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
      <p:font typeface="Merriweather"/>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erriweather-bold.fntdata"/><Relationship Id="rId52" Type="http://schemas.openxmlformats.org/officeDocument/2006/relationships/font" Target="fonts/Merriweather-regular.fntdata"/><Relationship Id="rId11" Type="http://schemas.openxmlformats.org/officeDocument/2006/relationships/slide" Target="slides/slide6.xml"/><Relationship Id="rId55" Type="http://schemas.openxmlformats.org/officeDocument/2006/relationships/font" Target="fonts/Merriweather-boldItalic.fntdata"/><Relationship Id="rId10" Type="http://schemas.openxmlformats.org/officeDocument/2006/relationships/slide" Target="slides/slide5.xml"/><Relationship Id="rId54"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c3dd99c1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c3dd99c1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891b37eb0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891b37eb0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891b37eb0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891b37eb0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891b37eb0_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891b37eb0_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891b37eb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891b37eb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891b37eb0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891b37eb0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891b37eb0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891b37eb0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891b37eb0_5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891b37eb0_5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891b37e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891b37e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891b37eb0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891b37eb0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891b37eb0_4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891b37eb0_4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891b37eb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891b37eb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891b37eb0_4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891b37eb0_4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891b37eb0_4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891b37eb0_4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891b37eb0_4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891b37eb0_4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891b37eb0_4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891b37eb0_4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891b37eb0_4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891b37eb0_4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891b37eb0_4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891b37eb0_4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891b37eb0_4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891b37eb0_4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891b37eb0_4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891b37eb0_4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891b37eb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891b37eb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891b37eb0_4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891b37eb0_4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891b37e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891b37e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891b37eb0_4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891b37eb0_4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0891b37e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0891b37e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891b37eb0_4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891b37eb0_4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891b37eb0_4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891b37eb0_4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891b37eb0_4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891b37eb0_4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891b37eb0_4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891b37eb0_4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891b37eb0_4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891b37eb0_4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0891b37eb0_4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0891b37eb0_4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891b37eb0_4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0891b37eb0_4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891b37eb0_4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891b37eb0_4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891b37e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891b37e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0891b37e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0891b37e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891b37eb0_5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891b37eb0_5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891b37eb0_5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891b37eb0_5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891b37eb0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891b37eb0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891b37eb0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891b37eb0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891b37eb0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891b37eb0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891b37eb0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891b37eb0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c3dd99c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c3dd99c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iexcloud.io/console/home" TargetMode="External"/><Relationship Id="rId4" Type="http://schemas.openxmlformats.org/officeDocument/2006/relationships/hyperlink" Target="https://iexcloud.io/docs/api/#intraday-pric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28575" y="240125"/>
            <a:ext cx="8619000" cy="307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7300"/>
              <a:t>Intraday Stock Price Analysis</a:t>
            </a:r>
            <a:endParaRPr sz="7300"/>
          </a:p>
        </p:txBody>
      </p:sp>
      <p:sp>
        <p:nvSpPr>
          <p:cNvPr id="65" name="Google Shape;65;p13"/>
          <p:cNvSpPr txBox="1"/>
          <p:nvPr>
            <p:ph idx="1" type="body"/>
          </p:nvPr>
        </p:nvSpPr>
        <p:spPr>
          <a:xfrm>
            <a:off x="4772775" y="3372575"/>
            <a:ext cx="4174800" cy="94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Project 1 - Group 5</a:t>
            </a:r>
            <a:endParaRPr sz="1900"/>
          </a:p>
          <a:p>
            <a:pPr indent="0" lvl="0" marL="0" rtl="0" algn="l">
              <a:spcBef>
                <a:spcPts val="1200"/>
              </a:spcBef>
              <a:spcAft>
                <a:spcPts val="1200"/>
              </a:spcAft>
              <a:buNone/>
            </a:pPr>
            <a:r>
              <a:rPr lang="en" sz="1900"/>
              <a:t>By Puja, Sukarno and Ajay</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4294967295" type="subTitle"/>
          </p:nvPr>
        </p:nvSpPr>
        <p:spPr>
          <a:xfrm>
            <a:off x="80850" y="918901"/>
            <a:ext cx="8115900" cy="43500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440"/>
              <a:buNone/>
            </a:pPr>
            <a:r>
              <a:t/>
            </a:r>
            <a:endParaRPr b="1" sz="1166">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00">
                <a:solidFill>
                  <a:schemeClr val="dk1"/>
                </a:solidFill>
                <a:highlight>
                  <a:schemeClr val="lt1"/>
                </a:highlight>
                <a:latin typeface="Arial"/>
                <a:ea typeface="Arial"/>
                <a:cs typeface="Arial"/>
                <a:sym typeface="Arial"/>
              </a:rPr>
              <a:t>Applying incremental staging on transformed data to take out columns only that is required in everyday trading by taking four important columns from "stocks_intraday"(transformed in prior step) through jinja file.</a:t>
            </a:r>
            <a:endParaRPr b="1" sz="100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select</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stock_code,</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status_difference,</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trades_mean,</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volume_mean</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from stocks_intraday</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 if table_exists %}</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where</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max_open_value_per_day &gt; '{{ max_volume }}'</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rPr b="1" lang="en" sz="1043">
                <a:solidFill>
                  <a:schemeClr val="dk1"/>
                </a:solidFill>
                <a:highlight>
                  <a:schemeClr val="lt1"/>
                </a:highlight>
                <a:latin typeface="Arial"/>
                <a:ea typeface="Arial"/>
                <a:cs typeface="Arial"/>
                <a:sym typeface="Arial"/>
              </a:rPr>
              <a:t>    {% endif %} );</a:t>
            </a:r>
            <a:endParaRPr b="1" sz="1043">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SzPts val="440"/>
              <a:buNone/>
            </a:pPr>
            <a:r>
              <a:t/>
            </a:r>
            <a:endParaRPr b="1" sz="1043">
              <a:solidFill>
                <a:schemeClr val="lt1"/>
              </a:solidFill>
              <a:highlight>
                <a:schemeClr val="lt1"/>
              </a:highlight>
              <a:latin typeface="Arial"/>
              <a:ea typeface="Arial"/>
              <a:cs typeface="Arial"/>
              <a:sym typeface="Arial"/>
            </a:endParaRPr>
          </a:p>
          <a:p>
            <a:pPr indent="0" lvl="0" marL="0" rtl="0" algn="l">
              <a:lnSpc>
                <a:spcPct val="95000"/>
              </a:lnSpc>
              <a:spcBef>
                <a:spcPts val="1200"/>
              </a:spcBef>
              <a:spcAft>
                <a:spcPts val="1200"/>
              </a:spcAft>
              <a:buSzPts val="440"/>
              <a:buNone/>
            </a:pPr>
            <a:r>
              <a:t/>
            </a:r>
            <a:endParaRPr sz="1020">
              <a:solidFill>
                <a:schemeClr val="lt1"/>
              </a:solidFill>
            </a:endParaRPr>
          </a:p>
        </p:txBody>
      </p:sp>
      <p:sp>
        <p:nvSpPr>
          <p:cNvPr id="148" name="Google Shape;148;p22"/>
          <p:cNvSpPr txBox="1"/>
          <p:nvPr/>
        </p:nvSpPr>
        <p:spPr>
          <a:xfrm>
            <a:off x="467600" y="581325"/>
            <a:ext cx="81765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erriweather"/>
                <a:ea typeface="Merriweather"/>
                <a:cs typeface="Merriweather"/>
                <a:sym typeface="Merriweather"/>
              </a:rPr>
              <a:t>Incremental Staging on transformations</a:t>
            </a:r>
            <a:endParaRPr sz="2800">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a:t>
            </a:r>
            <a:endParaRPr/>
          </a:p>
        </p:txBody>
      </p:sp>
      <p:sp>
        <p:nvSpPr>
          <p:cNvPr id="154" name="Google Shape;154;p23"/>
          <p:cNvSpPr txBox="1"/>
          <p:nvPr>
            <p:ph idx="4294967295" type="subTitle"/>
          </p:nvPr>
        </p:nvSpPr>
        <p:spPr>
          <a:xfrm>
            <a:off x="0" y="1371689"/>
            <a:ext cx="8597700" cy="4275000"/>
          </a:xfrm>
          <a:prstGeom prst="rect">
            <a:avLst/>
          </a:prstGeom>
        </p:spPr>
        <p:txBody>
          <a:bodyPr anchorCtr="0" anchor="t" bIns="91425" lIns="91425" spcFirstLastPara="1" rIns="91425" wrap="square" tIns="91425">
            <a:normAutofit/>
          </a:bodyPr>
          <a:lstStyle/>
          <a:p>
            <a:pPr indent="-320675" lvl="0" marL="457200" rtl="0" algn="just">
              <a:lnSpc>
                <a:spcPct val="135714"/>
              </a:lnSpc>
              <a:spcBef>
                <a:spcPts val="0"/>
              </a:spcBef>
              <a:spcAft>
                <a:spcPts val="0"/>
              </a:spcAft>
              <a:buClr>
                <a:schemeClr val="dk1"/>
              </a:buClr>
              <a:buSzPts val="1450"/>
              <a:buFont typeface="Arial"/>
              <a:buChar char="●"/>
            </a:pPr>
            <a:r>
              <a:rPr b="1" lang="en" sz="1450">
                <a:solidFill>
                  <a:schemeClr val="dk1"/>
                </a:solidFill>
                <a:highlight>
                  <a:schemeClr val="lt1"/>
                </a:highlight>
                <a:latin typeface="Arial"/>
                <a:ea typeface="Arial"/>
                <a:cs typeface="Arial"/>
                <a:sym typeface="Arial"/>
              </a:rPr>
              <a:t>In loading the database to the pgadmin,tables need to be loaded. If tables are first time loaded then new table is inserted in the pgadmin. If new data from website comes in "Upsert" function is utilised.</a:t>
            </a:r>
            <a:endParaRPr b="1" sz="1450">
              <a:solidFill>
                <a:schemeClr val="dk1"/>
              </a:solidFill>
              <a:highlight>
                <a:schemeClr val="lt1"/>
              </a:highlight>
              <a:latin typeface="Arial"/>
              <a:ea typeface="Arial"/>
              <a:cs typeface="Arial"/>
              <a:sym typeface="Arial"/>
            </a:endParaRPr>
          </a:p>
          <a:p>
            <a:pPr indent="-320675" lvl="0" marL="457200" rtl="0" algn="just">
              <a:lnSpc>
                <a:spcPct val="135714"/>
              </a:lnSpc>
              <a:spcBef>
                <a:spcPts val="0"/>
              </a:spcBef>
              <a:spcAft>
                <a:spcPts val="0"/>
              </a:spcAft>
              <a:buClr>
                <a:schemeClr val="dk1"/>
              </a:buClr>
              <a:buSzPts val="1450"/>
              <a:buFont typeface="Arial"/>
              <a:buChar char="●"/>
            </a:pPr>
            <a:r>
              <a:rPr b="1" lang="en" sz="1450">
                <a:solidFill>
                  <a:schemeClr val="dk1"/>
                </a:solidFill>
                <a:highlight>
                  <a:schemeClr val="lt1"/>
                </a:highlight>
                <a:latin typeface="Arial"/>
                <a:ea typeface="Arial"/>
                <a:cs typeface="Arial"/>
                <a:sym typeface="Arial"/>
              </a:rPr>
              <a:t>For staging transformational loading(staging_stock) , it is sourced from newly upserted transformed table(stocks_intraday) loaded in pgadmin.</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Pipeline</a:t>
            </a:r>
            <a:endParaRPr/>
          </a:p>
        </p:txBody>
      </p:sp>
      <p:sp>
        <p:nvSpPr>
          <p:cNvPr id="160" name="Google Shape;160;p24"/>
          <p:cNvSpPr txBox="1"/>
          <p:nvPr>
            <p:ph idx="4294967295" type="subTitle"/>
          </p:nvPr>
        </p:nvSpPr>
        <p:spPr>
          <a:xfrm>
            <a:off x="46225" y="1406325"/>
            <a:ext cx="9051600" cy="4335000"/>
          </a:xfrm>
          <a:prstGeom prst="rect">
            <a:avLst/>
          </a:prstGeom>
        </p:spPr>
        <p:txBody>
          <a:bodyPr anchorCtr="0" anchor="t" bIns="91425" lIns="91425" spcFirstLastPara="1" rIns="91425" wrap="square" tIns="91425">
            <a:normAutofit/>
          </a:bodyPr>
          <a:lstStyle/>
          <a:p>
            <a:pPr indent="-327025" lvl="0" marL="457200" rtl="0" algn="just">
              <a:lnSpc>
                <a:spcPct val="135714"/>
              </a:lnSpc>
              <a:spcBef>
                <a:spcPts val="0"/>
              </a:spcBef>
              <a:spcAft>
                <a:spcPts val="0"/>
              </a:spcAft>
              <a:buClr>
                <a:schemeClr val="dk1"/>
              </a:buClr>
              <a:buSzPts val="1550"/>
              <a:buFont typeface="Arial"/>
              <a:buChar char="●"/>
            </a:pPr>
            <a:r>
              <a:rPr b="1" lang="en" sz="1550">
                <a:solidFill>
                  <a:schemeClr val="dk1"/>
                </a:solidFill>
                <a:highlight>
                  <a:schemeClr val="lt1"/>
                </a:highlight>
                <a:latin typeface="Arial"/>
                <a:ea typeface="Arial"/>
                <a:cs typeface="Arial"/>
                <a:sym typeface="Arial"/>
              </a:rPr>
              <a:t>ETL pipeline is executed from metadata logging initialisation and logging.info for keeping the history as coded in utility folder as "metadata_logging.py" and extracting the log through initialising the "log_table: "pipeline_logs" on config.yaml file.</a:t>
            </a:r>
            <a:endParaRPr b="1" sz="1550">
              <a:solidFill>
                <a:schemeClr val="dk1"/>
              </a:solidFill>
              <a:highlight>
                <a:schemeClr val="lt1"/>
              </a:highlight>
              <a:latin typeface="Arial"/>
              <a:ea typeface="Arial"/>
              <a:cs typeface="Arial"/>
              <a:sym typeface="Arial"/>
            </a:endParaRPr>
          </a:p>
          <a:p>
            <a:pPr indent="-327025" lvl="0" marL="457200" rtl="0" algn="just">
              <a:lnSpc>
                <a:spcPct val="135714"/>
              </a:lnSpc>
              <a:spcBef>
                <a:spcPts val="0"/>
              </a:spcBef>
              <a:spcAft>
                <a:spcPts val="0"/>
              </a:spcAft>
              <a:buClr>
                <a:schemeClr val="dk1"/>
              </a:buClr>
              <a:buSzPts val="1550"/>
              <a:buFont typeface="Arial"/>
              <a:buChar char="●"/>
            </a:pPr>
            <a:r>
              <a:rPr b="1" lang="en" sz="1550">
                <a:solidFill>
                  <a:schemeClr val="dk1"/>
                </a:solidFill>
                <a:highlight>
                  <a:schemeClr val="lt1"/>
                </a:highlight>
                <a:latin typeface="Arial"/>
                <a:ea typeface="Arial"/>
                <a:cs typeface="Arial"/>
                <a:sym typeface="Arial"/>
              </a:rPr>
              <a:t>Extract, Transform and Load are performed to get final loaded on pgadmin as "stocks_intraday" , "staging_stocks" and "pipeline_logs".</a:t>
            </a:r>
            <a:endParaRPr b="1" sz="1550">
              <a:solidFill>
                <a:schemeClr val="dk1"/>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303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stocks_intraday table</a:t>
            </a:r>
            <a:endParaRPr>
              <a:latin typeface="Arial"/>
              <a:ea typeface="Arial"/>
              <a:cs typeface="Arial"/>
              <a:sym typeface="Arial"/>
            </a:endParaRPr>
          </a:p>
        </p:txBody>
      </p:sp>
      <p:pic>
        <p:nvPicPr>
          <p:cNvPr id="166" name="Google Shape;166;p25"/>
          <p:cNvPicPr preferRelativeResize="0"/>
          <p:nvPr/>
        </p:nvPicPr>
        <p:blipFill>
          <a:blip r:embed="rId3">
            <a:alphaModFix/>
          </a:blip>
          <a:stretch>
            <a:fillRect/>
          </a:stretch>
        </p:blipFill>
        <p:spPr>
          <a:xfrm>
            <a:off x="181621" y="1389600"/>
            <a:ext cx="5760174" cy="2598225"/>
          </a:xfrm>
          <a:prstGeom prst="rect">
            <a:avLst/>
          </a:prstGeom>
          <a:noFill/>
          <a:ln>
            <a:noFill/>
          </a:ln>
        </p:spPr>
      </p:pic>
      <p:pic>
        <p:nvPicPr>
          <p:cNvPr id="167" name="Google Shape;167;p25"/>
          <p:cNvPicPr preferRelativeResize="0"/>
          <p:nvPr/>
        </p:nvPicPr>
        <p:blipFill>
          <a:blip r:embed="rId4">
            <a:alphaModFix/>
          </a:blip>
          <a:stretch>
            <a:fillRect/>
          </a:stretch>
        </p:blipFill>
        <p:spPr>
          <a:xfrm>
            <a:off x="6157474" y="1389600"/>
            <a:ext cx="2544752" cy="160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2642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staging_stock table</a:t>
            </a:r>
            <a:endParaRPr>
              <a:latin typeface="Arial"/>
              <a:ea typeface="Arial"/>
              <a:cs typeface="Arial"/>
              <a:sym typeface="Arial"/>
            </a:endParaRPr>
          </a:p>
        </p:txBody>
      </p:sp>
      <p:pic>
        <p:nvPicPr>
          <p:cNvPr id="173" name="Google Shape;173;p26"/>
          <p:cNvPicPr preferRelativeResize="0"/>
          <p:nvPr/>
        </p:nvPicPr>
        <p:blipFill>
          <a:blip r:embed="rId3">
            <a:alphaModFix/>
          </a:blip>
          <a:stretch>
            <a:fillRect/>
          </a:stretch>
        </p:blipFill>
        <p:spPr>
          <a:xfrm>
            <a:off x="1770050" y="1331900"/>
            <a:ext cx="5603902" cy="371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3285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pipeline_log table</a:t>
            </a:r>
            <a:endParaRPr>
              <a:latin typeface="Arial"/>
              <a:ea typeface="Arial"/>
              <a:cs typeface="Arial"/>
              <a:sym typeface="Arial"/>
            </a:endParaRPr>
          </a:p>
        </p:txBody>
      </p:sp>
      <p:pic>
        <p:nvPicPr>
          <p:cNvPr id="179" name="Google Shape;179;p27"/>
          <p:cNvPicPr preferRelativeResize="0"/>
          <p:nvPr/>
        </p:nvPicPr>
        <p:blipFill>
          <a:blip r:embed="rId3">
            <a:alphaModFix/>
          </a:blip>
          <a:stretch>
            <a:fillRect/>
          </a:stretch>
        </p:blipFill>
        <p:spPr>
          <a:xfrm>
            <a:off x="355538" y="1359325"/>
            <a:ext cx="8432923" cy="371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25" y="3400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Pytest</a:t>
            </a:r>
            <a:endParaRPr>
              <a:latin typeface="Arial"/>
              <a:ea typeface="Arial"/>
              <a:cs typeface="Arial"/>
              <a:sym typeface="Arial"/>
            </a:endParaRPr>
          </a:p>
        </p:txBody>
      </p:sp>
      <p:pic>
        <p:nvPicPr>
          <p:cNvPr id="185" name="Google Shape;185;p28"/>
          <p:cNvPicPr preferRelativeResize="0"/>
          <p:nvPr/>
        </p:nvPicPr>
        <p:blipFill>
          <a:blip r:embed="rId3">
            <a:alphaModFix/>
          </a:blip>
          <a:stretch>
            <a:fillRect/>
          </a:stretch>
        </p:blipFill>
        <p:spPr>
          <a:xfrm>
            <a:off x="152425" y="2042726"/>
            <a:ext cx="8839201" cy="2237975"/>
          </a:xfrm>
          <a:prstGeom prst="rect">
            <a:avLst/>
          </a:prstGeom>
          <a:noFill/>
          <a:ln>
            <a:noFill/>
          </a:ln>
        </p:spPr>
      </p:pic>
      <p:sp>
        <p:nvSpPr>
          <p:cNvPr id="186" name="Google Shape;186;p28"/>
          <p:cNvSpPr txBox="1"/>
          <p:nvPr/>
        </p:nvSpPr>
        <p:spPr>
          <a:xfrm>
            <a:off x="152425" y="1309650"/>
            <a:ext cx="883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Two unit testings are done stocks_intraday and staging_stock through mock table creation on transformation stage.Jinja sql used create mock tables.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0" y="367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Github	- Pull Request</a:t>
            </a:r>
            <a:endParaRPr>
              <a:latin typeface="Arial"/>
              <a:ea typeface="Arial"/>
              <a:cs typeface="Arial"/>
              <a:sym typeface="Arial"/>
            </a:endParaRPr>
          </a:p>
        </p:txBody>
      </p:sp>
      <p:pic>
        <p:nvPicPr>
          <p:cNvPr id="192" name="Google Shape;192;p29"/>
          <p:cNvPicPr preferRelativeResize="0"/>
          <p:nvPr/>
        </p:nvPicPr>
        <p:blipFill>
          <a:blip r:embed="rId3">
            <a:alphaModFix/>
          </a:blip>
          <a:stretch>
            <a:fillRect/>
          </a:stretch>
        </p:blipFill>
        <p:spPr>
          <a:xfrm>
            <a:off x="1108500" y="1290750"/>
            <a:ext cx="6927046" cy="3714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0" y="517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 Pull Request</a:t>
            </a:r>
            <a:endParaRPr/>
          </a:p>
        </p:txBody>
      </p:sp>
      <p:pic>
        <p:nvPicPr>
          <p:cNvPr id="198" name="Google Shape;198;p30"/>
          <p:cNvPicPr preferRelativeResize="0"/>
          <p:nvPr/>
        </p:nvPicPr>
        <p:blipFill>
          <a:blip r:embed="rId3">
            <a:alphaModFix/>
          </a:blip>
          <a:stretch>
            <a:fillRect/>
          </a:stretch>
        </p:blipFill>
        <p:spPr>
          <a:xfrm>
            <a:off x="229700" y="1345600"/>
            <a:ext cx="8684653" cy="371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64650" y="891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Github	- Pull Request</a:t>
            </a:r>
            <a:endParaRPr>
              <a:latin typeface="Arial"/>
              <a:ea typeface="Arial"/>
              <a:cs typeface="Arial"/>
              <a:sym typeface="Arial"/>
            </a:endParaRPr>
          </a:p>
        </p:txBody>
      </p:sp>
      <p:pic>
        <p:nvPicPr>
          <p:cNvPr id="204" name="Google Shape;204;p31"/>
          <p:cNvPicPr preferRelativeResize="0"/>
          <p:nvPr/>
        </p:nvPicPr>
        <p:blipFill>
          <a:blip r:embed="rId3">
            <a:alphaModFix/>
          </a:blip>
          <a:stretch>
            <a:fillRect/>
          </a:stretch>
        </p:blipFill>
        <p:spPr>
          <a:xfrm>
            <a:off x="1498750" y="1360825"/>
            <a:ext cx="6146533" cy="371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412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Project Context &amp; Goals</a:t>
            </a:r>
            <a:endParaRPr sz="3000">
              <a:latin typeface="Arial"/>
              <a:ea typeface="Arial"/>
              <a:cs typeface="Arial"/>
              <a:sym typeface="Arial"/>
            </a:endParaRPr>
          </a:p>
        </p:txBody>
      </p:sp>
      <p:sp>
        <p:nvSpPr>
          <p:cNvPr id="71" name="Google Shape;71;p14"/>
          <p:cNvSpPr txBox="1"/>
          <p:nvPr/>
        </p:nvSpPr>
        <p:spPr>
          <a:xfrm>
            <a:off x="49675" y="1314600"/>
            <a:ext cx="8520600" cy="3845700"/>
          </a:xfrm>
          <a:prstGeom prst="rect">
            <a:avLst/>
          </a:prstGeom>
          <a:noFill/>
          <a:ln>
            <a:noFill/>
          </a:ln>
        </p:spPr>
        <p:txBody>
          <a:bodyPr anchorCtr="0" anchor="t" bIns="91425" lIns="91425" spcFirstLastPara="1" rIns="91425" wrap="square" tIns="91425">
            <a:spAutoFit/>
          </a:bodyPr>
          <a:lstStyle/>
          <a:p>
            <a:pPr indent="0" lvl="0" marL="0" rtl="0" algn="just">
              <a:lnSpc>
                <a:spcPct val="125000"/>
              </a:lnSpc>
              <a:spcBef>
                <a:spcPts val="1800"/>
              </a:spcBef>
              <a:spcAft>
                <a:spcPts val="0"/>
              </a:spcAft>
              <a:buNone/>
            </a:pPr>
            <a:r>
              <a:rPr b="1" lang="en" sz="1900">
                <a:solidFill>
                  <a:srgbClr val="24292F"/>
                </a:solidFill>
                <a:highlight>
                  <a:srgbClr val="FFFFFF"/>
                </a:highlight>
              </a:rPr>
              <a:t>Objective</a:t>
            </a:r>
            <a:endParaRPr b="1" sz="1900">
              <a:solidFill>
                <a:srgbClr val="24292F"/>
              </a:solidFill>
              <a:highlight>
                <a:srgbClr val="FFFFFF"/>
              </a:highlight>
            </a:endParaRPr>
          </a:p>
          <a:p>
            <a:pPr indent="0" lvl="0" marL="0" rtl="0" algn="just">
              <a:lnSpc>
                <a:spcPct val="115000"/>
              </a:lnSpc>
              <a:spcBef>
                <a:spcPts val="1200"/>
              </a:spcBef>
              <a:spcAft>
                <a:spcPts val="0"/>
              </a:spcAft>
              <a:buNone/>
            </a:pPr>
            <a:r>
              <a:rPr lang="en" sz="1900">
                <a:solidFill>
                  <a:srgbClr val="24292F"/>
                </a:solidFill>
                <a:highlight>
                  <a:srgbClr val="FFFFFF"/>
                </a:highlight>
              </a:rPr>
              <a:t>Stock Market Investing is a tough job for retail investors. You can either rely on Fund Managers or do your own analysis to find the right stocks. With this project we want to provide insights to investors to make better investing/trading decisions.</a:t>
            </a:r>
            <a:endParaRPr sz="1900">
              <a:solidFill>
                <a:srgbClr val="24292F"/>
              </a:solidFill>
              <a:highlight>
                <a:srgbClr val="FFFFFF"/>
              </a:highlight>
            </a:endParaRPr>
          </a:p>
          <a:p>
            <a:pPr indent="0" lvl="0" marL="0" marR="38100" rtl="0" algn="just">
              <a:spcBef>
                <a:spcPts val="1800"/>
              </a:spcBef>
              <a:spcAft>
                <a:spcPts val="0"/>
              </a:spcAft>
              <a:buNone/>
            </a:pPr>
            <a:r>
              <a:rPr b="1" lang="en" sz="1900">
                <a:solidFill>
                  <a:srgbClr val="24292F"/>
                </a:solidFill>
                <a:highlight>
                  <a:srgbClr val="FFFFFF"/>
                </a:highlight>
              </a:rPr>
              <a:t>Consumers</a:t>
            </a:r>
            <a:endParaRPr b="1" sz="1900">
              <a:solidFill>
                <a:srgbClr val="24292F"/>
              </a:solidFill>
              <a:highlight>
                <a:srgbClr val="FFFFFF"/>
              </a:highlight>
            </a:endParaRPr>
          </a:p>
          <a:p>
            <a:pPr indent="0" lvl="0" marL="0" rtl="0" algn="just">
              <a:lnSpc>
                <a:spcPct val="115000"/>
              </a:lnSpc>
              <a:spcBef>
                <a:spcPts val="1200"/>
              </a:spcBef>
              <a:spcAft>
                <a:spcPts val="0"/>
              </a:spcAft>
              <a:buNone/>
            </a:pPr>
            <a:r>
              <a:rPr lang="en" sz="1900">
                <a:solidFill>
                  <a:srgbClr val="24292F"/>
                </a:solidFill>
                <a:highlight>
                  <a:srgbClr val="FFFFFF"/>
                </a:highlight>
              </a:rPr>
              <a:t>Retail Investors and Data analysts are able to pull the data from AWS Services like RDS and S3.</a:t>
            </a:r>
            <a:endParaRPr sz="1900">
              <a:solidFill>
                <a:srgbClr val="24292F"/>
              </a:solidFill>
              <a:highlight>
                <a:srgbClr val="FFFFFF"/>
              </a:highlight>
            </a:endParaRPr>
          </a:p>
          <a:p>
            <a:pPr indent="0" lvl="0" marL="0" rtl="0" algn="l">
              <a:spcBef>
                <a:spcPts val="1200"/>
              </a:spcBef>
              <a:spcAft>
                <a:spcPts val="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Github	- Pull Request Approved</a:t>
            </a:r>
            <a:endParaRPr>
              <a:latin typeface="Arial"/>
              <a:ea typeface="Arial"/>
              <a:cs typeface="Arial"/>
              <a:sym typeface="Arial"/>
            </a:endParaRPr>
          </a:p>
        </p:txBody>
      </p:sp>
      <p:pic>
        <p:nvPicPr>
          <p:cNvPr id="210" name="Google Shape;210;p32"/>
          <p:cNvPicPr preferRelativeResize="0"/>
          <p:nvPr/>
        </p:nvPicPr>
        <p:blipFill>
          <a:blip r:embed="rId3">
            <a:alphaModFix/>
          </a:blip>
          <a:stretch>
            <a:fillRect/>
          </a:stretch>
        </p:blipFill>
        <p:spPr>
          <a:xfrm>
            <a:off x="1052613" y="1359325"/>
            <a:ext cx="7038772" cy="371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4725"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Github	- Pull Request Merged</a:t>
            </a:r>
            <a:endParaRPr>
              <a:latin typeface="Arial"/>
              <a:ea typeface="Arial"/>
              <a:cs typeface="Arial"/>
              <a:sym typeface="Arial"/>
            </a:endParaRPr>
          </a:p>
        </p:txBody>
      </p:sp>
      <p:pic>
        <p:nvPicPr>
          <p:cNvPr id="216" name="Google Shape;216;p33"/>
          <p:cNvPicPr preferRelativeResize="0"/>
          <p:nvPr/>
        </p:nvPicPr>
        <p:blipFill>
          <a:blip r:embed="rId3">
            <a:alphaModFix/>
          </a:blip>
          <a:stretch>
            <a:fillRect/>
          </a:stretch>
        </p:blipFill>
        <p:spPr>
          <a:xfrm>
            <a:off x="1031225" y="1290750"/>
            <a:ext cx="7081603" cy="3714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667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Docker - Build and Tag</a:t>
            </a:r>
            <a:endParaRPr>
              <a:latin typeface="Arial"/>
              <a:ea typeface="Arial"/>
              <a:cs typeface="Arial"/>
              <a:sym typeface="Arial"/>
            </a:endParaRPr>
          </a:p>
        </p:txBody>
      </p:sp>
      <p:pic>
        <p:nvPicPr>
          <p:cNvPr id="222" name="Google Shape;222;p34"/>
          <p:cNvPicPr preferRelativeResize="0"/>
          <p:nvPr/>
        </p:nvPicPr>
        <p:blipFill>
          <a:blip r:embed="rId3">
            <a:alphaModFix/>
          </a:blip>
          <a:stretch>
            <a:fillRect/>
          </a:stretch>
        </p:blipFill>
        <p:spPr>
          <a:xfrm>
            <a:off x="152425" y="1784500"/>
            <a:ext cx="8839201" cy="29056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220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Docker - Push</a:t>
            </a:r>
            <a:endParaRPr>
              <a:latin typeface="Arial"/>
              <a:ea typeface="Arial"/>
              <a:cs typeface="Arial"/>
              <a:sym typeface="Arial"/>
            </a:endParaRPr>
          </a:p>
        </p:txBody>
      </p:sp>
      <p:pic>
        <p:nvPicPr>
          <p:cNvPr id="228" name="Google Shape;228;p35"/>
          <p:cNvPicPr preferRelativeResize="0"/>
          <p:nvPr/>
        </p:nvPicPr>
        <p:blipFill>
          <a:blip r:embed="rId3">
            <a:alphaModFix/>
          </a:blip>
          <a:stretch>
            <a:fillRect/>
          </a:stretch>
        </p:blipFill>
        <p:spPr>
          <a:xfrm>
            <a:off x="152400" y="1949100"/>
            <a:ext cx="8839201" cy="204053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Dockerhub</a:t>
            </a:r>
            <a:endParaRPr>
              <a:latin typeface="Arial"/>
              <a:ea typeface="Arial"/>
              <a:cs typeface="Arial"/>
              <a:sym typeface="Arial"/>
            </a:endParaRPr>
          </a:p>
        </p:txBody>
      </p:sp>
      <p:pic>
        <p:nvPicPr>
          <p:cNvPr id="234" name="Google Shape;234;p36"/>
          <p:cNvPicPr preferRelativeResize="0"/>
          <p:nvPr/>
        </p:nvPicPr>
        <p:blipFill>
          <a:blip r:embed="rId3">
            <a:alphaModFix/>
          </a:blip>
          <a:stretch>
            <a:fillRect/>
          </a:stretch>
        </p:blipFill>
        <p:spPr>
          <a:xfrm>
            <a:off x="152400" y="1729650"/>
            <a:ext cx="8839201" cy="30278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Dockerhub</a:t>
            </a:r>
            <a:endParaRPr>
              <a:latin typeface="Arial"/>
              <a:ea typeface="Arial"/>
              <a:cs typeface="Arial"/>
              <a:sym typeface="Arial"/>
            </a:endParaRPr>
          </a:p>
        </p:txBody>
      </p:sp>
      <p:pic>
        <p:nvPicPr>
          <p:cNvPr id="240" name="Google Shape;240;p37"/>
          <p:cNvPicPr preferRelativeResize="0"/>
          <p:nvPr/>
        </p:nvPicPr>
        <p:blipFill>
          <a:blip r:embed="rId3">
            <a:alphaModFix/>
          </a:blip>
          <a:stretch>
            <a:fillRect/>
          </a:stretch>
        </p:blipFill>
        <p:spPr>
          <a:xfrm>
            <a:off x="152400" y="1811950"/>
            <a:ext cx="8839201" cy="17678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220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Docker - Run</a:t>
            </a:r>
            <a:endParaRPr>
              <a:latin typeface="Arial"/>
              <a:ea typeface="Arial"/>
              <a:cs typeface="Arial"/>
              <a:sym typeface="Arial"/>
            </a:endParaRPr>
          </a:p>
        </p:txBody>
      </p:sp>
      <p:pic>
        <p:nvPicPr>
          <p:cNvPr id="246" name="Google Shape;246;p38"/>
          <p:cNvPicPr preferRelativeResize="0"/>
          <p:nvPr/>
        </p:nvPicPr>
        <p:blipFill>
          <a:blip r:embed="rId3">
            <a:alphaModFix/>
          </a:blip>
          <a:stretch>
            <a:fillRect/>
          </a:stretch>
        </p:blipFill>
        <p:spPr>
          <a:xfrm>
            <a:off x="152400" y="1880525"/>
            <a:ext cx="8839201" cy="25765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4700" y="66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env file</a:t>
            </a:r>
            <a:endParaRPr>
              <a:latin typeface="Arial"/>
              <a:ea typeface="Arial"/>
              <a:cs typeface="Arial"/>
              <a:sym typeface="Arial"/>
            </a:endParaRPr>
          </a:p>
        </p:txBody>
      </p:sp>
      <p:pic>
        <p:nvPicPr>
          <p:cNvPr id="252" name="Google Shape;252;p39"/>
          <p:cNvPicPr preferRelativeResize="0"/>
          <p:nvPr/>
        </p:nvPicPr>
        <p:blipFill>
          <a:blip r:embed="rId3">
            <a:alphaModFix/>
          </a:blip>
          <a:stretch>
            <a:fillRect/>
          </a:stretch>
        </p:blipFill>
        <p:spPr>
          <a:xfrm>
            <a:off x="95250" y="1323963"/>
            <a:ext cx="8953500" cy="3819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0" y="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latin typeface="Arial"/>
                <a:ea typeface="Arial"/>
                <a:cs typeface="Arial"/>
                <a:sym typeface="Arial"/>
              </a:rPr>
              <a:t>Create New Role To Allow ECS to Access S3 Bucket</a:t>
            </a:r>
            <a:endParaRPr sz="2880">
              <a:latin typeface="Arial"/>
              <a:ea typeface="Arial"/>
              <a:cs typeface="Arial"/>
              <a:sym typeface="Arial"/>
            </a:endParaRPr>
          </a:p>
        </p:txBody>
      </p:sp>
      <p:pic>
        <p:nvPicPr>
          <p:cNvPr id="258" name="Google Shape;258;p40"/>
          <p:cNvPicPr preferRelativeResize="0"/>
          <p:nvPr/>
        </p:nvPicPr>
        <p:blipFill>
          <a:blip r:embed="rId3">
            <a:alphaModFix/>
          </a:blip>
          <a:stretch>
            <a:fillRect/>
          </a:stretch>
        </p:blipFill>
        <p:spPr>
          <a:xfrm>
            <a:off x="225250" y="1495500"/>
            <a:ext cx="6429901" cy="3177550"/>
          </a:xfrm>
          <a:prstGeom prst="rect">
            <a:avLst/>
          </a:prstGeom>
          <a:noFill/>
          <a:ln>
            <a:noFill/>
          </a:ln>
        </p:spPr>
      </p:pic>
      <p:pic>
        <p:nvPicPr>
          <p:cNvPr id="259" name="Google Shape;259;p40"/>
          <p:cNvPicPr preferRelativeResize="0"/>
          <p:nvPr/>
        </p:nvPicPr>
        <p:blipFill>
          <a:blip r:embed="rId4">
            <a:alphaModFix/>
          </a:blip>
          <a:stretch>
            <a:fillRect/>
          </a:stretch>
        </p:blipFill>
        <p:spPr>
          <a:xfrm>
            <a:off x="5996569" y="1495494"/>
            <a:ext cx="2922825" cy="2120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76200" y="762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ECR</a:t>
            </a:r>
            <a:endParaRPr>
              <a:latin typeface="Arial"/>
              <a:ea typeface="Arial"/>
              <a:cs typeface="Arial"/>
              <a:sym typeface="Arial"/>
            </a:endParaRPr>
          </a:p>
        </p:txBody>
      </p:sp>
      <p:pic>
        <p:nvPicPr>
          <p:cNvPr id="265" name="Google Shape;265;p41"/>
          <p:cNvPicPr preferRelativeResize="0"/>
          <p:nvPr/>
        </p:nvPicPr>
        <p:blipFill>
          <a:blip r:embed="rId3">
            <a:alphaModFix/>
          </a:blip>
          <a:stretch>
            <a:fillRect/>
          </a:stretch>
        </p:blipFill>
        <p:spPr>
          <a:xfrm>
            <a:off x="314400" y="1347150"/>
            <a:ext cx="8515197" cy="371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79125" y="2780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Dataset</a:t>
            </a:r>
            <a:endParaRPr>
              <a:latin typeface="Arial"/>
              <a:ea typeface="Arial"/>
              <a:cs typeface="Arial"/>
              <a:sym typeface="Arial"/>
            </a:endParaRPr>
          </a:p>
        </p:txBody>
      </p:sp>
      <p:sp>
        <p:nvSpPr>
          <p:cNvPr id="77" name="Google Shape;77;p15"/>
          <p:cNvSpPr txBox="1"/>
          <p:nvPr/>
        </p:nvSpPr>
        <p:spPr>
          <a:xfrm>
            <a:off x="0" y="1314975"/>
            <a:ext cx="8732400" cy="3600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24292F"/>
              </a:buClr>
              <a:buSzPts val="1900"/>
              <a:buChar char="●"/>
            </a:pPr>
            <a:r>
              <a:rPr lang="en" sz="1900">
                <a:solidFill>
                  <a:srgbClr val="24292F"/>
                </a:solidFill>
                <a:highlight>
                  <a:srgbClr val="FFFFFF"/>
                </a:highlight>
              </a:rPr>
              <a:t>The source of dataset is sourced from IEX Cloud API.</a:t>
            </a:r>
            <a:endParaRPr sz="1900">
              <a:solidFill>
                <a:srgbClr val="24292F"/>
              </a:solidFill>
              <a:highlight>
                <a:srgbClr val="FFFFFF"/>
              </a:highlight>
            </a:endParaRPr>
          </a:p>
          <a:p>
            <a:pPr indent="0" lvl="0" marL="457200" rtl="0" algn="l">
              <a:lnSpc>
                <a:spcPct val="115000"/>
              </a:lnSpc>
              <a:spcBef>
                <a:spcPts val="1200"/>
              </a:spcBef>
              <a:spcAft>
                <a:spcPts val="0"/>
              </a:spcAft>
              <a:buNone/>
            </a:pPr>
            <a:r>
              <a:rPr lang="en" sz="1900" u="sng">
                <a:solidFill>
                  <a:schemeClr val="hlink"/>
                </a:solidFill>
                <a:highlight>
                  <a:srgbClr val="FFFFFF"/>
                </a:highlight>
                <a:hlinkClick r:id="rId3"/>
              </a:rPr>
              <a:t>https://iexcloud.io/console/home</a:t>
            </a:r>
            <a:endParaRPr sz="1900">
              <a:solidFill>
                <a:srgbClr val="24292F"/>
              </a:solidFill>
              <a:highlight>
                <a:srgbClr val="FFFFFF"/>
              </a:highlight>
            </a:endParaRPr>
          </a:p>
          <a:p>
            <a:pPr indent="-349250" lvl="0" marL="457200" rtl="0" algn="l">
              <a:lnSpc>
                <a:spcPct val="115000"/>
              </a:lnSpc>
              <a:spcBef>
                <a:spcPts val="1200"/>
              </a:spcBef>
              <a:spcAft>
                <a:spcPts val="0"/>
              </a:spcAft>
              <a:buClr>
                <a:srgbClr val="24292F"/>
              </a:buClr>
              <a:buSzPts val="1900"/>
              <a:buChar char="●"/>
            </a:pPr>
            <a:r>
              <a:rPr lang="en" sz="1900">
                <a:solidFill>
                  <a:srgbClr val="24292F"/>
                </a:solidFill>
                <a:highlight>
                  <a:srgbClr val="FFFFFF"/>
                </a:highlight>
              </a:rPr>
              <a:t>IEX Cloud provides real time prices, volume, and quotes for all NMS US securities.</a:t>
            </a:r>
            <a:endParaRPr sz="1900">
              <a:solidFill>
                <a:srgbClr val="24292F"/>
              </a:solidFill>
              <a:highlight>
                <a:srgbClr val="FFFFFF"/>
              </a:highlight>
            </a:endParaRPr>
          </a:p>
          <a:p>
            <a:pPr indent="0" lvl="0" marL="457200" rtl="0" algn="l">
              <a:lnSpc>
                <a:spcPct val="115000"/>
              </a:lnSpc>
              <a:spcBef>
                <a:spcPts val="1200"/>
              </a:spcBef>
              <a:spcAft>
                <a:spcPts val="0"/>
              </a:spcAft>
              <a:buNone/>
            </a:pPr>
            <a:r>
              <a:rPr lang="en" sz="1900" u="sng">
                <a:solidFill>
                  <a:schemeClr val="hlink"/>
                </a:solidFill>
                <a:highlight>
                  <a:srgbClr val="FFFFFF"/>
                </a:highlight>
                <a:hlinkClick r:id="rId4"/>
              </a:rPr>
              <a:t>https://iexcloud.io/docs/api/#intraday-prices</a:t>
            </a:r>
            <a:endParaRPr sz="1900">
              <a:solidFill>
                <a:srgbClr val="24292F"/>
              </a:solidFill>
              <a:highlight>
                <a:srgbClr val="FFFFFF"/>
              </a:highlight>
            </a:endParaRPr>
          </a:p>
          <a:p>
            <a:pPr indent="-349250" lvl="0" marL="457200" rtl="0" algn="l">
              <a:lnSpc>
                <a:spcPct val="115000"/>
              </a:lnSpc>
              <a:spcBef>
                <a:spcPts val="1200"/>
              </a:spcBef>
              <a:spcAft>
                <a:spcPts val="0"/>
              </a:spcAft>
              <a:buClr>
                <a:srgbClr val="24292F"/>
              </a:buClr>
              <a:buSzPts val="1900"/>
              <a:buChar char="●"/>
            </a:pPr>
            <a:r>
              <a:rPr lang="en" sz="1900">
                <a:solidFill>
                  <a:srgbClr val="24292F"/>
                </a:solidFill>
                <a:highlight>
                  <a:srgbClr val="FFFFFF"/>
                </a:highlight>
              </a:rPr>
              <a:t>Datasets are updating every minute. The data set is delayed by 15 minutes for free accounts.</a:t>
            </a:r>
            <a:endParaRPr sz="1900">
              <a:solidFill>
                <a:srgbClr val="24292F"/>
              </a:solidFill>
              <a:highlight>
                <a:srgbClr val="FFFFFF"/>
              </a:highlight>
            </a:endParaRPr>
          </a:p>
          <a:p>
            <a:pPr indent="0" lvl="0" marL="0" rtl="0" algn="l">
              <a:spcBef>
                <a:spcPts val="1200"/>
              </a:spcBef>
              <a:spcAft>
                <a:spcPts val="0"/>
              </a:spcAft>
              <a:buNone/>
            </a:pPr>
            <a:r>
              <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0" y="741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ECR</a:t>
            </a:r>
            <a:endParaRPr>
              <a:latin typeface="Arial"/>
              <a:ea typeface="Arial"/>
              <a:cs typeface="Arial"/>
              <a:sym typeface="Arial"/>
            </a:endParaRPr>
          </a:p>
        </p:txBody>
      </p:sp>
      <p:pic>
        <p:nvPicPr>
          <p:cNvPr id="271" name="Google Shape;271;p42"/>
          <p:cNvPicPr preferRelativeResize="0"/>
          <p:nvPr/>
        </p:nvPicPr>
        <p:blipFill>
          <a:blip r:embed="rId3">
            <a:alphaModFix/>
          </a:blip>
          <a:stretch>
            <a:fillRect/>
          </a:stretch>
        </p:blipFill>
        <p:spPr>
          <a:xfrm>
            <a:off x="152425" y="1510200"/>
            <a:ext cx="8839201" cy="326298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PGAdmin to AWS RDS</a:t>
            </a:r>
            <a:endParaRPr>
              <a:latin typeface="Arial"/>
              <a:ea typeface="Arial"/>
              <a:cs typeface="Arial"/>
              <a:sym typeface="Arial"/>
            </a:endParaRPr>
          </a:p>
        </p:txBody>
      </p:sp>
      <p:pic>
        <p:nvPicPr>
          <p:cNvPr id="277" name="Google Shape;277;p43"/>
          <p:cNvPicPr preferRelativeResize="0"/>
          <p:nvPr/>
        </p:nvPicPr>
        <p:blipFill>
          <a:blip r:embed="rId3">
            <a:alphaModFix/>
          </a:blip>
          <a:stretch>
            <a:fillRect/>
          </a:stretch>
        </p:blipFill>
        <p:spPr>
          <a:xfrm>
            <a:off x="4762951" y="1851925"/>
            <a:ext cx="4069374" cy="1746958"/>
          </a:xfrm>
          <a:prstGeom prst="rect">
            <a:avLst/>
          </a:prstGeom>
          <a:noFill/>
          <a:ln>
            <a:noFill/>
          </a:ln>
        </p:spPr>
      </p:pic>
      <p:pic>
        <p:nvPicPr>
          <p:cNvPr id="278" name="Google Shape;278;p43"/>
          <p:cNvPicPr preferRelativeResize="0"/>
          <p:nvPr/>
        </p:nvPicPr>
        <p:blipFill>
          <a:blip r:embed="rId4">
            <a:alphaModFix/>
          </a:blip>
          <a:stretch>
            <a:fillRect/>
          </a:stretch>
        </p:blipFill>
        <p:spPr>
          <a:xfrm>
            <a:off x="6142838" y="3158889"/>
            <a:ext cx="2638839" cy="1779337"/>
          </a:xfrm>
          <a:prstGeom prst="rect">
            <a:avLst/>
          </a:prstGeom>
          <a:noFill/>
          <a:ln>
            <a:noFill/>
          </a:ln>
        </p:spPr>
      </p:pic>
      <p:pic>
        <p:nvPicPr>
          <p:cNvPr id="279" name="Google Shape;279;p43"/>
          <p:cNvPicPr preferRelativeResize="0"/>
          <p:nvPr/>
        </p:nvPicPr>
        <p:blipFill>
          <a:blip r:embed="rId5">
            <a:alphaModFix/>
          </a:blip>
          <a:stretch>
            <a:fillRect/>
          </a:stretch>
        </p:blipFill>
        <p:spPr>
          <a:xfrm>
            <a:off x="172425" y="1851925"/>
            <a:ext cx="3644849" cy="2674375"/>
          </a:xfrm>
          <a:prstGeom prst="rect">
            <a:avLst/>
          </a:prstGeom>
          <a:noFill/>
          <a:ln>
            <a:noFill/>
          </a:ln>
        </p:spPr>
      </p:pic>
      <p:sp>
        <p:nvSpPr>
          <p:cNvPr id="280" name="Google Shape;280;p43"/>
          <p:cNvSpPr/>
          <p:nvPr/>
        </p:nvSpPr>
        <p:spPr>
          <a:xfrm>
            <a:off x="4009913" y="2399850"/>
            <a:ext cx="560400" cy="34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0" y="367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RDS</a:t>
            </a:r>
            <a:endParaRPr>
              <a:latin typeface="Arial"/>
              <a:ea typeface="Arial"/>
              <a:cs typeface="Arial"/>
              <a:sym typeface="Arial"/>
            </a:endParaRPr>
          </a:p>
        </p:txBody>
      </p:sp>
      <p:pic>
        <p:nvPicPr>
          <p:cNvPr id="286" name="Google Shape;286;p44"/>
          <p:cNvPicPr preferRelativeResize="0"/>
          <p:nvPr/>
        </p:nvPicPr>
        <p:blipFill>
          <a:blip r:embed="rId3">
            <a:alphaModFix/>
          </a:blip>
          <a:stretch>
            <a:fillRect/>
          </a:stretch>
        </p:blipFill>
        <p:spPr>
          <a:xfrm>
            <a:off x="355538" y="1283125"/>
            <a:ext cx="8432923" cy="3714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42200" y="81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RDS</a:t>
            </a:r>
            <a:endParaRPr>
              <a:latin typeface="Arial"/>
              <a:ea typeface="Arial"/>
              <a:cs typeface="Arial"/>
              <a:sym typeface="Arial"/>
            </a:endParaRPr>
          </a:p>
        </p:txBody>
      </p:sp>
      <p:pic>
        <p:nvPicPr>
          <p:cNvPr id="292" name="Google Shape;292;p45"/>
          <p:cNvPicPr preferRelativeResize="0"/>
          <p:nvPr/>
        </p:nvPicPr>
        <p:blipFill>
          <a:blip r:embed="rId3">
            <a:alphaModFix/>
          </a:blip>
          <a:stretch>
            <a:fillRect/>
          </a:stretch>
        </p:blipFill>
        <p:spPr>
          <a:xfrm>
            <a:off x="1770050" y="1331900"/>
            <a:ext cx="5603902" cy="3714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RDS</a:t>
            </a:r>
            <a:endParaRPr>
              <a:latin typeface="Arial"/>
              <a:ea typeface="Arial"/>
              <a:cs typeface="Arial"/>
              <a:sym typeface="Arial"/>
            </a:endParaRPr>
          </a:p>
        </p:txBody>
      </p:sp>
      <p:pic>
        <p:nvPicPr>
          <p:cNvPr id="298" name="Google Shape;298;p46"/>
          <p:cNvPicPr preferRelativeResize="0"/>
          <p:nvPr/>
        </p:nvPicPr>
        <p:blipFill>
          <a:blip r:embed="rId3">
            <a:alphaModFix/>
          </a:blip>
          <a:stretch>
            <a:fillRect/>
          </a:stretch>
        </p:blipFill>
        <p:spPr>
          <a:xfrm>
            <a:off x="454988" y="1304450"/>
            <a:ext cx="8234033" cy="3714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ECS Single Task Run</a:t>
            </a:r>
            <a:endParaRPr>
              <a:latin typeface="Arial"/>
              <a:ea typeface="Arial"/>
              <a:cs typeface="Arial"/>
              <a:sym typeface="Arial"/>
            </a:endParaRPr>
          </a:p>
        </p:txBody>
      </p:sp>
      <p:pic>
        <p:nvPicPr>
          <p:cNvPr id="304" name="Google Shape;304;p47"/>
          <p:cNvPicPr preferRelativeResize="0"/>
          <p:nvPr/>
        </p:nvPicPr>
        <p:blipFill>
          <a:blip r:embed="rId3">
            <a:alphaModFix/>
          </a:blip>
          <a:stretch>
            <a:fillRect/>
          </a:stretch>
        </p:blipFill>
        <p:spPr>
          <a:xfrm>
            <a:off x="1733625" y="1333400"/>
            <a:ext cx="5676799" cy="37140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0" y="517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Scheduled Task - First Run</a:t>
            </a:r>
            <a:endParaRPr>
              <a:latin typeface="Arial"/>
              <a:ea typeface="Arial"/>
              <a:cs typeface="Arial"/>
              <a:sym typeface="Arial"/>
            </a:endParaRPr>
          </a:p>
        </p:txBody>
      </p:sp>
      <p:pic>
        <p:nvPicPr>
          <p:cNvPr id="310" name="Google Shape;310;p48"/>
          <p:cNvPicPr preferRelativeResize="0"/>
          <p:nvPr/>
        </p:nvPicPr>
        <p:blipFill>
          <a:blip r:embed="rId3">
            <a:alphaModFix/>
          </a:blip>
          <a:stretch>
            <a:fillRect/>
          </a:stretch>
        </p:blipFill>
        <p:spPr>
          <a:xfrm>
            <a:off x="1438038" y="1331900"/>
            <a:ext cx="6267918" cy="3714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Scheduled Task - First Run</a:t>
            </a:r>
            <a:endParaRPr>
              <a:latin typeface="Arial"/>
              <a:ea typeface="Arial"/>
              <a:cs typeface="Arial"/>
              <a:sym typeface="Arial"/>
            </a:endParaRPr>
          </a:p>
        </p:txBody>
      </p:sp>
      <p:pic>
        <p:nvPicPr>
          <p:cNvPr id="316" name="Google Shape;316;p49"/>
          <p:cNvPicPr preferRelativeResize="0"/>
          <p:nvPr/>
        </p:nvPicPr>
        <p:blipFill>
          <a:blip r:embed="rId3">
            <a:alphaModFix/>
          </a:blip>
          <a:stretch>
            <a:fillRect/>
          </a:stretch>
        </p:blipFill>
        <p:spPr>
          <a:xfrm>
            <a:off x="1997375" y="1331900"/>
            <a:ext cx="5149306" cy="37140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0" y="517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Scheduled Task - Second Run</a:t>
            </a:r>
            <a:endParaRPr>
              <a:latin typeface="Arial"/>
              <a:ea typeface="Arial"/>
              <a:cs typeface="Arial"/>
              <a:sym typeface="Arial"/>
            </a:endParaRPr>
          </a:p>
        </p:txBody>
      </p:sp>
      <p:pic>
        <p:nvPicPr>
          <p:cNvPr id="322" name="Google Shape;322;p50"/>
          <p:cNvPicPr preferRelativeResize="0"/>
          <p:nvPr/>
        </p:nvPicPr>
        <p:blipFill>
          <a:blip r:embed="rId3">
            <a:alphaModFix/>
          </a:blip>
          <a:stretch>
            <a:fillRect/>
          </a:stretch>
        </p:blipFill>
        <p:spPr>
          <a:xfrm>
            <a:off x="152425" y="1441625"/>
            <a:ext cx="8839201" cy="36391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AWS - Scheduled Task - Second Run</a:t>
            </a:r>
            <a:endParaRPr>
              <a:latin typeface="Arial"/>
              <a:ea typeface="Arial"/>
              <a:cs typeface="Arial"/>
              <a:sym typeface="Arial"/>
            </a:endParaRPr>
          </a:p>
        </p:txBody>
      </p:sp>
      <p:pic>
        <p:nvPicPr>
          <p:cNvPr id="328" name="Google Shape;328;p51"/>
          <p:cNvPicPr preferRelativeResize="0"/>
          <p:nvPr/>
        </p:nvPicPr>
        <p:blipFill>
          <a:blip r:embed="rId3">
            <a:alphaModFix/>
          </a:blip>
          <a:stretch>
            <a:fillRect/>
          </a:stretch>
        </p:blipFill>
        <p:spPr>
          <a:xfrm>
            <a:off x="2106463" y="1345600"/>
            <a:ext cx="4931115" cy="3714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447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Solution Architecture Diagram</a:t>
            </a:r>
            <a:endParaRPr sz="3000">
              <a:latin typeface="Arial"/>
              <a:ea typeface="Arial"/>
              <a:cs typeface="Arial"/>
              <a:sym typeface="Arial"/>
            </a:endParaRPr>
          </a:p>
        </p:txBody>
      </p:sp>
      <p:sp>
        <p:nvSpPr>
          <p:cNvPr id="83" name="Google Shape;83;p16"/>
          <p:cNvSpPr/>
          <p:nvPr/>
        </p:nvSpPr>
        <p:spPr>
          <a:xfrm>
            <a:off x="499825" y="1468725"/>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4" name="Google Shape;84;p16"/>
          <p:cNvSpPr/>
          <p:nvPr/>
        </p:nvSpPr>
        <p:spPr>
          <a:xfrm>
            <a:off x="2553112" y="1468725"/>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5" name="Google Shape;85;p16"/>
          <p:cNvSpPr/>
          <p:nvPr/>
        </p:nvSpPr>
        <p:spPr>
          <a:xfrm>
            <a:off x="4629830" y="1468725"/>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6" name="Google Shape;86;p16"/>
          <p:cNvSpPr txBox="1"/>
          <p:nvPr>
            <p:ph type="title"/>
          </p:nvPr>
        </p:nvSpPr>
        <p:spPr>
          <a:xfrm>
            <a:off x="819256" y="1445689"/>
            <a:ext cx="14214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Extract</a:t>
            </a:r>
            <a:endParaRPr sz="2400"/>
          </a:p>
        </p:txBody>
      </p:sp>
      <p:sp>
        <p:nvSpPr>
          <p:cNvPr id="87" name="Google Shape;87;p16"/>
          <p:cNvSpPr txBox="1"/>
          <p:nvPr>
            <p:ph type="title"/>
          </p:nvPr>
        </p:nvSpPr>
        <p:spPr>
          <a:xfrm>
            <a:off x="2675643" y="1441835"/>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 sz="2120"/>
              <a:t>Transform</a:t>
            </a:r>
            <a:endParaRPr sz="2120"/>
          </a:p>
        </p:txBody>
      </p:sp>
      <p:sp>
        <p:nvSpPr>
          <p:cNvPr id="88" name="Google Shape;88;p16"/>
          <p:cNvSpPr txBox="1"/>
          <p:nvPr>
            <p:ph type="title"/>
          </p:nvPr>
        </p:nvSpPr>
        <p:spPr>
          <a:xfrm>
            <a:off x="5020907" y="1444965"/>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Load</a:t>
            </a:r>
            <a:endParaRPr sz="2400"/>
          </a:p>
        </p:txBody>
      </p:sp>
      <p:sp>
        <p:nvSpPr>
          <p:cNvPr id="89" name="Google Shape;89;p16"/>
          <p:cNvSpPr/>
          <p:nvPr/>
        </p:nvSpPr>
        <p:spPr>
          <a:xfrm>
            <a:off x="2562030" y="2458605"/>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0" name="Google Shape;90;p16"/>
          <p:cNvSpPr txBox="1"/>
          <p:nvPr>
            <p:ph type="title"/>
          </p:nvPr>
        </p:nvSpPr>
        <p:spPr>
          <a:xfrm>
            <a:off x="2744778" y="2431715"/>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Pipeline</a:t>
            </a:r>
            <a:endParaRPr sz="2400"/>
          </a:p>
        </p:txBody>
      </p:sp>
      <p:sp>
        <p:nvSpPr>
          <p:cNvPr id="91" name="Google Shape;91;p16"/>
          <p:cNvSpPr/>
          <p:nvPr/>
        </p:nvSpPr>
        <p:spPr>
          <a:xfrm>
            <a:off x="2573105" y="3319005"/>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2" name="Google Shape;92;p16"/>
          <p:cNvSpPr txBox="1"/>
          <p:nvPr>
            <p:ph type="title"/>
          </p:nvPr>
        </p:nvSpPr>
        <p:spPr>
          <a:xfrm>
            <a:off x="2872080" y="3292115"/>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Docker</a:t>
            </a:r>
            <a:endParaRPr sz="2400"/>
          </a:p>
        </p:txBody>
      </p:sp>
      <p:sp>
        <p:nvSpPr>
          <p:cNvPr id="93" name="Google Shape;93;p16"/>
          <p:cNvSpPr/>
          <p:nvPr/>
        </p:nvSpPr>
        <p:spPr>
          <a:xfrm>
            <a:off x="109880" y="4229646"/>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4" name="Google Shape;94;p16"/>
          <p:cNvSpPr txBox="1"/>
          <p:nvPr>
            <p:ph type="title"/>
          </p:nvPr>
        </p:nvSpPr>
        <p:spPr>
          <a:xfrm>
            <a:off x="637455" y="4202756"/>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ECR</a:t>
            </a:r>
            <a:endParaRPr sz="2400"/>
          </a:p>
        </p:txBody>
      </p:sp>
      <p:sp>
        <p:nvSpPr>
          <p:cNvPr id="95" name="Google Shape;95;p16"/>
          <p:cNvSpPr/>
          <p:nvPr/>
        </p:nvSpPr>
        <p:spPr>
          <a:xfrm>
            <a:off x="2564268" y="4219167"/>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6" name="Google Shape;96;p16"/>
          <p:cNvSpPr txBox="1"/>
          <p:nvPr>
            <p:ph type="title"/>
          </p:nvPr>
        </p:nvSpPr>
        <p:spPr>
          <a:xfrm>
            <a:off x="2559426" y="4218925"/>
            <a:ext cx="25500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ECS + CRON</a:t>
            </a:r>
            <a:endParaRPr sz="2400"/>
          </a:p>
        </p:txBody>
      </p:sp>
      <p:sp>
        <p:nvSpPr>
          <p:cNvPr id="97" name="Google Shape;97;p16"/>
          <p:cNvSpPr/>
          <p:nvPr/>
        </p:nvSpPr>
        <p:spPr>
          <a:xfrm>
            <a:off x="5033955" y="2995900"/>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8" name="Google Shape;98;p16"/>
          <p:cNvSpPr txBox="1"/>
          <p:nvPr>
            <p:ph type="title"/>
          </p:nvPr>
        </p:nvSpPr>
        <p:spPr>
          <a:xfrm>
            <a:off x="5272632" y="2972140"/>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Parquet</a:t>
            </a:r>
            <a:endParaRPr sz="2400"/>
          </a:p>
        </p:txBody>
      </p:sp>
      <p:sp>
        <p:nvSpPr>
          <p:cNvPr id="99" name="Google Shape;99;p16"/>
          <p:cNvSpPr/>
          <p:nvPr/>
        </p:nvSpPr>
        <p:spPr>
          <a:xfrm>
            <a:off x="5033955" y="3834100"/>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0" name="Google Shape;100;p16"/>
          <p:cNvSpPr txBox="1"/>
          <p:nvPr>
            <p:ph type="title"/>
          </p:nvPr>
        </p:nvSpPr>
        <p:spPr>
          <a:xfrm>
            <a:off x="5196432" y="3810340"/>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Postgres</a:t>
            </a:r>
            <a:endParaRPr sz="2400"/>
          </a:p>
        </p:txBody>
      </p:sp>
      <p:sp>
        <p:nvSpPr>
          <p:cNvPr id="101" name="Google Shape;101;p16"/>
          <p:cNvSpPr/>
          <p:nvPr/>
        </p:nvSpPr>
        <p:spPr>
          <a:xfrm>
            <a:off x="7247755" y="3845975"/>
            <a:ext cx="1755600" cy="4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2" name="Google Shape;102;p16"/>
          <p:cNvSpPr txBox="1"/>
          <p:nvPr>
            <p:ph type="title"/>
          </p:nvPr>
        </p:nvSpPr>
        <p:spPr>
          <a:xfrm>
            <a:off x="7410232" y="3822215"/>
            <a:ext cx="17031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AWS RDS</a:t>
            </a:r>
            <a:endParaRPr sz="2400"/>
          </a:p>
        </p:txBody>
      </p:sp>
      <p:cxnSp>
        <p:nvCxnSpPr>
          <p:cNvPr id="103" name="Google Shape;103;p16"/>
          <p:cNvCxnSpPr/>
          <p:nvPr/>
        </p:nvCxnSpPr>
        <p:spPr>
          <a:xfrm>
            <a:off x="1251800" y="2004575"/>
            <a:ext cx="2071500" cy="400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flipH="1">
            <a:off x="3953650" y="2044600"/>
            <a:ext cx="1350900" cy="3402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p:nvPr/>
        </p:nvCxnSpPr>
        <p:spPr>
          <a:xfrm>
            <a:off x="3450900" y="2917850"/>
            <a:ext cx="0" cy="4002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6"/>
          <p:cNvCxnSpPr/>
          <p:nvPr/>
        </p:nvCxnSpPr>
        <p:spPr>
          <a:xfrm>
            <a:off x="3450900" y="1998763"/>
            <a:ext cx="0" cy="4002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6"/>
          <p:cNvCxnSpPr/>
          <p:nvPr/>
        </p:nvCxnSpPr>
        <p:spPr>
          <a:xfrm flipH="1">
            <a:off x="961675" y="3615675"/>
            <a:ext cx="1440900" cy="5103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6"/>
          <p:cNvCxnSpPr/>
          <p:nvPr/>
        </p:nvCxnSpPr>
        <p:spPr>
          <a:xfrm>
            <a:off x="1852200" y="4516275"/>
            <a:ext cx="720600" cy="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6"/>
          <p:cNvSpPr/>
          <p:nvPr/>
        </p:nvSpPr>
        <p:spPr>
          <a:xfrm>
            <a:off x="2512650" y="3255425"/>
            <a:ext cx="1935300" cy="156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6"/>
          <p:cNvCxnSpPr/>
          <p:nvPr/>
        </p:nvCxnSpPr>
        <p:spPr>
          <a:xfrm>
            <a:off x="6823457" y="4082205"/>
            <a:ext cx="410400" cy="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6"/>
          <p:cNvCxnSpPr>
            <a:stCxn id="109" idx="3"/>
          </p:cNvCxnSpPr>
          <p:nvPr/>
        </p:nvCxnSpPr>
        <p:spPr>
          <a:xfrm flipH="1" rot="10800000">
            <a:off x="4447950" y="3255425"/>
            <a:ext cx="526800" cy="7806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6"/>
          <p:cNvCxnSpPr>
            <a:endCxn id="99" idx="1"/>
          </p:cNvCxnSpPr>
          <p:nvPr/>
        </p:nvCxnSpPr>
        <p:spPr>
          <a:xfrm>
            <a:off x="4448055" y="4036000"/>
            <a:ext cx="585900" cy="3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IAM User Group</a:t>
            </a:r>
            <a:endParaRPr>
              <a:latin typeface="Arial"/>
              <a:ea typeface="Arial"/>
              <a:cs typeface="Arial"/>
              <a:sym typeface="Arial"/>
            </a:endParaRPr>
          </a:p>
        </p:txBody>
      </p:sp>
      <p:pic>
        <p:nvPicPr>
          <p:cNvPr id="334" name="Google Shape;334;p52"/>
          <p:cNvPicPr preferRelativeResize="0"/>
          <p:nvPr/>
        </p:nvPicPr>
        <p:blipFill>
          <a:blip r:embed="rId3">
            <a:alphaModFix/>
          </a:blip>
          <a:stretch>
            <a:fillRect/>
          </a:stretch>
        </p:blipFill>
        <p:spPr>
          <a:xfrm>
            <a:off x="1719638" y="1432475"/>
            <a:ext cx="5567573" cy="3299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IAM Users</a:t>
            </a:r>
            <a:endParaRPr>
              <a:latin typeface="Arial"/>
              <a:ea typeface="Arial"/>
              <a:cs typeface="Arial"/>
              <a:sym typeface="Arial"/>
            </a:endParaRPr>
          </a:p>
        </p:txBody>
      </p:sp>
      <p:pic>
        <p:nvPicPr>
          <p:cNvPr id="340" name="Google Shape;340;p53"/>
          <p:cNvPicPr preferRelativeResize="0"/>
          <p:nvPr/>
        </p:nvPicPr>
        <p:blipFill>
          <a:blip r:embed="rId3">
            <a:alphaModFix/>
          </a:blip>
          <a:stretch>
            <a:fillRect/>
          </a:stretch>
        </p:blipFill>
        <p:spPr>
          <a:xfrm>
            <a:off x="4682520" y="2212201"/>
            <a:ext cx="4032954" cy="2191999"/>
          </a:xfrm>
          <a:prstGeom prst="rect">
            <a:avLst/>
          </a:prstGeom>
          <a:noFill/>
          <a:ln>
            <a:noFill/>
          </a:ln>
        </p:spPr>
      </p:pic>
      <p:pic>
        <p:nvPicPr>
          <p:cNvPr id="341" name="Google Shape;341;p53"/>
          <p:cNvPicPr preferRelativeResize="0"/>
          <p:nvPr/>
        </p:nvPicPr>
        <p:blipFill>
          <a:blip r:embed="rId4">
            <a:alphaModFix/>
          </a:blip>
          <a:stretch>
            <a:fillRect/>
          </a:stretch>
        </p:blipFill>
        <p:spPr>
          <a:xfrm>
            <a:off x="243625" y="2090388"/>
            <a:ext cx="4182323" cy="2252025"/>
          </a:xfrm>
          <a:prstGeom prst="rect">
            <a:avLst/>
          </a:prstGeom>
          <a:noFill/>
          <a:ln>
            <a:noFill/>
          </a:ln>
        </p:spPr>
      </p:pic>
      <p:sp>
        <p:nvSpPr>
          <p:cNvPr id="342" name="Google Shape;342;p53"/>
          <p:cNvSpPr txBox="1"/>
          <p:nvPr/>
        </p:nvSpPr>
        <p:spPr>
          <a:xfrm>
            <a:off x="6333738" y="1690200"/>
            <a:ext cx="7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Puja</a:t>
            </a:r>
            <a:endParaRPr b="1"/>
          </a:p>
        </p:txBody>
      </p:sp>
      <p:sp>
        <p:nvSpPr>
          <p:cNvPr id="343" name="Google Shape;343;p53"/>
          <p:cNvSpPr txBox="1"/>
          <p:nvPr/>
        </p:nvSpPr>
        <p:spPr>
          <a:xfrm>
            <a:off x="1734313" y="1690188"/>
            <a:ext cx="7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Ajay</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Lesson Learnt</a:t>
            </a:r>
            <a:endParaRPr>
              <a:latin typeface="Arial"/>
              <a:ea typeface="Arial"/>
              <a:cs typeface="Arial"/>
              <a:sym typeface="Arial"/>
            </a:endParaRPr>
          </a:p>
        </p:txBody>
      </p:sp>
      <p:sp>
        <p:nvSpPr>
          <p:cNvPr id="349" name="Google Shape;349;p54"/>
          <p:cNvSpPr txBox="1"/>
          <p:nvPr/>
        </p:nvSpPr>
        <p:spPr>
          <a:xfrm>
            <a:off x="201075" y="1474225"/>
            <a:ext cx="8835600" cy="1693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a:buChar char="●"/>
            </a:pPr>
            <a:r>
              <a:rPr lang="en" sz="1900">
                <a:solidFill>
                  <a:srgbClr val="24292F"/>
                </a:solidFill>
                <a:highlight>
                  <a:srgbClr val="FFFFFF"/>
                </a:highlight>
              </a:rPr>
              <a:t>Learn to manage API’s in real world datasets and make it functional.</a:t>
            </a:r>
            <a:endParaRPr sz="1900">
              <a:solidFill>
                <a:srgbClr val="24292F"/>
              </a:solidFill>
              <a:highlight>
                <a:srgbClr val="FFFFFF"/>
              </a:highlight>
            </a:endParaRPr>
          </a:p>
          <a:p>
            <a:pPr indent="-349250" lvl="0" marL="457200" rtl="0" algn="l">
              <a:spcBef>
                <a:spcPts val="0"/>
              </a:spcBef>
              <a:spcAft>
                <a:spcPts val="0"/>
              </a:spcAft>
              <a:buClr>
                <a:srgbClr val="24292F"/>
              </a:buClr>
              <a:buSzPts val="1900"/>
              <a:buChar char="●"/>
            </a:pPr>
            <a:r>
              <a:rPr lang="en" sz="1900">
                <a:solidFill>
                  <a:srgbClr val="24292F"/>
                </a:solidFill>
                <a:highlight>
                  <a:srgbClr val="FFFFFF"/>
                </a:highlight>
              </a:rPr>
              <a:t>ETL process optimisation in terms of space and time complexity.</a:t>
            </a:r>
            <a:endParaRPr sz="1900">
              <a:solidFill>
                <a:srgbClr val="24292F"/>
              </a:solidFill>
              <a:highlight>
                <a:srgbClr val="FFFFFF"/>
              </a:highlight>
            </a:endParaRPr>
          </a:p>
          <a:p>
            <a:pPr indent="-355600" lvl="0" marL="457200" rtl="0" algn="l">
              <a:spcBef>
                <a:spcPts val="0"/>
              </a:spcBef>
              <a:spcAft>
                <a:spcPts val="0"/>
              </a:spcAft>
              <a:buSzPts val="2000"/>
              <a:buFont typeface="Roboto"/>
              <a:buChar char="●"/>
            </a:pPr>
            <a:r>
              <a:rPr lang="en" sz="1900">
                <a:solidFill>
                  <a:srgbClr val="24292F"/>
                </a:solidFill>
                <a:highlight>
                  <a:srgbClr val="FFFFFF"/>
                </a:highlight>
              </a:rPr>
              <a:t>Learnt to manage work sharing and ideas brainstorming.</a:t>
            </a:r>
            <a:endParaRPr sz="1900">
              <a:solidFill>
                <a:srgbClr val="24292F"/>
              </a:solidFill>
              <a:highlight>
                <a:srgbClr val="FFFFFF"/>
              </a:highlight>
            </a:endParaRPr>
          </a:p>
          <a:p>
            <a:pPr indent="-355600" lvl="0" marL="457200" rtl="0" algn="l">
              <a:spcBef>
                <a:spcPts val="0"/>
              </a:spcBef>
              <a:spcAft>
                <a:spcPts val="0"/>
              </a:spcAft>
              <a:buSzPts val="2000"/>
              <a:buFont typeface="Roboto"/>
              <a:buChar char="●"/>
            </a:pPr>
            <a:r>
              <a:rPr lang="en" sz="1900">
                <a:solidFill>
                  <a:srgbClr val="24292F"/>
                </a:solidFill>
                <a:highlight>
                  <a:srgbClr val="FFFFFF"/>
                </a:highlight>
              </a:rPr>
              <a:t>Understanding each person’s skill in area of specialization in group project.</a:t>
            </a:r>
            <a:endParaRPr sz="1900">
              <a:solidFill>
                <a:srgbClr val="24292F"/>
              </a:solidFill>
              <a:highlight>
                <a:srgbClr val="FFFFFF"/>
              </a:highlight>
            </a:endParaRPr>
          </a:p>
          <a:p>
            <a:pPr indent="0" lvl="0" marL="0" rtl="0" algn="l">
              <a:spcBef>
                <a:spcPts val="0"/>
              </a:spcBef>
              <a:spcAft>
                <a:spcPts val="0"/>
              </a:spcAft>
              <a:buNone/>
            </a:pPr>
            <a:r>
              <a:t/>
            </a:r>
            <a:endParaRPr sz="1900">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Extract</a:t>
            </a:r>
            <a:endParaRPr/>
          </a:p>
        </p:txBody>
      </p:sp>
      <p:sp>
        <p:nvSpPr>
          <p:cNvPr id="118" name="Google Shape;118;p17"/>
          <p:cNvSpPr txBox="1"/>
          <p:nvPr/>
        </p:nvSpPr>
        <p:spPr>
          <a:xfrm>
            <a:off x="383100" y="1258400"/>
            <a:ext cx="8377800" cy="4056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solidFill>
                  <a:schemeClr val="dk1"/>
                </a:solidFill>
                <a:highlight>
                  <a:schemeClr val="lt1"/>
                </a:highlight>
              </a:rPr>
              <a:t>Real world API's are utilised in extracting data. The data contains per minute stock analysis from different stock code.The data can be accessed from</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passing parameters as to get requests from API</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params =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"token" : iex_api_key</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where, iex_api_key is the secret key.</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base_url = f"https://cloud.iexapis.com/stable/stock/{stock_ticker}/intraday-prices"</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In the base url, stock ticker is taken config_stock_code.yaml file , which is user configurable.Stock code can changed according to user's preferences.</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4294967295" type="subTitle"/>
          </p:nvPr>
        </p:nvSpPr>
        <p:spPr>
          <a:xfrm>
            <a:off x="370650" y="1358850"/>
            <a:ext cx="8402700" cy="4852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23"/>
              <a:buNone/>
            </a:pPr>
            <a:r>
              <a:rPr b="1" lang="en" sz="998">
                <a:solidFill>
                  <a:schemeClr val="dk1"/>
                </a:solidFill>
                <a:highlight>
                  <a:schemeClr val="lt1"/>
                </a:highlight>
                <a:latin typeface="Arial"/>
                <a:ea typeface="Arial"/>
                <a:cs typeface="Arial"/>
                <a:sym typeface="Arial"/>
              </a:rPr>
              <a:t>The extraction part takes out table with columns as json file:</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    x = { "date": "2017-12-15",         "minute": "09:30",  "label": "09:30 AM",         "marketOpen": 143.98,</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        "marketClose": 143.775,         "marketHigh": 143.98,  "marketLow": 143.775,         "marketAverage": 143.889,</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        "marketVolume": 3070,         "marketNotional": 441740.275,  "marketNumberOfTrades": 20,         "marketChangeOverTime": -0.004,</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        "high": 143.98,         "low": 143.775,   "open": 143.98,         "close": 143.775,</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        "average": 143.889,         "volume": 3070,  "notional": 441740.275,         "numberOfTrades": 20,</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        "changeOverTime": -0.0039</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    }</a:t>
            </a:r>
            <a:endParaRPr b="1" sz="998">
              <a:solidFill>
                <a:schemeClr val="dk1"/>
              </a:solidFill>
              <a:highlight>
                <a:schemeClr val="lt1"/>
              </a:highlight>
              <a:latin typeface="Arial"/>
              <a:ea typeface="Arial"/>
              <a:cs typeface="Arial"/>
              <a:sym typeface="Arial"/>
            </a:endParaRPr>
          </a:p>
          <a:p>
            <a:pPr indent="0" lvl="0" marL="0" rtl="0" algn="l">
              <a:lnSpc>
                <a:spcPct val="135714"/>
              </a:lnSpc>
              <a:spcBef>
                <a:spcPts val="1200"/>
              </a:spcBef>
              <a:spcAft>
                <a:spcPts val="0"/>
              </a:spcAft>
              <a:buSzPts val="523"/>
              <a:buNone/>
            </a:pPr>
            <a:r>
              <a:rPr b="1" lang="en" sz="998">
                <a:solidFill>
                  <a:schemeClr val="dk1"/>
                </a:solidFill>
                <a:highlight>
                  <a:schemeClr val="lt1"/>
                </a:highlight>
                <a:latin typeface="Arial"/>
                <a:ea typeface="Arial"/>
                <a:cs typeface="Arial"/>
                <a:sym typeface="Arial"/>
              </a:rPr>
              <a:t>Note:The above "x" doesn't contains stock_code, so in the final extracted data "stock_code" for each "x" is appended.So,the each row contains columns "stock_code" as extra element.</a:t>
            </a:r>
            <a:endParaRPr b="1" sz="998">
              <a:solidFill>
                <a:schemeClr val="dk1"/>
              </a:solidFill>
              <a:highlight>
                <a:schemeClr val="lt1"/>
              </a:highlight>
              <a:latin typeface="Arial"/>
              <a:ea typeface="Arial"/>
              <a:cs typeface="Arial"/>
              <a:sym typeface="Arial"/>
            </a:endParaRPr>
          </a:p>
          <a:p>
            <a:pPr indent="0" lvl="0" marL="0" rtl="0" algn="l">
              <a:spcBef>
                <a:spcPts val="1200"/>
              </a:spcBef>
              <a:spcAft>
                <a:spcPts val="0"/>
              </a:spcAft>
              <a:buSzPts val="523"/>
              <a:buNone/>
            </a:pPr>
            <a:r>
              <a:t/>
            </a:r>
            <a:endParaRPr b="1" sz="1165">
              <a:solidFill>
                <a:schemeClr val="lt1"/>
              </a:solidFill>
              <a:latin typeface="Arial"/>
              <a:ea typeface="Arial"/>
              <a:cs typeface="Arial"/>
              <a:sym typeface="Arial"/>
            </a:endParaRPr>
          </a:p>
          <a:p>
            <a:pPr indent="0" lvl="0" marL="0" rtl="0" algn="l">
              <a:spcBef>
                <a:spcPts val="1200"/>
              </a:spcBef>
              <a:spcAft>
                <a:spcPts val="1200"/>
              </a:spcAft>
              <a:buSzPts val="523"/>
              <a:buNone/>
            </a:pPr>
            <a:r>
              <a:t/>
            </a:r>
            <a:endParaRPr b="1" sz="1260">
              <a:latin typeface="Arial"/>
              <a:ea typeface="Arial"/>
              <a:cs typeface="Arial"/>
              <a:sym typeface="Arial"/>
            </a:endParaRPr>
          </a:p>
        </p:txBody>
      </p:sp>
      <p:sp>
        <p:nvSpPr>
          <p:cNvPr id="124" name="Google Shape;12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a:t>
            </a:r>
            <a:endParaRPr/>
          </a:p>
        </p:txBody>
      </p:sp>
      <p:sp>
        <p:nvSpPr>
          <p:cNvPr id="130" name="Google Shape;130;p19"/>
          <p:cNvSpPr txBox="1"/>
          <p:nvPr/>
        </p:nvSpPr>
        <p:spPr>
          <a:xfrm>
            <a:off x="34975" y="1220000"/>
            <a:ext cx="9074100" cy="4554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solidFill>
                  <a:schemeClr val="dk1"/>
                </a:solidFill>
                <a:highlight>
                  <a:schemeClr val="lt1"/>
                </a:highlight>
              </a:rPr>
              <a:t>Transformations are made in aim to convert per minute data to per day data for per stock.</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The following transformations are applied to the data to transformed table as stocks_intraday:</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#Renaming</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df = df.rename(columns={</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"numberOfTrades": "numberoftrades"</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#Adding column datetime that includes date and time both. Conversion of minutes into 24-hours format.</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df["datetime"] = pd.to_datetime(df["minute"])</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#Droping columns "date", "minutes" and labels, added datetime in prior step.</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df = df.drop(df.columns[[0,1,2]],axis=1)</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#Difference between open and close value across rows.</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df["difference"] = (df["close"]-df["open"])</a:t>
            </a:r>
            <a:endParaRPr b="1" sz="1250">
              <a:solidFill>
                <a:schemeClr val="dk1"/>
              </a:solidFill>
              <a:highlight>
                <a:schemeClr val="lt1"/>
              </a:highlight>
            </a:endParaRPr>
          </a:p>
          <a:p>
            <a:pPr indent="0" lvl="0" marL="0" rtl="0" algn="l">
              <a:lnSpc>
                <a:spcPct val="135714"/>
              </a:lnSpc>
              <a:spcBef>
                <a:spcPts val="0"/>
              </a:spcBef>
              <a:spcAft>
                <a:spcPts val="0"/>
              </a:spcAft>
              <a:buNone/>
            </a:pPr>
            <a:r>
              <a:t/>
            </a:r>
            <a:endParaRPr b="1" sz="1250">
              <a:solidFill>
                <a:schemeClr val="dk1"/>
              </a:solidFill>
              <a:highlight>
                <a:schemeClr val="lt1"/>
              </a:highlight>
            </a:endParaRPr>
          </a:p>
          <a:p>
            <a:pPr indent="0" lvl="0" marL="0" rtl="0" algn="l">
              <a:lnSpc>
                <a:spcPct val="135714"/>
              </a:lnSpc>
              <a:spcBef>
                <a:spcPts val="0"/>
              </a:spcBef>
              <a:spcAft>
                <a:spcPts val="0"/>
              </a:spcAft>
              <a:buNone/>
            </a:pPr>
            <a:r>
              <a:rPr b="1" lang="en" sz="1250">
                <a:solidFill>
                  <a:schemeClr val="dk1"/>
                </a:solidFill>
                <a:highlight>
                  <a:schemeClr val="lt1"/>
                </a:highlight>
              </a:rPr>
              <a:t>    </a:t>
            </a:r>
            <a:endParaRPr b="1" sz="125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4294967295" type="subTitle"/>
          </p:nvPr>
        </p:nvSpPr>
        <p:spPr>
          <a:xfrm>
            <a:off x="549025" y="1319879"/>
            <a:ext cx="8283300" cy="47319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None/>
            </a:pPr>
            <a:r>
              <a:rPr lang="en" sz="1150">
                <a:solidFill>
                  <a:schemeClr val="dk1"/>
                </a:solidFill>
                <a:highlight>
                  <a:schemeClr val="lt1"/>
                </a:highlight>
                <a:latin typeface="Courier New"/>
                <a:ea typeface="Courier New"/>
                <a:cs typeface="Courier New"/>
                <a:sym typeface="Courier New"/>
              </a:rPr>
              <a:t>#</a:t>
            </a:r>
            <a:r>
              <a:rPr b="1" lang="en" sz="1150">
                <a:solidFill>
                  <a:schemeClr val="dk1"/>
                </a:solidFill>
                <a:highlight>
                  <a:schemeClr val="lt1"/>
                </a:highlight>
                <a:latin typeface="Arial"/>
                <a:ea typeface="Arial"/>
                <a:cs typeface="Arial"/>
                <a:sym typeface="Arial"/>
              </a:rPr>
              <a:t>Creation of new dataframe to analyse the raw dataframe for per day stock vlues.</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 = pd.DataFrame()</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 max()  and min() of  OPEN , CLOSE, HIGH, LOW value on per stock  and applying LAMBDA function.</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df1["max_open_value_per_day"] = df.groupby('stock_code').apply(lambda df: df["open"].max())</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df1["min_open_value_per_day"] = df.groupby('stock_code').apply(lambda df: df["open"].min())</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df1["max_close_value_per_day"] = df.groupby('stock_code').apply(lambda df: df["close"].max())</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df1["min_close_value_per_day"] = df.groupby('stock_code').apply(lambda df: df["close"].min())</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df1["max_high_per_day"] = df.groupby('stock_code').apply(lambda df: df["high"].max())</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df1["min_high_per_day"] = df.groupby("stock_code").apply(lambda df: df["high"].min())</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df1["max_low_per_day"] = df.groupby('stock_code').apply(lambda df: df["low"].max())</a:t>
            </a:r>
            <a:endParaRPr b="1" sz="1150">
              <a:solidFill>
                <a:schemeClr val="dk1"/>
              </a:solidFill>
              <a:highlight>
                <a:schemeClr val="lt1"/>
              </a:highlight>
              <a:latin typeface="Arial"/>
              <a:ea typeface="Arial"/>
              <a:cs typeface="Arial"/>
              <a:sym typeface="Arial"/>
            </a:endParaRPr>
          </a:p>
          <a:p>
            <a:pPr indent="0" lvl="0" marL="0" rtl="0" algn="l">
              <a:lnSpc>
                <a:spcPct val="115714"/>
              </a:lnSpc>
              <a:spcBef>
                <a:spcPts val="1200"/>
              </a:spcBef>
              <a:spcAft>
                <a:spcPts val="0"/>
              </a:spcAft>
              <a:buNone/>
            </a:pPr>
            <a:r>
              <a:rPr b="1" lang="en" sz="1150">
                <a:solidFill>
                  <a:schemeClr val="dk1"/>
                </a:solidFill>
                <a:highlight>
                  <a:schemeClr val="lt1"/>
                </a:highlight>
                <a:latin typeface="Arial"/>
                <a:ea typeface="Arial"/>
                <a:cs typeface="Arial"/>
                <a:sym typeface="Arial"/>
              </a:rPr>
              <a:t>        df1["min_low_per_day"] = df.groupby("stock_code").apply(lambda df: df["low"].min())</a:t>
            </a:r>
            <a:endParaRPr b="1" sz="1150">
              <a:solidFill>
                <a:schemeClr val="dk1"/>
              </a:solidFill>
              <a:highlight>
                <a:schemeClr val="lt1"/>
              </a:highlight>
              <a:latin typeface="Arial"/>
              <a:ea typeface="Arial"/>
              <a:cs typeface="Arial"/>
              <a:sym typeface="Arial"/>
            </a:endParaRPr>
          </a:p>
          <a:p>
            <a:pPr indent="0" lvl="0" marL="0" rtl="0" algn="l">
              <a:lnSpc>
                <a:spcPct val="80000"/>
              </a:lnSpc>
              <a:spcBef>
                <a:spcPts val="1200"/>
              </a:spcBef>
              <a:spcAft>
                <a:spcPts val="1200"/>
              </a:spcAft>
              <a:buNone/>
            </a:pPr>
            <a:r>
              <a:t/>
            </a:r>
            <a:endParaRPr b="1" sz="1700">
              <a:latin typeface="Arial"/>
              <a:ea typeface="Arial"/>
              <a:cs typeface="Arial"/>
              <a:sym typeface="Arial"/>
            </a:endParaRPr>
          </a:p>
        </p:txBody>
      </p:sp>
      <p:sp>
        <p:nvSpPr>
          <p:cNvPr id="136" name="Google Shape;13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432450" y="1436525"/>
            <a:ext cx="8279100" cy="2259900"/>
          </a:xfrm>
          <a:prstGeom prst="rect">
            <a:avLst/>
          </a:prstGeom>
          <a:noFill/>
          <a:ln>
            <a:noFill/>
          </a:ln>
        </p:spPr>
        <p:txBody>
          <a:bodyPr anchorCtr="0" anchor="t" bIns="91425" lIns="91425" spcFirstLastPara="1" rIns="91425" wrap="square" tIns="91425">
            <a:spAutoFit/>
          </a:bodyPr>
          <a:lstStyle/>
          <a:p>
            <a:pPr indent="0" lvl="0" marL="0" rtl="0" algn="l">
              <a:lnSpc>
                <a:spcPct val="115714"/>
              </a:lnSpc>
              <a:spcBef>
                <a:spcPts val="0"/>
              </a:spcBef>
              <a:spcAft>
                <a:spcPts val="0"/>
              </a:spcAft>
              <a:buNone/>
            </a:pPr>
            <a:r>
              <a:t/>
            </a:r>
            <a:endParaRPr b="1" sz="1250">
              <a:solidFill>
                <a:schemeClr val="dk1"/>
              </a:solidFill>
              <a:highlight>
                <a:schemeClr val="lt1"/>
              </a:highlight>
            </a:endParaRPr>
          </a:p>
          <a:p>
            <a:pPr indent="0" lvl="0" marL="0" rtl="0" algn="l">
              <a:lnSpc>
                <a:spcPct val="115714"/>
              </a:lnSpc>
              <a:spcBef>
                <a:spcPts val="1200"/>
              </a:spcBef>
              <a:spcAft>
                <a:spcPts val="0"/>
              </a:spcAft>
              <a:buNone/>
            </a:pPr>
            <a:r>
              <a:rPr b="1" lang="en" sz="1250">
                <a:solidFill>
                  <a:schemeClr val="dk1"/>
                </a:solidFill>
                <a:highlight>
                  <a:schemeClr val="lt1"/>
                </a:highlight>
              </a:rPr>
              <a:t>    # Difference sum for per stock</a:t>
            </a:r>
            <a:endParaRPr b="1" sz="1250">
              <a:solidFill>
                <a:schemeClr val="dk1"/>
              </a:solidFill>
              <a:highlight>
                <a:schemeClr val="lt1"/>
              </a:highlight>
            </a:endParaRPr>
          </a:p>
          <a:p>
            <a:pPr indent="0" lvl="0" marL="0" rtl="0" algn="l">
              <a:lnSpc>
                <a:spcPct val="115714"/>
              </a:lnSpc>
              <a:spcBef>
                <a:spcPts val="1200"/>
              </a:spcBef>
              <a:spcAft>
                <a:spcPts val="0"/>
              </a:spcAft>
              <a:buNone/>
            </a:pPr>
            <a:r>
              <a:rPr b="1" lang="en" sz="1250">
                <a:solidFill>
                  <a:schemeClr val="dk1"/>
                </a:solidFill>
                <a:highlight>
                  <a:schemeClr val="lt1"/>
                </a:highlight>
              </a:rPr>
              <a:t>        df1["status_difference"] = df.groupby("stock_code").apply(lambda df: df["difference"].sum())</a:t>
            </a:r>
            <a:endParaRPr b="1" sz="1250">
              <a:solidFill>
                <a:schemeClr val="dk1"/>
              </a:solidFill>
              <a:highlight>
                <a:schemeClr val="lt1"/>
              </a:highlight>
            </a:endParaRPr>
          </a:p>
          <a:p>
            <a:pPr indent="0" lvl="0" marL="0" rtl="0" algn="l">
              <a:lnSpc>
                <a:spcPct val="115714"/>
              </a:lnSpc>
              <a:spcBef>
                <a:spcPts val="1200"/>
              </a:spcBef>
              <a:spcAft>
                <a:spcPts val="0"/>
              </a:spcAft>
              <a:buNone/>
            </a:pPr>
            <a:r>
              <a:rPr b="1" lang="en" sz="1250">
                <a:solidFill>
                  <a:schemeClr val="dk1"/>
                </a:solidFill>
                <a:highlight>
                  <a:schemeClr val="lt1"/>
                </a:highlight>
              </a:rPr>
              <a:t>    #mean() value for trades and volume on per stock by grouby() function and lambda mapping.</a:t>
            </a:r>
            <a:endParaRPr b="1" sz="1250">
              <a:solidFill>
                <a:schemeClr val="dk1"/>
              </a:solidFill>
              <a:highlight>
                <a:schemeClr val="lt1"/>
              </a:highlight>
            </a:endParaRPr>
          </a:p>
          <a:p>
            <a:pPr indent="0" lvl="0" marL="0" rtl="0" algn="l">
              <a:lnSpc>
                <a:spcPct val="115714"/>
              </a:lnSpc>
              <a:spcBef>
                <a:spcPts val="1200"/>
              </a:spcBef>
              <a:spcAft>
                <a:spcPts val="0"/>
              </a:spcAft>
              <a:buNone/>
            </a:pPr>
            <a:r>
              <a:rPr b="1" lang="en" sz="1250">
                <a:solidFill>
                  <a:schemeClr val="dk1"/>
                </a:solidFill>
                <a:highlight>
                  <a:schemeClr val="lt1"/>
                </a:highlight>
              </a:rPr>
              <a:t>        df1["trades_mean"] = df.groupby("stock_code").apply(lambda df: df["numberoftrades"].mean())</a:t>
            </a:r>
            <a:endParaRPr b="1" sz="1250">
              <a:solidFill>
                <a:schemeClr val="dk1"/>
              </a:solidFill>
              <a:highlight>
                <a:schemeClr val="lt1"/>
              </a:highlight>
            </a:endParaRPr>
          </a:p>
          <a:p>
            <a:pPr indent="0" lvl="0" marL="0" rtl="0" algn="l">
              <a:lnSpc>
                <a:spcPct val="115714"/>
              </a:lnSpc>
              <a:spcBef>
                <a:spcPts val="1200"/>
              </a:spcBef>
              <a:spcAft>
                <a:spcPts val="1200"/>
              </a:spcAft>
              <a:buNone/>
            </a:pPr>
            <a:r>
              <a:rPr b="1" lang="en" sz="1250">
                <a:solidFill>
                  <a:schemeClr val="dk1"/>
                </a:solidFill>
                <a:highlight>
                  <a:schemeClr val="lt1"/>
                </a:highlight>
              </a:rPr>
              <a:t>        df1["volume_mean"] = df.groupby("stock_code").apply(lambda df: df["volume"].mean())</a:t>
            </a:r>
            <a:endParaRPr b="1" sz="1250">
              <a:solidFill>
                <a:schemeClr val="dk1"/>
              </a:solidFill>
              <a:highlight>
                <a:schemeClr val="lt1"/>
              </a:highlight>
            </a:endParaRPr>
          </a:p>
        </p:txBody>
      </p:sp>
      <p:sp>
        <p:nvSpPr>
          <p:cNvPr id="142" name="Google Shape;14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