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jA76Tl+PEFJcvqSpSVEeUK/HG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Merriweather-bold.fntdata"/><Relationship Id="rId45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-boldItalic.fntdata"/><Relationship Id="rId47" Type="http://schemas.openxmlformats.org/officeDocument/2006/relationships/font" Target="fonts/Merriweather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992c3e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23992c3e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Puja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9ecf6805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9ecf6805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d42fc0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d42fc0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d42fc0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d42fc0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d42fc0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d42fc0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2c925de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2c925de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c925de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2c925de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992c3e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23992c3e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ecf6805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9ecf6805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3992c3e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23992c3e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9ecf6805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29ecf6805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9ecf6805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9ecf6805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ecf6805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ecf6805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05d7f89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105d7f89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05d7f891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105d7f891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9ecf68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29ecf68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05d7f891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105d7f891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05d7f891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105d7f891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05d7f891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105d7f891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05d7f891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105d7f891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05d7f891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105d7f891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05d7f8919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105d7f891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2f1f2565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2f1f2565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Puja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f15b35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0f15b35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992c3e0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23992c3e0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992c3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23992c3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" name="Google Shape;19;p4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6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" name="Google Shape;24;p47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" name="Google Shape;25;p4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0" name="Google Shape;30;p48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" name="Google Shape;31;p4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5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5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Relationship Id="rId5" Type="http://schemas.openxmlformats.org/officeDocument/2006/relationships/image" Target="../media/image51.png"/><Relationship Id="rId6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1" Type="http://schemas.openxmlformats.org/officeDocument/2006/relationships/image" Target="../media/image11.png"/><Relationship Id="rId10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title"/>
          </p:nvPr>
        </p:nvSpPr>
        <p:spPr>
          <a:xfrm>
            <a:off x="328575" y="240125"/>
            <a:ext cx="86190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Adventure Work </a:t>
            </a:r>
            <a:r>
              <a:rPr lang="en" sz="6300"/>
              <a:t>Analysis</a:t>
            </a:r>
            <a:endParaRPr sz="6300"/>
          </a:p>
        </p:txBody>
      </p:sp>
      <p:sp>
        <p:nvSpPr>
          <p:cNvPr id="65" name="Google Shape;65;p1"/>
          <p:cNvSpPr txBox="1"/>
          <p:nvPr>
            <p:ph idx="1" type="body"/>
          </p:nvPr>
        </p:nvSpPr>
        <p:spPr>
          <a:xfrm>
            <a:off x="4772775" y="3372575"/>
            <a:ext cx="4174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900"/>
              <a:t>Project 2 - Group 1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900"/>
              <a:t>By Puja, Sukarno and Ajay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3992c3e0d_0_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Snowflake </a:t>
            </a:r>
            <a:r>
              <a:rPr lang="en"/>
              <a:t>(Connection)</a:t>
            </a:r>
            <a:endParaRPr/>
          </a:p>
        </p:txBody>
      </p:sp>
      <p:pic>
        <p:nvPicPr>
          <p:cNvPr id="141" name="Google Shape;141;g223992c3e0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25" y="1310375"/>
            <a:ext cx="3265725" cy="20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23992c3e0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00" y="3396125"/>
            <a:ext cx="3265726" cy="169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23992c3e0d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950" y="1310375"/>
            <a:ext cx="3774674" cy="156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23992c3e0d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2950" y="3059925"/>
            <a:ext cx="2961074" cy="1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Transform (DBT)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260075" y="1589275"/>
            <a:ext cx="8473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extraction and loading of database in Snowflake, transformations have been applied on tables for better insights for sales, customer, product and employee.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 various transformations applied are: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(a) count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(b) alias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(c) inner join operation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(d) group by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(e) sum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(f) where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(f) Macro definition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ecf68052_2_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229ecf68052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09500"/>
            <a:ext cx="8868073" cy="4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29d42fc0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99" y="245625"/>
            <a:ext cx="7694202" cy="4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29d42fc08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25" y="152400"/>
            <a:ext cx="8380149" cy="492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29d42fc08c_0_6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Puja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9d42fc08c_0_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229d42fc08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5" y="115575"/>
            <a:ext cx="8175000" cy="47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Dimensional Modelling Technique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173375" y="1213625"/>
            <a:ext cx="81270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## Dimension and Facts table Generation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different dimension techniques are developed for product, customer, employee and sales to get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dimension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correlation with join operation with fct_sales table for better business context.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Here, use of reference from staging tables and surrogate key usage for generation dimension and facts table.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## Snapshots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customer and product “Check” on all columns are applied across columns.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salesorderheader and salesorderdetail “modifieddate” 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 “timestamp” basis to capture slow changing dimension.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## Facts and dimension Table generation for Slow Changing Dimension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Facts and dimension tables generation from snapshots by addition “dbt_valid_to” and “dbt_valid_from” to surrogate key.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2c925de76_0_1"/>
          <p:cNvSpPr txBox="1"/>
          <p:nvPr/>
        </p:nvSpPr>
        <p:spPr>
          <a:xfrm>
            <a:off x="101125" y="874100"/>
            <a:ext cx="811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212c925de76_0_1"/>
          <p:cNvSpPr txBox="1"/>
          <p:nvPr/>
        </p:nvSpPr>
        <p:spPr>
          <a:xfrm>
            <a:off x="202275" y="223950"/>
            <a:ext cx="843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DBT Tests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12c925de76_0_1"/>
          <p:cNvSpPr txBox="1"/>
          <p:nvPr/>
        </p:nvSpPr>
        <p:spPr>
          <a:xfrm>
            <a:off x="252850" y="1314775"/>
            <a:ext cx="788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Different tests are performed to test the models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Generic Tests applied across generalised column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Singular customised Tests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NULL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UNIQUE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NOT_NULL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2c925de76_0_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Definition</a:t>
            </a:r>
            <a:endParaRPr/>
          </a:p>
        </p:txBody>
      </p:sp>
      <p:sp>
        <p:nvSpPr>
          <p:cNvPr id="192" name="Google Shape;192;g212c925de76_0_8"/>
          <p:cNvSpPr txBox="1"/>
          <p:nvPr/>
        </p:nvSpPr>
        <p:spPr>
          <a:xfrm>
            <a:off x="288950" y="1322000"/>
            <a:ext cx="7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g212c925de7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4600"/>
            <a:ext cx="7629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3992c3e0d_1_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Preset (Connection)</a:t>
            </a:r>
            <a:endParaRPr/>
          </a:p>
        </p:txBody>
      </p:sp>
      <p:pic>
        <p:nvPicPr>
          <p:cNvPr id="199" name="Google Shape;199;g223992c3e0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50" y="1697950"/>
            <a:ext cx="2140676" cy="336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23992c3e0d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175" y="2715325"/>
            <a:ext cx="5187150" cy="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3992c3e0d_1_8"/>
          <p:cNvSpPr txBox="1"/>
          <p:nvPr/>
        </p:nvSpPr>
        <p:spPr>
          <a:xfrm>
            <a:off x="4095875" y="2205925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Snowflake Network Policy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223992c3e0d_1_8"/>
          <p:cNvSpPr txBox="1"/>
          <p:nvPr/>
        </p:nvSpPr>
        <p:spPr>
          <a:xfrm>
            <a:off x="1508706" y="1277009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Snowflake Network Policy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00" y="3412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Context &amp; Goals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9675" y="1314600"/>
            <a:ext cx="85206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Find effectiveness of different tables of sales, customer, product, employee based on different parameters to provide meaningful insights to boost sales.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Consumers</a:t>
            </a:r>
            <a:endParaRPr b="1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Investors and Data analysts are able to pull the data from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Snowflake and visualise data in Preset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9ecf68052_2_26"/>
          <p:cNvSpPr txBox="1"/>
          <p:nvPr>
            <p:ph type="title"/>
          </p:nvPr>
        </p:nvSpPr>
        <p:spPr>
          <a:xfrm>
            <a:off x="213400" y="1570325"/>
            <a:ext cx="45717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Preset (Visualisation) through One big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g229ecf68052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101" y="-65000"/>
            <a:ext cx="3807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3992c3e0d_0_35"/>
          <p:cNvSpPr txBox="1"/>
          <p:nvPr/>
        </p:nvSpPr>
        <p:spPr>
          <a:xfrm>
            <a:off x="103625" y="67475"/>
            <a:ext cx="607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of Product by Quarter of the Year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g223992c3e0d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25" y="1521625"/>
            <a:ext cx="6116775" cy="34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23992c3e0d_0_35"/>
          <p:cNvSpPr txBox="1"/>
          <p:nvPr/>
        </p:nvSpPr>
        <p:spPr>
          <a:xfrm rot="-5400000">
            <a:off x="233975" y="295540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of Sales of Products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223992c3e0d_0_35"/>
          <p:cNvSpPr txBox="1"/>
          <p:nvPr/>
        </p:nvSpPr>
        <p:spPr>
          <a:xfrm>
            <a:off x="3858170" y="477156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Products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223992c3e0d_0_35"/>
          <p:cNvSpPr txBox="1"/>
          <p:nvPr/>
        </p:nvSpPr>
        <p:spPr>
          <a:xfrm>
            <a:off x="7544498" y="1372000"/>
            <a:ext cx="7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9ecf68052_1_4"/>
          <p:cNvSpPr txBox="1"/>
          <p:nvPr/>
        </p:nvSpPr>
        <p:spPr>
          <a:xfrm>
            <a:off x="103625" y="67475"/>
            <a:ext cx="607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 of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Order in different Territory ID by Months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g229ecf68052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25" y="1645000"/>
            <a:ext cx="5857475" cy="33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29ecf68052_1_4"/>
          <p:cNvSpPr txBox="1"/>
          <p:nvPr/>
        </p:nvSpPr>
        <p:spPr>
          <a:xfrm>
            <a:off x="103625" y="1332250"/>
            <a:ext cx="60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229ecf68052_1_4"/>
          <p:cNvSpPr txBox="1"/>
          <p:nvPr/>
        </p:nvSpPr>
        <p:spPr>
          <a:xfrm rot="-5400000">
            <a:off x="570395" y="270572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Sum of Orders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29ecf68052_1_4"/>
          <p:cNvSpPr txBox="1"/>
          <p:nvPr/>
        </p:nvSpPr>
        <p:spPr>
          <a:xfrm>
            <a:off x="3965990" y="482668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Products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29ecf68052_1_4"/>
          <p:cNvSpPr txBox="1"/>
          <p:nvPr/>
        </p:nvSpPr>
        <p:spPr>
          <a:xfrm>
            <a:off x="7652317" y="1579520"/>
            <a:ext cx="7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ecf68052_2_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Refresh Settings</a:t>
            </a:r>
            <a:endParaRPr/>
          </a:p>
        </p:txBody>
      </p:sp>
      <p:pic>
        <p:nvPicPr>
          <p:cNvPr id="233" name="Google Shape;233;g229ecf68052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78389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29ecf68052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5" y="619625"/>
            <a:ext cx="787111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05d7f8919_1_0"/>
          <p:cNvSpPr txBox="1"/>
          <p:nvPr>
            <p:ph type="title"/>
          </p:nvPr>
        </p:nvSpPr>
        <p:spPr>
          <a:xfrm>
            <a:off x="152850" y="3702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 Build &amp; Push Docker File to ECR</a:t>
            </a:r>
            <a:endParaRPr/>
          </a:p>
        </p:txBody>
      </p:sp>
      <p:sp>
        <p:nvSpPr>
          <p:cNvPr id="244" name="Google Shape;244;g2105d7f8919_1_0"/>
          <p:cNvSpPr txBox="1"/>
          <p:nvPr/>
        </p:nvSpPr>
        <p:spPr>
          <a:xfrm>
            <a:off x="197475" y="1354050"/>
            <a:ext cx="8634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dbtbuild -f docker/Dockerfile .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--entrypoint bash dbtbuild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--env-file .env dbtbuild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tag dbtbuild:latest 966576247265.dkr.ecr.ap-southeast-1.amazonaws.com/group1:latest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images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aws ecr get-login-password --region ap-southeast-1 | docker login --username AWS --password-stdin 966576247265.dkr.ecr.ap-southeast-1.amazonaws.com/group1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push 966576247265.dkr.ecr.ap-southeast-1.amazonaws.com/group1:latest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05d7f8919_1_82"/>
          <p:cNvSpPr txBox="1"/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 Push Docker File to ECR</a:t>
            </a:r>
            <a:endParaRPr/>
          </a:p>
        </p:txBody>
      </p:sp>
      <p:pic>
        <p:nvPicPr>
          <p:cNvPr id="250" name="Google Shape;250;g2105d7f8919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75" y="1361650"/>
            <a:ext cx="8131749" cy="1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105d7f8919_1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75" y="3180850"/>
            <a:ext cx="6753742" cy="17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ecf68052_0_0"/>
          <p:cNvSpPr txBox="1"/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Docker Image</a:t>
            </a:r>
            <a:endParaRPr/>
          </a:p>
        </p:txBody>
      </p:sp>
      <p:pic>
        <p:nvPicPr>
          <p:cNvPr id="257" name="Google Shape;257;g229ecf6805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0" y="1493300"/>
            <a:ext cx="8839204" cy="30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05d7f8919_1_90"/>
          <p:cNvSpPr txBox="1"/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S3 Buckets to Contain .env file</a:t>
            </a:r>
            <a:endParaRPr/>
          </a:p>
        </p:txBody>
      </p:sp>
      <p:pic>
        <p:nvPicPr>
          <p:cNvPr id="263" name="Google Shape;263;g2105d7f8919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50" y="1427475"/>
            <a:ext cx="5831551" cy="2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105d7f8919_1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5400" y="2059675"/>
            <a:ext cx="3615149" cy="26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105d7f8919_1_90"/>
          <p:cNvSpPr txBox="1"/>
          <p:nvPr/>
        </p:nvSpPr>
        <p:spPr>
          <a:xfrm>
            <a:off x="6845475" y="1706500"/>
            <a:ext cx="19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IAM Role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05d7f8919_1_7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Single Task Run (page 1)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2105d7f8919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4" y="1290412"/>
            <a:ext cx="4166250" cy="190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105d7f8919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75" y="3237776"/>
            <a:ext cx="4214699" cy="17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105d7f8919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300" y="3282687"/>
            <a:ext cx="4042600" cy="16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105d7f8919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238" y="1338700"/>
            <a:ext cx="3904401" cy="1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79125" y="2780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0" y="1314975"/>
            <a:ext cx="8732400" cy="3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source of dataset is sourced from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adventure_works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</a:rPr>
              <a:t>https://github.com/Data-Engineer-Camp/2023-01-bootcamp/tree/main/09-project-2/adventure_works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Adventure works is sample database provided by Microsoft for online transaction processing (OLTP)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05d7f8919_1_57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Single Task Run (page 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2105d7f8919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400" y="3337000"/>
            <a:ext cx="4426799" cy="17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105d7f8919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00" y="3391150"/>
            <a:ext cx="4053319" cy="16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105d7f8919_1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400" y="1465800"/>
            <a:ext cx="4426800" cy="169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105d7f8919_1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200" y="1465800"/>
            <a:ext cx="4053324" cy="175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05d7f8919_1_41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every 1 Minute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2105d7f8919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59" y="1598550"/>
            <a:ext cx="5541226" cy="32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105d7f8919_1_41"/>
          <p:cNvSpPr/>
          <p:nvPr/>
        </p:nvSpPr>
        <p:spPr>
          <a:xfrm>
            <a:off x="2721425" y="4336150"/>
            <a:ext cx="4545900" cy="41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05d7f8919_1_12"/>
          <p:cNvSpPr txBox="1"/>
          <p:nvPr>
            <p:ph type="title"/>
          </p:nvPr>
        </p:nvSpPr>
        <p:spPr>
          <a:xfrm>
            <a:off x="0" y="51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2105d7f8919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200"/>
            <a:ext cx="8839201" cy="273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05d7f8919_1_73"/>
          <p:cNvSpPr txBox="1"/>
          <p:nvPr>
            <p:ph type="title"/>
          </p:nvPr>
        </p:nvSpPr>
        <p:spPr>
          <a:xfrm>
            <a:off x="0" y="51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105d7f8919_1_73"/>
          <p:cNvSpPr txBox="1"/>
          <p:nvPr/>
        </p:nvSpPr>
        <p:spPr>
          <a:xfrm>
            <a:off x="84625" y="1354025"/>
            <a:ext cx="9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g2105d7f8919_1_73"/>
          <p:cNvSpPr txBox="1"/>
          <p:nvPr/>
        </p:nvSpPr>
        <p:spPr>
          <a:xfrm>
            <a:off x="4896825" y="1467100"/>
            <a:ext cx="9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g2105d7f8919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0225"/>
            <a:ext cx="4204524" cy="2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105d7f8919_1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75" y="2110463"/>
            <a:ext cx="3746801" cy="25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2f1f25658_1_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311" name="Google Shape;311;g212f1f25658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50" y="1179675"/>
            <a:ext cx="801748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Lesson Learnt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201075" y="1474225"/>
            <a:ext cx="883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 to manag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e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real world datasets and make it functional.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LT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process optimisation in terms of space and time complexity.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Learnt to manage work sharing and ideas brainstorming.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Understanding each person’s skill in area of specialization in group project.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3447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Solution Architecture Diagram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75" y="2202950"/>
            <a:ext cx="1163857" cy="5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975" y="2202950"/>
            <a:ext cx="585900" cy="544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4"/>
          <p:cNvCxnSpPr/>
          <p:nvPr/>
        </p:nvCxnSpPr>
        <p:spPr>
          <a:xfrm>
            <a:off x="1788675" y="2450548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Google Shape;8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950" y="2142100"/>
            <a:ext cx="740909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4"/>
          <p:cNvCxnSpPr/>
          <p:nvPr/>
        </p:nvCxnSpPr>
        <p:spPr>
          <a:xfrm>
            <a:off x="3753338" y="2450548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4"/>
          <p:cNvSpPr txBox="1"/>
          <p:nvPr>
            <p:ph type="title"/>
          </p:nvPr>
        </p:nvSpPr>
        <p:spPr>
          <a:xfrm>
            <a:off x="3372350" y="1719400"/>
            <a:ext cx="2701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Extract &amp; Load</a:t>
            </a:r>
            <a:endParaRPr sz="1760">
              <a:solidFill>
                <a:schemeClr val="dk1"/>
              </a:solidFill>
            </a:endParaRPr>
          </a:p>
        </p:txBody>
      </p:sp>
      <p:pic>
        <p:nvPicPr>
          <p:cNvPr id="89" name="Google Shape;8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9825" y="2130325"/>
            <a:ext cx="720600" cy="780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4"/>
          <p:cNvCxnSpPr/>
          <p:nvPr/>
        </p:nvCxnSpPr>
        <p:spPr>
          <a:xfrm>
            <a:off x="5124938" y="2450548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6" y="3722202"/>
            <a:ext cx="740900" cy="809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4"/>
          <p:cNvCxnSpPr/>
          <p:nvPr/>
        </p:nvCxnSpPr>
        <p:spPr>
          <a:xfrm rot="10800000">
            <a:off x="6273638" y="3123725"/>
            <a:ext cx="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4"/>
          <p:cNvCxnSpPr/>
          <p:nvPr/>
        </p:nvCxnSpPr>
        <p:spPr>
          <a:xfrm>
            <a:off x="6757863" y="2450548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" name="Google Shape;94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525" y="2060300"/>
            <a:ext cx="870015" cy="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>
            <p:ph type="title"/>
          </p:nvPr>
        </p:nvSpPr>
        <p:spPr>
          <a:xfrm>
            <a:off x="7045200" y="1732600"/>
            <a:ext cx="1649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Visualisation</a:t>
            </a:r>
            <a:endParaRPr sz="1760">
              <a:solidFill>
                <a:schemeClr val="dk1"/>
              </a:solidFill>
            </a:endParaRPr>
          </a:p>
        </p:txBody>
      </p:sp>
      <p:sp>
        <p:nvSpPr>
          <p:cNvPr id="96" name="Google Shape;96;p4"/>
          <p:cNvSpPr txBox="1"/>
          <p:nvPr>
            <p:ph type="title"/>
          </p:nvPr>
        </p:nvSpPr>
        <p:spPr>
          <a:xfrm>
            <a:off x="181913" y="3137825"/>
            <a:ext cx="2740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60">
                <a:solidFill>
                  <a:schemeClr val="dk1"/>
                </a:solidFill>
              </a:rPr>
              <a:t>Transformation, </a:t>
            </a:r>
            <a:endParaRPr sz="15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60">
                <a:solidFill>
                  <a:schemeClr val="dk1"/>
                </a:solidFill>
              </a:rPr>
              <a:t>Dimensional Modelling</a:t>
            </a:r>
            <a:endParaRPr sz="1560">
              <a:solidFill>
                <a:schemeClr val="dk1"/>
              </a:solidFill>
            </a:endParaRPr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9175" y="3501062"/>
            <a:ext cx="1251875" cy="12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51074" y="3849675"/>
            <a:ext cx="973875" cy="8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85451" y="3809171"/>
            <a:ext cx="776394" cy="94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4"/>
          <p:cNvCxnSpPr/>
          <p:nvPr/>
        </p:nvCxnSpPr>
        <p:spPr>
          <a:xfrm>
            <a:off x="1965975" y="4185548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4"/>
          <p:cNvCxnSpPr/>
          <p:nvPr/>
        </p:nvCxnSpPr>
        <p:spPr>
          <a:xfrm>
            <a:off x="3688225" y="4185548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5243600" y="4185548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AWS RDS (Connection)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0" cy="367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f15b35143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PgAdmin  to </a:t>
            </a:r>
            <a:r>
              <a:rPr lang="en"/>
              <a:t>AWS RDS (Connection)</a:t>
            </a:r>
            <a:endParaRPr/>
          </a:p>
        </p:txBody>
      </p:sp>
      <p:pic>
        <p:nvPicPr>
          <p:cNvPr id="114" name="Google Shape;114;g20f15b351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138" y="1455200"/>
            <a:ext cx="4959727" cy="3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992c3e0d_1_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Extract (Airbyte Source)</a:t>
            </a:r>
            <a:endParaRPr/>
          </a:p>
        </p:txBody>
      </p:sp>
      <p:pic>
        <p:nvPicPr>
          <p:cNvPr id="120" name="Google Shape;120;g223992c3e0d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00" y="1398525"/>
            <a:ext cx="2752425" cy="354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23992c3e0d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50" y="1398525"/>
            <a:ext cx="2817754" cy="35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Load (Airbyte Destination)</a:t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50" y="1396900"/>
            <a:ext cx="2552149" cy="361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24" y="1659225"/>
            <a:ext cx="2974200" cy="3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992c3e0d_0_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Connection </a:t>
            </a:r>
            <a:r>
              <a:rPr lang="en"/>
              <a:t>(Airbyte)</a:t>
            </a:r>
            <a:endParaRPr/>
          </a:p>
        </p:txBody>
      </p:sp>
      <p:pic>
        <p:nvPicPr>
          <p:cNvPr id="134" name="Google Shape;134;g223992c3e0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00" y="1309775"/>
            <a:ext cx="5303788" cy="198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23992c3e0d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00" y="3483850"/>
            <a:ext cx="7876096" cy="1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