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embeddedFontLst>
    <p:embeddedFont>
      <p:font typeface="Merriweather" pitchFamily="2" charset="77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jA76Tl+PEFJcvqSpSVEeUK/HG4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56" d="100"/>
          <a:sy n="156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Ajay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3992c3e0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223992c3e0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Puja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Puja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9ecf68052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9ecf68052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Puja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9d42fc0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9d42fc0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Puja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9d42fc08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9d42fc08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Puja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9d42fc08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9d42fc08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Puja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2c925de7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2c925de7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2c925de7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2c925de7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3992c3e0d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23992c3e0d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Puja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Ajay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9ecf68052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9ecf68052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3992c3e0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223992c3e0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9ecf6805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229ecf6805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9ecf68052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9ecf68052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Sukarno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9ecf68052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9ecf68052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105d7f891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2105d7f891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Sukarno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05d7f8919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2105d7f8919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Sukarno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9ecf680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229ecf680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05d7f8919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2105d7f8919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105d7f8919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2105d7f8919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Ajay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105d7f8919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g2105d7f8919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105d7f8919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g2105d7f8919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105d7f891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2105d7f891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105d7f8919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g2105d7f8919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2f1f25658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12f1f25658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Puja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Ajay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Ajay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f15b351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20f15b351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Ajay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3992c3e0d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223992c3e0d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Sukarno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Sukarno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3992c3e0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223992c3e0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Sukarno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" name="Google Shape;11;p44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3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6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9" name="Google Shape;19;p46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6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7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4" name="Google Shape;24;p47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5" name="Google Shape;25;p47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8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8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0" name="Google Shape;30;p48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1" name="Google Shape;31;p4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9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49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0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1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2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2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52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>
            <a:spLocks noGrp="1"/>
          </p:cNvSpPr>
          <p:nvPr>
            <p:ph type="title"/>
          </p:nvPr>
        </p:nvSpPr>
        <p:spPr>
          <a:xfrm>
            <a:off x="328575" y="240125"/>
            <a:ext cx="8619000" cy="30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300"/>
              <a:t>Adventure Work Analysis</a:t>
            </a:r>
            <a:endParaRPr sz="6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3992c3e0d_0_3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Snowflake (Connection)</a:t>
            </a:r>
            <a:endParaRPr/>
          </a:p>
        </p:txBody>
      </p:sp>
      <p:pic>
        <p:nvPicPr>
          <p:cNvPr id="141" name="Google Shape;141;g223992c3e0d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425" y="1310375"/>
            <a:ext cx="3265725" cy="206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23992c3e0d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900" y="3396125"/>
            <a:ext cx="3265726" cy="169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23992c3e0d_0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2950" y="1310375"/>
            <a:ext cx="3774674" cy="156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223992c3e0d_0_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2950" y="3059925"/>
            <a:ext cx="2961074" cy="10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Transform (DBT)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260075" y="1589275"/>
            <a:ext cx="84738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After extraction and loading of database in Snowflake, transformations have been applied on tables for better insights for sales, customer, product and employee.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 various transformations applied are:</a:t>
            </a:r>
            <a:endParaRPr sz="10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(a) count</a:t>
            </a:r>
            <a:endParaRPr sz="10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(b) alias</a:t>
            </a:r>
            <a:endParaRPr sz="10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(c) inner join operation</a:t>
            </a:r>
            <a:endParaRPr sz="10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(d) group by</a:t>
            </a:r>
            <a:endParaRPr sz="10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(e) sum</a:t>
            </a:r>
            <a:endParaRPr sz="10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(f) where</a:t>
            </a:r>
            <a:endParaRPr sz="10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(f) Macro definition</a:t>
            </a:r>
            <a:endParaRPr sz="10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9ecf68052_2_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Google Shape;156;g229ecf68052_2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75" y="209500"/>
            <a:ext cx="8868073" cy="45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229d42fc08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599" y="245625"/>
            <a:ext cx="7694202" cy="43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229d42fc08c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25" y="152400"/>
            <a:ext cx="8380149" cy="492437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29d42fc08c_0_6"/>
          <p:cNvSpPr txBox="1"/>
          <p:nvPr/>
        </p:nvSpPr>
        <p:spPr>
          <a:xfrm>
            <a:off x="0" y="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Puja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9d42fc08c_0_1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3" name="Google Shape;173;g229d42fc08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75" y="115575"/>
            <a:ext cx="8175000" cy="47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Dimensional Modelling Technique</a:t>
            </a:r>
            <a:endParaRPr/>
          </a:p>
        </p:txBody>
      </p:sp>
      <p:sp>
        <p:nvSpPr>
          <p:cNvPr id="179" name="Google Shape;179;p8"/>
          <p:cNvSpPr txBox="1"/>
          <p:nvPr/>
        </p:nvSpPr>
        <p:spPr>
          <a:xfrm>
            <a:off x="173375" y="1213625"/>
            <a:ext cx="8127000" cy="50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## Dimension and Facts table Generation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different dimension techniques are developed for product, customer, employee and sales to get dimension in correlation with join operation with fct_sales table for better business context.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Here, use of reference from staging tables and surrogate key usage for generation dimension and facts table.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## Snapshots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customer and product “Check” on all columns are applied across columns.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salesorderheader and salesorderdetail “modifieddate” on “timestamp” basis to capture slow changing dimension.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## Facts and dimension Table generation for Slow Changing Dimension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Facts and dimension tables generation from snapshots by addition “dbt_valid_to” and “dbt_valid_from” to surrogate key.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2c925de76_0_1"/>
          <p:cNvSpPr txBox="1"/>
          <p:nvPr/>
        </p:nvSpPr>
        <p:spPr>
          <a:xfrm>
            <a:off x="101125" y="874100"/>
            <a:ext cx="811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g212c925de76_0_1"/>
          <p:cNvSpPr txBox="1"/>
          <p:nvPr/>
        </p:nvSpPr>
        <p:spPr>
          <a:xfrm>
            <a:off x="202275" y="223950"/>
            <a:ext cx="8430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DBT Tests</a:t>
            </a:r>
            <a:endParaRPr sz="3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g212c925de76_0_1"/>
          <p:cNvSpPr txBox="1"/>
          <p:nvPr/>
        </p:nvSpPr>
        <p:spPr>
          <a:xfrm>
            <a:off x="252850" y="1314775"/>
            <a:ext cx="78813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Different tests are performed to test the models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Generic Tests applied across generalised column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Singular customised Tests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NULL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UNIQUE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NOT_NULL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2c925de76_0_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 Definition</a:t>
            </a:r>
            <a:endParaRPr/>
          </a:p>
        </p:txBody>
      </p:sp>
      <p:sp>
        <p:nvSpPr>
          <p:cNvPr id="192" name="Google Shape;192;g212c925de76_0_8"/>
          <p:cNvSpPr txBox="1"/>
          <p:nvPr/>
        </p:nvSpPr>
        <p:spPr>
          <a:xfrm>
            <a:off x="288950" y="1322000"/>
            <a:ext cx="752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g212c925de76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4600"/>
            <a:ext cx="76295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3992c3e0d_1_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Preset (Connection)</a:t>
            </a:r>
            <a:endParaRPr/>
          </a:p>
        </p:txBody>
      </p:sp>
      <p:pic>
        <p:nvPicPr>
          <p:cNvPr id="199" name="Google Shape;199;g223992c3e0d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950" y="1697950"/>
            <a:ext cx="2140676" cy="3369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223992c3e0d_1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175" y="2715325"/>
            <a:ext cx="5187150" cy="5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23992c3e0d_1_8"/>
          <p:cNvSpPr txBox="1"/>
          <p:nvPr/>
        </p:nvSpPr>
        <p:spPr>
          <a:xfrm>
            <a:off x="4095875" y="2205925"/>
            <a:ext cx="483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Roboto"/>
                <a:ea typeface="Roboto"/>
                <a:cs typeface="Roboto"/>
                <a:sym typeface="Roboto"/>
              </a:rPr>
              <a:t>Snowflake Network Policy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g223992c3e0d_1_8"/>
          <p:cNvSpPr txBox="1"/>
          <p:nvPr/>
        </p:nvSpPr>
        <p:spPr>
          <a:xfrm>
            <a:off x="1508706" y="1277009"/>
            <a:ext cx="483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Roboto"/>
                <a:ea typeface="Roboto"/>
                <a:cs typeface="Roboto"/>
                <a:sym typeface="Roboto"/>
              </a:rPr>
              <a:t>Snowflake Network Policy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311700" y="3412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Project Context &amp; Goals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49675" y="1314600"/>
            <a:ext cx="8520600" cy="3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Objective</a:t>
            </a:r>
            <a:endParaRPr sz="1900" b="1" i="0" u="none" strike="noStrike" cap="non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solidFill>
                  <a:srgbClr val="24292F"/>
                </a:solidFill>
                <a:highlight>
                  <a:srgbClr val="FFFFFF"/>
                </a:highlight>
              </a:rPr>
              <a:t>Find effectiveness of different tables of sales, customer, product, employee based on different parameters to provide meaningful insights to boost sales.</a:t>
            </a:r>
            <a:endParaRPr sz="1900" b="0" i="0" u="none" strike="noStrike" cap="non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Consumers</a:t>
            </a:r>
            <a:endParaRPr sz="1900" b="1" i="0" u="none" strike="noStrike" cap="non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Investors and Data analysts are able to pull the data from </a:t>
            </a:r>
            <a:r>
              <a:rPr lang="en" sz="1900">
                <a:solidFill>
                  <a:srgbClr val="24292F"/>
                </a:solidFill>
                <a:highlight>
                  <a:srgbClr val="FFFFFF"/>
                </a:highlight>
              </a:rPr>
              <a:t>Snowflake and visualise data in Preset</a:t>
            </a:r>
            <a:r>
              <a:rPr lang="en" sz="1900" b="0" i="0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900" b="0" i="0" u="none" strike="noStrike" cap="non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9ecf68052_2_26"/>
          <p:cNvSpPr txBox="1">
            <a:spLocks noGrp="1"/>
          </p:cNvSpPr>
          <p:nvPr>
            <p:ph type="title"/>
          </p:nvPr>
        </p:nvSpPr>
        <p:spPr>
          <a:xfrm>
            <a:off x="213400" y="1570325"/>
            <a:ext cx="4571700" cy="30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Preset (Visualisation) through One big Table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08" name="Google Shape;208;g229ecf68052_2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101" y="-65000"/>
            <a:ext cx="38070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3992c3e0d_0_35"/>
          <p:cNvSpPr txBox="1"/>
          <p:nvPr/>
        </p:nvSpPr>
        <p:spPr>
          <a:xfrm>
            <a:off x="103625" y="67475"/>
            <a:ext cx="6071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Sales of Product by Quarter of the Year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4" name="Google Shape;214;g223992c3e0d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725" y="1521625"/>
            <a:ext cx="6116775" cy="341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223992c3e0d_0_35"/>
          <p:cNvSpPr txBox="1"/>
          <p:nvPr/>
        </p:nvSpPr>
        <p:spPr>
          <a:xfrm rot="-5400000">
            <a:off x="233975" y="2955400"/>
            <a:ext cx="208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of Sales of Products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g223992c3e0d_0_35"/>
          <p:cNvSpPr txBox="1"/>
          <p:nvPr/>
        </p:nvSpPr>
        <p:spPr>
          <a:xfrm>
            <a:off x="3858170" y="4771565"/>
            <a:ext cx="14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Products Name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g223992c3e0d_0_35"/>
          <p:cNvSpPr txBox="1"/>
          <p:nvPr/>
        </p:nvSpPr>
        <p:spPr>
          <a:xfrm>
            <a:off x="7544498" y="1372000"/>
            <a:ext cx="79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Quarter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9ecf68052_1_4"/>
          <p:cNvSpPr txBox="1"/>
          <p:nvPr/>
        </p:nvSpPr>
        <p:spPr>
          <a:xfrm>
            <a:off x="103625" y="67475"/>
            <a:ext cx="6071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Sum of Order in different Territory ID by Months</a:t>
            </a:r>
            <a:endParaRPr sz="2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3" name="Google Shape;223;g229ecf68052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025" y="1645000"/>
            <a:ext cx="5857475" cy="33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229ecf68052_1_4"/>
          <p:cNvSpPr txBox="1"/>
          <p:nvPr/>
        </p:nvSpPr>
        <p:spPr>
          <a:xfrm>
            <a:off x="103625" y="1332250"/>
            <a:ext cx="607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g229ecf68052_1_4"/>
          <p:cNvSpPr txBox="1"/>
          <p:nvPr/>
        </p:nvSpPr>
        <p:spPr>
          <a:xfrm rot="-5400000">
            <a:off x="570395" y="2705720"/>
            <a:ext cx="208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Sum of Orders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g229ecf68052_1_4"/>
          <p:cNvSpPr txBox="1"/>
          <p:nvPr/>
        </p:nvSpPr>
        <p:spPr>
          <a:xfrm>
            <a:off x="3965990" y="4826685"/>
            <a:ext cx="14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Products Name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g229ecf68052_1_4"/>
          <p:cNvSpPr txBox="1"/>
          <p:nvPr/>
        </p:nvSpPr>
        <p:spPr>
          <a:xfrm>
            <a:off x="7652317" y="1579520"/>
            <a:ext cx="79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Month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9ecf68052_2_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Refresh Settings</a:t>
            </a:r>
            <a:endParaRPr/>
          </a:p>
        </p:txBody>
      </p:sp>
      <p:pic>
        <p:nvPicPr>
          <p:cNvPr id="233" name="Google Shape;233;g229ecf68052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7838999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229ecf68052_2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75" y="619625"/>
            <a:ext cx="7871115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105d7f8919_1_0"/>
          <p:cNvSpPr txBox="1">
            <a:spLocks noGrp="1"/>
          </p:cNvSpPr>
          <p:nvPr>
            <p:ph type="title"/>
          </p:nvPr>
        </p:nvSpPr>
        <p:spPr>
          <a:xfrm>
            <a:off x="152850" y="37025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To Build &amp; Push Docker File to ECR</a:t>
            </a:r>
            <a:endParaRPr/>
          </a:p>
        </p:txBody>
      </p:sp>
      <p:sp>
        <p:nvSpPr>
          <p:cNvPr id="244" name="Google Shape;244;g2105d7f8919_1_0"/>
          <p:cNvSpPr txBox="1"/>
          <p:nvPr/>
        </p:nvSpPr>
        <p:spPr>
          <a:xfrm>
            <a:off x="197475" y="1354050"/>
            <a:ext cx="86349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cd ..</a:t>
            </a:r>
            <a:endParaRPr sz="1000"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docker build -t dbtbuild -f docker/Dockerfile .</a:t>
            </a:r>
            <a:endParaRPr sz="1000"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-it --entrypoint bash dbtbuild</a:t>
            </a:r>
            <a:endParaRPr sz="1000"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--env-file .env dbtbuild</a:t>
            </a:r>
            <a:endParaRPr sz="1000"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docker tag dbtbuild:latest 966576247265.dkr.ecr.ap-southeast-1.amazonaws.com/group1:latest</a:t>
            </a:r>
            <a:endParaRPr sz="1000"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docker images</a:t>
            </a:r>
            <a:endParaRPr sz="1000"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aws ecr get-login-password --region ap-southeast-1 | docker login --username AWS --password-stdin 966576247265.dkr.ecr.ap-southeast-1.amazonaws.com/group1</a:t>
            </a:r>
            <a:endParaRPr sz="1000"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docker push 966576247265.dkr.ecr.ap-southeast-1.amazonaws.com/group1:latest</a:t>
            </a:r>
            <a:endParaRPr sz="1000"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105d7f8919_1_82"/>
          <p:cNvSpPr txBox="1">
            <a:spLocks noGrp="1"/>
          </p:cNvSpPr>
          <p:nvPr>
            <p:ph type="title"/>
          </p:nvPr>
        </p:nvSpPr>
        <p:spPr>
          <a:xfrm>
            <a:off x="76650" y="29405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To Push Docker File to ECR</a:t>
            </a:r>
            <a:endParaRPr/>
          </a:p>
        </p:txBody>
      </p:sp>
      <p:pic>
        <p:nvPicPr>
          <p:cNvPr id="250" name="Google Shape;250;g2105d7f8919_1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75" y="1361650"/>
            <a:ext cx="8131749" cy="17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2105d7f8919_1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75" y="3180850"/>
            <a:ext cx="6753742" cy="17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9ecf68052_0_0"/>
          <p:cNvSpPr txBox="1">
            <a:spLocks noGrp="1"/>
          </p:cNvSpPr>
          <p:nvPr>
            <p:ph type="title"/>
          </p:nvPr>
        </p:nvSpPr>
        <p:spPr>
          <a:xfrm>
            <a:off x="76650" y="29405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Docker Image</a:t>
            </a:r>
            <a:endParaRPr/>
          </a:p>
        </p:txBody>
      </p:sp>
      <p:pic>
        <p:nvPicPr>
          <p:cNvPr id="257" name="Google Shape;257;g229ecf6805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50" y="1493300"/>
            <a:ext cx="8839204" cy="305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105d7f8919_1_90"/>
          <p:cNvSpPr txBox="1">
            <a:spLocks noGrp="1"/>
          </p:cNvSpPr>
          <p:nvPr>
            <p:ph type="title"/>
          </p:nvPr>
        </p:nvSpPr>
        <p:spPr>
          <a:xfrm>
            <a:off x="76650" y="29405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S3 Buckets to Contain .env file</a:t>
            </a:r>
            <a:endParaRPr/>
          </a:p>
        </p:txBody>
      </p:sp>
      <p:pic>
        <p:nvPicPr>
          <p:cNvPr id="263" name="Google Shape;263;g2105d7f8919_1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50" y="1427475"/>
            <a:ext cx="5831551" cy="24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2105d7f8919_1_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5400" y="2059675"/>
            <a:ext cx="3615149" cy="262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2105d7f8919_1_90"/>
          <p:cNvSpPr txBox="1"/>
          <p:nvPr/>
        </p:nvSpPr>
        <p:spPr>
          <a:xfrm>
            <a:off x="6845475" y="1706500"/>
            <a:ext cx="192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IAM Role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105d7f8919_1_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AWS - ECS Single Task Run (page 1)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g2105d7f8919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74" y="1290412"/>
            <a:ext cx="4166250" cy="1909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2105d7f8919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75" y="3237776"/>
            <a:ext cx="4214699" cy="17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2105d7f8919_1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2300" y="3282687"/>
            <a:ext cx="4042600" cy="16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2105d7f8919_1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1238" y="1338700"/>
            <a:ext cx="3904401" cy="18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>
            <a:spLocks noGrp="1"/>
          </p:cNvSpPr>
          <p:nvPr>
            <p:ph type="title"/>
          </p:nvPr>
        </p:nvSpPr>
        <p:spPr>
          <a:xfrm>
            <a:off x="379125" y="2780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Dataset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0" y="1314975"/>
            <a:ext cx="8732400" cy="31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Font typeface="Arial"/>
              <a:buChar char="●"/>
            </a:pPr>
            <a:r>
              <a:rPr lang="en" sz="1900" b="0" i="0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source of dataset is sourced from </a:t>
            </a:r>
            <a:r>
              <a:rPr lang="en" sz="1900">
                <a:solidFill>
                  <a:srgbClr val="24292F"/>
                </a:solidFill>
                <a:highlight>
                  <a:srgbClr val="FFFFFF"/>
                </a:highlight>
              </a:rPr>
              <a:t>adventure_works</a:t>
            </a:r>
            <a:r>
              <a:rPr lang="en" sz="1900" b="0" i="0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900" b="0" i="0" u="none" strike="noStrike" cap="non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u="sng">
                <a:solidFill>
                  <a:schemeClr val="hlink"/>
                </a:solidFill>
                <a:highlight>
                  <a:srgbClr val="FFFFFF"/>
                </a:highlight>
              </a:rPr>
              <a:t>https://github.com/Data-Engineer-Camp/2023-01-bootcamp/tree/main/09-project-2/adventure_works</a:t>
            </a:r>
            <a:endParaRPr sz="1900" b="0" i="0" u="none" strike="noStrike" cap="non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24292F"/>
                </a:solidFill>
                <a:highlight>
                  <a:srgbClr val="FFFFFF"/>
                </a:highlight>
              </a:rPr>
              <a:t>Adventure works is sample database provided by Microsoft for online transaction processing (OLTP)</a:t>
            </a:r>
            <a:r>
              <a:rPr lang="en" sz="1900" b="0" i="0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900" b="0" i="0" u="none" strike="noStrike" cap="non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105d7f8919_1_5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AWS - ECS Single Task Run (page 2)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g2105d7f8919_1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400" y="3337000"/>
            <a:ext cx="4426799" cy="17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2105d7f8919_1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700" y="3391150"/>
            <a:ext cx="4053319" cy="169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2105d7f8919_1_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5400" y="1465800"/>
            <a:ext cx="4426800" cy="169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2105d7f8919_1_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5200" y="1465800"/>
            <a:ext cx="4053324" cy="1752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105d7f8919_1_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AWS - ECS Scheduled Tasks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For every 1 Minute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g2105d7f8919_1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159" y="1598550"/>
            <a:ext cx="5541226" cy="324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2105d7f8919_1_41"/>
          <p:cNvSpPr/>
          <p:nvPr/>
        </p:nvSpPr>
        <p:spPr>
          <a:xfrm>
            <a:off x="2721425" y="4336150"/>
            <a:ext cx="4545900" cy="411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105d7f8919_1_12"/>
          <p:cNvSpPr txBox="1">
            <a:spLocks noGrp="1"/>
          </p:cNvSpPr>
          <p:nvPr>
            <p:ph type="title"/>
          </p:nvPr>
        </p:nvSpPr>
        <p:spPr>
          <a:xfrm>
            <a:off x="0" y="517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AWS - Scheduled Tasks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g2105d7f8919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7200"/>
            <a:ext cx="8839201" cy="2738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05d7f8919_1_73"/>
          <p:cNvSpPr txBox="1">
            <a:spLocks noGrp="1"/>
          </p:cNvSpPr>
          <p:nvPr>
            <p:ph type="title"/>
          </p:nvPr>
        </p:nvSpPr>
        <p:spPr>
          <a:xfrm>
            <a:off x="0" y="517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AWS - Scheduled Tasks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2105d7f8919_1_73"/>
          <p:cNvSpPr txBox="1"/>
          <p:nvPr/>
        </p:nvSpPr>
        <p:spPr>
          <a:xfrm>
            <a:off x="84625" y="1354025"/>
            <a:ext cx="91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Task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g2105d7f8919_1_73"/>
          <p:cNvSpPr txBox="1"/>
          <p:nvPr/>
        </p:nvSpPr>
        <p:spPr>
          <a:xfrm>
            <a:off x="4896825" y="1467100"/>
            <a:ext cx="91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Task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4" name="Google Shape;304;g2105d7f8919_1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40225"/>
            <a:ext cx="4204524" cy="27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2105d7f8919_1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975" y="2110463"/>
            <a:ext cx="3746801" cy="256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12f1f25658_1_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pic>
        <p:nvPicPr>
          <p:cNvPr id="311" name="Google Shape;311;g212f1f25658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50" y="1179675"/>
            <a:ext cx="8017485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Lesson Learnt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2"/>
          <p:cNvSpPr txBox="1"/>
          <p:nvPr/>
        </p:nvSpPr>
        <p:spPr>
          <a:xfrm>
            <a:off x="201075" y="1474225"/>
            <a:ext cx="88356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1900" b="0" i="0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Learn to manag</a:t>
            </a:r>
            <a:r>
              <a:rPr lang="en" sz="1900">
                <a:solidFill>
                  <a:srgbClr val="24292F"/>
                </a:solidFill>
                <a:highlight>
                  <a:srgbClr val="FFFFFF"/>
                </a:highlight>
              </a:rPr>
              <a:t>e</a:t>
            </a:r>
            <a:r>
              <a:rPr lang="en" sz="1900" b="0" i="0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real world datasets and make it functional.</a:t>
            </a:r>
            <a:endParaRPr sz="1900" b="0" i="0" u="none" strike="noStrike" cap="non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Font typeface="Arial"/>
              <a:buChar char="●"/>
            </a:pPr>
            <a:r>
              <a:rPr lang="en" sz="1900" b="0" i="0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1900">
                <a:solidFill>
                  <a:srgbClr val="24292F"/>
                </a:solidFill>
                <a:highlight>
                  <a:srgbClr val="FFFFFF"/>
                </a:highlight>
              </a:rPr>
              <a:t>LT</a:t>
            </a:r>
            <a:r>
              <a:rPr lang="en" sz="1900" b="0" i="0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process optimisation in terms of space and time complexity.</a:t>
            </a:r>
            <a:endParaRPr sz="1900" b="0" i="0" u="none" strike="noStrike" cap="non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1900" b="0" i="0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Learnt to manage work sharing and ideas brainstorming.</a:t>
            </a:r>
            <a:endParaRPr sz="1900" b="0" i="0" u="none" strike="noStrike" cap="non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1900" b="0" i="0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Understanding each person’s skill in area of specialization in group project.</a:t>
            </a:r>
            <a:endParaRPr sz="1900" b="0" i="0" u="none" strike="noStrike" cap="non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>
            <a:spLocks noGrp="1"/>
          </p:cNvSpPr>
          <p:nvPr>
            <p:ph type="title"/>
          </p:nvPr>
        </p:nvSpPr>
        <p:spPr>
          <a:xfrm>
            <a:off x="311700" y="3447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Solution Architecture Diagram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675" y="2202950"/>
            <a:ext cx="1163857" cy="5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975" y="2202950"/>
            <a:ext cx="585900" cy="5448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4"/>
          <p:cNvCxnSpPr/>
          <p:nvPr/>
        </p:nvCxnSpPr>
        <p:spPr>
          <a:xfrm>
            <a:off x="1788675" y="2450548"/>
            <a:ext cx="52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6" name="Google Shape;86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5950" y="2142100"/>
            <a:ext cx="740909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4"/>
          <p:cNvCxnSpPr/>
          <p:nvPr/>
        </p:nvCxnSpPr>
        <p:spPr>
          <a:xfrm>
            <a:off x="3753338" y="2450548"/>
            <a:ext cx="52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372350" y="1719400"/>
            <a:ext cx="27015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60">
                <a:solidFill>
                  <a:schemeClr val="dk1"/>
                </a:solidFill>
              </a:rPr>
              <a:t>Extract &amp; Load</a:t>
            </a:r>
            <a:endParaRPr sz="1760">
              <a:solidFill>
                <a:schemeClr val="dk1"/>
              </a:solidFill>
            </a:endParaRPr>
          </a:p>
        </p:txBody>
      </p:sp>
      <p:pic>
        <p:nvPicPr>
          <p:cNvPr id="89" name="Google Shape;89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9825" y="2130325"/>
            <a:ext cx="720600" cy="7801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4"/>
          <p:cNvCxnSpPr/>
          <p:nvPr/>
        </p:nvCxnSpPr>
        <p:spPr>
          <a:xfrm>
            <a:off x="5124938" y="2450548"/>
            <a:ext cx="52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1" name="Google Shape;91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06976" y="3722202"/>
            <a:ext cx="740900" cy="8095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4"/>
          <p:cNvCxnSpPr/>
          <p:nvPr/>
        </p:nvCxnSpPr>
        <p:spPr>
          <a:xfrm rot="10800000">
            <a:off x="6273638" y="3123725"/>
            <a:ext cx="0" cy="47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4"/>
          <p:cNvCxnSpPr/>
          <p:nvPr/>
        </p:nvCxnSpPr>
        <p:spPr>
          <a:xfrm>
            <a:off x="6757863" y="2450548"/>
            <a:ext cx="52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4" name="Google Shape;94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525" y="2060300"/>
            <a:ext cx="870015" cy="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045200" y="1732600"/>
            <a:ext cx="16494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60">
                <a:solidFill>
                  <a:schemeClr val="dk1"/>
                </a:solidFill>
              </a:rPr>
              <a:t>Visualisation</a:t>
            </a:r>
            <a:endParaRPr sz="1760">
              <a:solidFill>
                <a:schemeClr val="dk1"/>
              </a:solidFill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title"/>
          </p:nvPr>
        </p:nvSpPr>
        <p:spPr>
          <a:xfrm>
            <a:off x="181913" y="3137825"/>
            <a:ext cx="27408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60">
                <a:solidFill>
                  <a:schemeClr val="dk1"/>
                </a:solidFill>
              </a:rPr>
              <a:t>Transformation, </a:t>
            </a:r>
            <a:endParaRPr sz="156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60">
                <a:solidFill>
                  <a:schemeClr val="dk1"/>
                </a:solidFill>
              </a:rPr>
              <a:t>Dimensional Modelling</a:t>
            </a:r>
            <a:endParaRPr sz="1560">
              <a:solidFill>
                <a:schemeClr val="dk1"/>
              </a:solidFill>
            </a:endParaRPr>
          </a:p>
        </p:txBody>
      </p:sp>
      <p:pic>
        <p:nvPicPr>
          <p:cNvPr id="97" name="Google Shape;97;p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89175" y="3501062"/>
            <a:ext cx="1251875" cy="12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51074" y="3849675"/>
            <a:ext cx="973875" cy="840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885451" y="3809171"/>
            <a:ext cx="776394" cy="94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4"/>
          <p:cNvCxnSpPr/>
          <p:nvPr/>
        </p:nvCxnSpPr>
        <p:spPr>
          <a:xfrm>
            <a:off x="1965975" y="4185548"/>
            <a:ext cx="52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4"/>
          <p:cNvCxnSpPr/>
          <p:nvPr/>
        </p:nvCxnSpPr>
        <p:spPr>
          <a:xfrm>
            <a:off x="3688225" y="4185548"/>
            <a:ext cx="52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4"/>
          <p:cNvCxnSpPr/>
          <p:nvPr/>
        </p:nvCxnSpPr>
        <p:spPr>
          <a:xfrm>
            <a:off x="5243600" y="4185548"/>
            <a:ext cx="52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AWS RDS (Connection)</a:t>
            </a:r>
            <a:endParaRPr/>
          </a:p>
        </p:txBody>
      </p:sp>
      <p:pic>
        <p:nvPicPr>
          <p:cNvPr id="108" name="Google Shape;10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8839200" cy="3679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f15b35143_0_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PgAdmin  to AWS RDS (Connection)</a:t>
            </a:r>
            <a:endParaRPr/>
          </a:p>
        </p:txBody>
      </p:sp>
      <p:pic>
        <p:nvPicPr>
          <p:cNvPr id="114" name="Google Shape;114;g20f15b3514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138" y="1455200"/>
            <a:ext cx="4959727" cy="35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3992c3e0d_1_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Extract (Airbyte Source)</a:t>
            </a:r>
            <a:endParaRPr/>
          </a:p>
        </p:txBody>
      </p:sp>
      <p:pic>
        <p:nvPicPr>
          <p:cNvPr id="120" name="Google Shape;120;g223992c3e0d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600" y="1398525"/>
            <a:ext cx="2752425" cy="354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23992c3e0d_1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950" y="1398525"/>
            <a:ext cx="2817754" cy="354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Load (Airbyte Destination)</a:t>
            </a:r>
            <a:endParaRPr/>
          </a:p>
        </p:txBody>
      </p:sp>
      <p:pic>
        <p:nvPicPr>
          <p:cNvPr id="127" name="Google Shape;12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850" y="1396900"/>
            <a:ext cx="2552149" cy="361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24" y="1659225"/>
            <a:ext cx="2974200" cy="32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3992c3e0d_0_2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Connection (Airbyte)</a:t>
            </a:r>
            <a:endParaRPr/>
          </a:p>
        </p:txBody>
      </p:sp>
      <p:pic>
        <p:nvPicPr>
          <p:cNvPr id="134" name="Google Shape;134;g223992c3e0d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300" y="1309775"/>
            <a:ext cx="5303788" cy="198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23992c3e0d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300" y="3483850"/>
            <a:ext cx="7876096" cy="15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Microsoft Macintosh PowerPoint</Application>
  <PresentationFormat>On-screen Show (16:9)</PresentationFormat>
  <Paragraphs>155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Roboto</vt:lpstr>
      <vt:lpstr>Courier New</vt:lpstr>
      <vt:lpstr>Arial</vt:lpstr>
      <vt:lpstr>Merriweather</vt:lpstr>
      <vt:lpstr>Paradigm</vt:lpstr>
      <vt:lpstr>Adventure Work Analysis</vt:lpstr>
      <vt:lpstr>Project Context &amp; Goals</vt:lpstr>
      <vt:lpstr>Dataset</vt:lpstr>
      <vt:lpstr>Solution Architecture Diagram</vt:lpstr>
      <vt:lpstr>AWS RDS (Connection)</vt:lpstr>
      <vt:lpstr>PgAdmin  to AWS RDS (Connection)</vt:lpstr>
      <vt:lpstr>Extract (Airbyte Source)</vt:lpstr>
      <vt:lpstr>Load (Airbyte Destination)</vt:lpstr>
      <vt:lpstr>Connection (Airbyte)</vt:lpstr>
      <vt:lpstr>Snowflake (Connection)</vt:lpstr>
      <vt:lpstr>Transform (DBT)</vt:lpstr>
      <vt:lpstr>PowerPoint Presentation</vt:lpstr>
      <vt:lpstr>PowerPoint Presentation</vt:lpstr>
      <vt:lpstr>PowerPoint Presentation</vt:lpstr>
      <vt:lpstr>PowerPoint Presentation</vt:lpstr>
      <vt:lpstr>Dimensional Modelling Technique</vt:lpstr>
      <vt:lpstr>PowerPoint Presentation</vt:lpstr>
      <vt:lpstr>Macro Definition</vt:lpstr>
      <vt:lpstr>Preset (Connection)</vt:lpstr>
      <vt:lpstr>Preset (Visualisation) through One big Table  </vt:lpstr>
      <vt:lpstr>PowerPoint Presentation</vt:lpstr>
      <vt:lpstr>PowerPoint Presentation</vt:lpstr>
      <vt:lpstr>Dashboard Refresh Settings</vt:lpstr>
      <vt:lpstr>PowerPoint Presentation</vt:lpstr>
      <vt:lpstr>To Build &amp; Push Docker File to ECR</vt:lpstr>
      <vt:lpstr>To Push Docker File to ECR</vt:lpstr>
      <vt:lpstr>Docker Image</vt:lpstr>
      <vt:lpstr>S3 Buckets to Contain .env file</vt:lpstr>
      <vt:lpstr>AWS - ECS Single Task Run (page 1)</vt:lpstr>
      <vt:lpstr>AWS - ECS Single Task Run (page 2)</vt:lpstr>
      <vt:lpstr>AWS - ECS Scheduled Tasks For every 1 Minute</vt:lpstr>
      <vt:lpstr>AWS - Scheduled Tasks</vt:lpstr>
      <vt:lpstr>AWS - Scheduled Tasks</vt:lpstr>
      <vt:lpstr>Github</vt:lpstr>
      <vt:lpstr>Lesson Learnt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Work Analysis</dc:title>
  <cp:lastModifiedBy>Sukarno</cp:lastModifiedBy>
  <cp:revision>1</cp:revision>
  <dcterms:modified xsi:type="dcterms:W3CDTF">2024-05-29T12:34:51Z</dcterms:modified>
</cp:coreProperties>
</file>