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erriweath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i9X70sJqOFwdg8ygTzxiemgkWz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.fntdata"/><Relationship Id="rId21" Type="http://schemas.openxmlformats.org/officeDocument/2006/relationships/slide" Target="slides/slide16.xml"/><Relationship Id="rId43" Type="http://schemas.openxmlformats.org/officeDocument/2006/relationships/font" Target="fonts/Merriweather-regular.fntdata"/><Relationship Id="rId24" Type="http://schemas.openxmlformats.org/officeDocument/2006/relationships/slide" Target="slides/slide19.xml"/><Relationship Id="rId46" Type="http://schemas.openxmlformats.org/officeDocument/2006/relationships/font" Target="fonts/Merriweather-bold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98b019e1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398b019e1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d173aaa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d173aa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d173aaa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d173aaa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d173aaa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d173aaa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ddf6498a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ddf6498a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ddf6498a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ddf6498a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ddf6498a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ddf6498a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ddf6498a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ddf6498a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ddf6498a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ddf6498a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d173aaa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d173aaa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d173aaa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d173aaa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e45fb71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e45fb71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e45fb71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e45fb71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ddf6498a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ddf6498a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ddf6498a5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ddf6498a5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9d42fc0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29d42fc0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e45fb71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e45fb71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98b019e1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398b019e1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3992c3e0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23992c3e0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Jason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dcd1090e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3dcd1090e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dcd1090e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3dcd1090e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Jason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ddf6498a5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ddf6498a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Jason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e45fb71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e45fb71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3992c3e0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23992c3e0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992c3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23992c3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3992c3e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23992c3e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d437e0a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1d437e0a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98b019e1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398b019e1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" name="Google Shape;19;p4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6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" name="Google Shape;24;p47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5" name="Google Shape;25;p4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8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0" name="Google Shape;30;p48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1" name="Google Shape;31;p4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5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5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png"/><Relationship Id="rId4" Type="http://schemas.openxmlformats.org/officeDocument/2006/relationships/image" Target="../media/image35.png"/><Relationship Id="rId5" Type="http://schemas.openxmlformats.org/officeDocument/2006/relationships/image" Target="../media/image5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28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6.png"/><Relationship Id="rId4" Type="http://schemas.openxmlformats.org/officeDocument/2006/relationships/image" Target="../media/image4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title"/>
          </p:nvPr>
        </p:nvSpPr>
        <p:spPr>
          <a:xfrm>
            <a:off x="328575" y="240125"/>
            <a:ext cx="86190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/>
              <a:t>Weather API</a:t>
            </a:r>
            <a:endParaRPr sz="6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/>
              <a:t>Analysis</a:t>
            </a:r>
            <a:endParaRPr sz="6300"/>
          </a:p>
        </p:txBody>
      </p:sp>
      <p:sp>
        <p:nvSpPr>
          <p:cNvPr id="65" name="Google Shape;65;p1"/>
          <p:cNvSpPr txBox="1"/>
          <p:nvPr>
            <p:ph idx="1" type="body"/>
          </p:nvPr>
        </p:nvSpPr>
        <p:spPr>
          <a:xfrm>
            <a:off x="4772775" y="3372575"/>
            <a:ext cx="4174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900"/>
              <a:t>Capstone Project</a:t>
            </a:r>
            <a:r>
              <a:rPr lang="en" sz="1900"/>
              <a:t> - Group 1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900"/>
              <a:t>By Puja, Sukarno and Jason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98b019e18_1_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Kafka (Sink)</a:t>
            </a:r>
            <a:endParaRPr/>
          </a:p>
        </p:txBody>
      </p:sp>
      <p:pic>
        <p:nvPicPr>
          <p:cNvPr id="147" name="Google Shape;147;g2398b019e18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54500"/>
            <a:ext cx="3184176" cy="327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398b019e18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501" y="2062650"/>
            <a:ext cx="2281199" cy="213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398b019e18_1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624" y="1678275"/>
            <a:ext cx="2449701" cy="30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3d173aaa5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25" y="1289500"/>
            <a:ext cx="7053049" cy="37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3d173aaa56_0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Weather (AIRBYTE)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d173aaa56_0_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</a:t>
            </a:r>
            <a:endParaRPr/>
          </a:p>
        </p:txBody>
      </p:sp>
      <p:pic>
        <p:nvPicPr>
          <p:cNvPr id="161" name="Google Shape;161;g23d173aaa56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0" cy="346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3d173aaa5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75" y="623700"/>
            <a:ext cx="6334751" cy="45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3d173aaa56_0_5"/>
          <p:cNvSpPr txBox="1"/>
          <p:nvPr>
            <p:ph type="title"/>
          </p:nvPr>
        </p:nvSpPr>
        <p:spPr>
          <a:xfrm>
            <a:off x="3000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Kafka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df6498a5_1_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Build Tool(DBT) </a:t>
            </a:r>
            <a:endParaRPr/>
          </a:p>
        </p:txBody>
      </p:sp>
      <p:sp>
        <p:nvSpPr>
          <p:cNvPr id="173" name="Google Shape;173;g23ddf6498a5_1_25"/>
          <p:cNvSpPr/>
          <p:nvPr/>
        </p:nvSpPr>
        <p:spPr>
          <a:xfrm>
            <a:off x="815913" y="1323625"/>
            <a:ext cx="23478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SOURCE</a:t>
            </a:r>
            <a:endParaRPr b="1" sz="2700"/>
          </a:p>
        </p:txBody>
      </p:sp>
      <p:pic>
        <p:nvPicPr>
          <p:cNvPr id="174" name="Google Shape;174;g23ddf6498a5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43250"/>
            <a:ext cx="3613025" cy="30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3ddf6498a5_1_25"/>
          <p:cNvSpPr/>
          <p:nvPr/>
        </p:nvSpPr>
        <p:spPr>
          <a:xfrm>
            <a:off x="5505600" y="1293775"/>
            <a:ext cx="23478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STAGING</a:t>
            </a:r>
            <a:endParaRPr b="1" sz="2700"/>
          </a:p>
        </p:txBody>
      </p:sp>
      <p:pic>
        <p:nvPicPr>
          <p:cNvPr id="176" name="Google Shape;176;g23ddf6498a5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225" y="1900600"/>
            <a:ext cx="3556587" cy="31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ddf6498a5_1_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SERVING</a:t>
            </a:r>
            <a:endParaRPr/>
          </a:p>
        </p:txBody>
      </p:sp>
      <p:pic>
        <p:nvPicPr>
          <p:cNvPr id="182" name="Google Shape;182;g23ddf6498a5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25" y="1349250"/>
            <a:ext cx="2838450" cy="187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3ddf6498a5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125" y="3450450"/>
            <a:ext cx="28384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3ddf6498a5_1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3000" y="1970525"/>
            <a:ext cx="26860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ddf6498a5_1_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Seeds</a:t>
            </a:r>
            <a:endParaRPr/>
          </a:p>
        </p:txBody>
      </p:sp>
      <p:pic>
        <p:nvPicPr>
          <p:cNvPr id="190" name="Google Shape;190;g23ddf6498a5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7900"/>
            <a:ext cx="30765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3ddf6498a5_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275" y="1509825"/>
            <a:ext cx="7147449" cy="35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ddf6498a5_1_49"/>
          <p:cNvSpPr txBox="1"/>
          <p:nvPr>
            <p:ph type="title"/>
          </p:nvPr>
        </p:nvSpPr>
        <p:spPr>
          <a:xfrm>
            <a:off x="4782075" y="3934300"/>
            <a:ext cx="41022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>
                <a:solidFill>
                  <a:schemeClr val="dk1"/>
                </a:solidFill>
              </a:rPr>
              <a:t>NULL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UNIQUE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g23ddf6498a5_1_49"/>
          <p:cNvSpPr/>
          <p:nvPr/>
        </p:nvSpPr>
        <p:spPr>
          <a:xfrm>
            <a:off x="404138" y="541875"/>
            <a:ext cx="23478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SNAPSHOT</a:t>
            </a:r>
            <a:endParaRPr b="1" sz="2700"/>
          </a:p>
        </p:txBody>
      </p:sp>
      <p:sp>
        <p:nvSpPr>
          <p:cNvPr id="198" name="Google Shape;198;g23ddf6498a5_1_49"/>
          <p:cNvSpPr/>
          <p:nvPr/>
        </p:nvSpPr>
        <p:spPr>
          <a:xfrm>
            <a:off x="506013" y="2521338"/>
            <a:ext cx="23478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MACROS</a:t>
            </a:r>
            <a:endParaRPr b="1" sz="2700"/>
          </a:p>
        </p:txBody>
      </p:sp>
      <p:pic>
        <p:nvPicPr>
          <p:cNvPr id="199" name="Google Shape;199;g23ddf6498a5_1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50" y="3185500"/>
            <a:ext cx="31813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3ddf6498a5_1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251125"/>
            <a:ext cx="29718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3ddf6498a5_1_49"/>
          <p:cNvSpPr/>
          <p:nvPr/>
        </p:nvSpPr>
        <p:spPr>
          <a:xfrm>
            <a:off x="5317163" y="541875"/>
            <a:ext cx="23478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TESTS</a:t>
            </a:r>
            <a:endParaRPr b="1" sz="2700"/>
          </a:p>
        </p:txBody>
      </p:sp>
      <p:pic>
        <p:nvPicPr>
          <p:cNvPr id="202" name="Google Shape;202;g23ddf6498a5_1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325" y="1209200"/>
            <a:ext cx="3327700" cy="27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ddf6498a5_1_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</p:txBody>
      </p:sp>
      <p:sp>
        <p:nvSpPr>
          <p:cNvPr id="208" name="Google Shape;208;g23ddf6498a5_1_59"/>
          <p:cNvSpPr txBox="1"/>
          <p:nvPr/>
        </p:nvSpPr>
        <p:spPr>
          <a:xfrm>
            <a:off x="332300" y="1495375"/>
            <a:ext cx="6660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ALIAS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INNER JOIN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CROSS JOIN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DISTINCT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WHERE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MAXIMUM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MINIMUM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AVERAGE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-"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DIFFERENCE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d173aaa56_0_15"/>
          <p:cNvSpPr txBox="1"/>
          <p:nvPr>
            <p:ph type="title"/>
          </p:nvPr>
        </p:nvSpPr>
        <p:spPr>
          <a:xfrm>
            <a:off x="152400" y="139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and Forecasted Parameters for California</a:t>
            </a:r>
            <a:endParaRPr/>
          </a:p>
        </p:txBody>
      </p:sp>
      <p:pic>
        <p:nvPicPr>
          <p:cNvPr id="214" name="Google Shape;214;g23d173aaa5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0" cy="1384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3d173aaa56_0_15"/>
          <p:cNvPicPr preferRelativeResize="0"/>
          <p:nvPr/>
        </p:nvPicPr>
        <p:blipFill rotWithShape="1">
          <a:blip r:embed="rId4">
            <a:alphaModFix/>
          </a:blip>
          <a:srcRect b="46962" l="-726" r="-4547" t="-52237"/>
          <a:stretch/>
        </p:blipFill>
        <p:spPr>
          <a:xfrm>
            <a:off x="672525" y="-230300"/>
            <a:ext cx="7346125" cy="52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00" y="3412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Project Context &amp; Goals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9675" y="1314600"/>
            <a:ext cx="8520600" cy="4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T</a:t>
            </a: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provide meaningful insights to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weather changes based on </a:t>
            </a:r>
            <a:r>
              <a:rPr lang="en" sz="1900">
                <a:solidFill>
                  <a:srgbClr val="24292F"/>
                </a:solidFill>
                <a:highlight>
                  <a:schemeClr val="lt1"/>
                </a:highlight>
              </a:rPr>
              <a:t>different parameters such as humidity, temperature,weather descriptions, pressure and wind speed</a:t>
            </a: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Consumers</a:t>
            </a:r>
            <a:endParaRPr b="1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analysts or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 weather specialists</a:t>
            </a: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able to pull the data from Snowflake and visualise data in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Power BI/Preset</a:t>
            </a: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4292F"/>
                </a:solidFill>
                <a:highlight>
                  <a:schemeClr val="lt1"/>
                </a:highlight>
              </a:rPr>
              <a:t>The dataset is sourced from :</a:t>
            </a:r>
            <a:r>
              <a:rPr lang="en" sz="1900" u="sng">
                <a:solidFill>
                  <a:schemeClr val="accent5"/>
                </a:solidFill>
                <a:highlight>
                  <a:schemeClr val="lt1"/>
                </a:highlight>
              </a:rPr>
              <a:t>https://weatherstack.com/documentation</a:t>
            </a:r>
            <a:endParaRPr sz="19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d173aaa56_0_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Jakarta(Kafka) Transformations</a:t>
            </a:r>
            <a:endParaRPr/>
          </a:p>
        </p:txBody>
      </p:sp>
      <p:pic>
        <p:nvPicPr>
          <p:cNvPr id="221" name="Google Shape;221;g23d173aaa56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0" y="1560275"/>
            <a:ext cx="4622676" cy="26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3d173aaa56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938" y="1989625"/>
            <a:ext cx="4137949" cy="12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e45fb71ef_0_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Run</a:t>
            </a:r>
            <a:endParaRPr/>
          </a:p>
        </p:txBody>
      </p:sp>
      <p:pic>
        <p:nvPicPr>
          <p:cNvPr id="228" name="Google Shape;228;g23e45fb71ef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425" y="308325"/>
            <a:ext cx="6056150" cy="49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e45fb71ef_0_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Snapshot AND Tests</a:t>
            </a:r>
            <a:endParaRPr/>
          </a:p>
        </p:txBody>
      </p:sp>
      <p:pic>
        <p:nvPicPr>
          <p:cNvPr id="234" name="Google Shape;234;g23e45fb71ef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00" y="1337147"/>
            <a:ext cx="5945374" cy="17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3e45fb71ef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825" y="3187497"/>
            <a:ext cx="5936990" cy="174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ddf6498a5_1_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Integration(CI) </a:t>
            </a:r>
            <a:endParaRPr/>
          </a:p>
        </p:txBody>
      </p:sp>
      <p:pic>
        <p:nvPicPr>
          <p:cNvPr id="241" name="Google Shape;241;g23ddf6498a5_1_72"/>
          <p:cNvPicPr preferRelativeResize="0"/>
          <p:nvPr/>
        </p:nvPicPr>
        <p:blipFill rotWithShape="1">
          <a:blip r:embed="rId3">
            <a:alphaModFix/>
          </a:blip>
          <a:srcRect b="829" l="-57660" r="57660" t="-830"/>
          <a:stretch/>
        </p:blipFill>
        <p:spPr>
          <a:xfrm>
            <a:off x="-1335750" y="1222350"/>
            <a:ext cx="6833200" cy="37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3ddf6498a5_1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225" y="1177750"/>
            <a:ext cx="2433800" cy="45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3ddf6498a5_1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5" y="2441148"/>
            <a:ext cx="2463221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ddf6498a5_1_80"/>
          <p:cNvSpPr txBox="1"/>
          <p:nvPr>
            <p:ph type="title"/>
          </p:nvPr>
        </p:nvSpPr>
        <p:spPr>
          <a:xfrm>
            <a:off x="145550" y="125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Orchestration on Airflow</a:t>
            </a:r>
            <a:endParaRPr/>
          </a:p>
        </p:txBody>
      </p:sp>
      <p:pic>
        <p:nvPicPr>
          <p:cNvPr id="249" name="Google Shape;249;g23ddf6498a5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175" y="1349275"/>
            <a:ext cx="4608250" cy="26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3ddf6498a5_1_80"/>
          <p:cNvPicPr preferRelativeResize="0"/>
          <p:nvPr/>
        </p:nvPicPr>
        <p:blipFill rotWithShape="1">
          <a:blip r:embed="rId4">
            <a:alphaModFix/>
          </a:blip>
          <a:srcRect b="14750" l="1390" r="-1389" t="-14749"/>
          <a:stretch/>
        </p:blipFill>
        <p:spPr>
          <a:xfrm>
            <a:off x="707925" y="215625"/>
            <a:ext cx="2080525" cy="48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229d42fc08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75" y="1409375"/>
            <a:ext cx="8839201" cy="258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29d42fc08c_0_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deployment through Docker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e45fb71ef_0_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Running</a:t>
            </a:r>
            <a:endParaRPr/>
          </a:p>
        </p:txBody>
      </p:sp>
      <p:pic>
        <p:nvPicPr>
          <p:cNvPr id="262" name="Google Shape;262;g23e45fb71e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957073" cy="374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98b019e18_1_44"/>
          <p:cNvSpPr txBox="1"/>
          <p:nvPr>
            <p:ph type="title"/>
          </p:nvPr>
        </p:nvSpPr>
        <p:spPr>
          <a:xfrm>
            <a:off x="219400" y="26638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5800">
                <a:solidFill>
                  <a:schemeClr val="dk1"/>
                </a:solidFill>
              </a:rPr>
              <a:t>Visualisations </a:t>
            </a:r>
            <a:endParaRPr sz="5800">
              <a:solidFill>
                <a:schemeClr val="dk1"/>
              </a:solidFill>
            </a:endParaRPr>
          </a:p>
        </p:txBody>
      </p:sp>
      <p:sp>
        <p:nvSpPr>
          <p:cNvPr id="268" name="Google Shape;268;g2398b019e18_1_44"/>
          <p:cNvSpPr txBox="1"/>
          <p:nvPr/>
        </p:nvSpPr>
        <p:spPr>
          <a:xfrm>
            <a:off x="288950" y="1322000"/>
            <a:ext cx="7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3992c3e0d_1_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PowerBI (Connection)</a:t>
            </a:r>
            <a:endParaRPr/>
          </a:p>
        </p:txBody>
      </p:sp>
      <p:sp>
        <p:nvSpPr>
          <p:cNvPr id="274" name="Google Shape;274;g223992c3e0d_1_8"/>
          <p:cNvSpPr txBox="1"/>
          <p:nvPr/>
        </p:nvSpPr>
        <p:spPr>
          <a:xfrm>
            <a:off x="311731" y="1407034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Connecting to Snowflake Database</a:t>
            </a:r>
            <a:endParaRPr b="1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g223992c3e0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37944"/>
            <a:ext cx="6234351" cy="29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dcd1090ef_1_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PowerBI (Visualisation)</a:t>
            </a:r>
            <a:endParaRPr/>
          </a:p>
        </p:txBody>
      </p:sp>
      <p:sp>
        <p:nvSpPr>
          <p:cNvPr id="281" name="Google Shape;281;g23dcd1090ef_1_1"/>
          <p:cNvSpPr txBox="1"/>
          <p:nvPr/>
        </p:nvSpPr>
        <p:spPr>
          <a:xfrm>
            <a:off x="311731" y="1226434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Average, Min &amp; Max measures for 8 measures</a:t>
            </a:r>
            <a:endParaRPr b="1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g23dcd1090ef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51" y="1542300"/>
            <a:ext cx="6480751" cy="32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3447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Solution Architecture Diagram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8550" y="1832425"/>
            <a:ext cx="740909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4"/>
          <p:cNvCxnSpPr/>
          <p:nvPr/>
        </p:nvCxnSpPr>
        <p:spPr>
          <a:xfrm>
            <a:off x="1372850" y="2714175"/>
            <a:ext cx="8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p4"/>
          <p:cNvSpPr txBox="1"/>
          <p:nvPr>
            <p:ph type="title"/>
          </p:nvPr>
        </p:nvSpPr>
        <p:spPr>
          <a:xfrm>
            <a:off x="2686525" y="1619275"/>
            <a:ext cx="2701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Extract &amp; Load</a:t>
            </a:r>
            <a:endParaRPr sz="1760">
              <a:solidFill>
                <a:schemeClr val="dk1"/>
              </a:solidFill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7975" y="2241100"/>
            <a:ext cx="720600" cy="78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7976" y="3709339"/>
            <a:ext cx="740900" cy="809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4"/>
          <p:cNvCxnSpPr/>
          <p:nvPr/>
        </p:nvCxnSpPr>
        <p:spPr>
          <a:xfrm>
            <a:off x="2799113" y="2714173"/>
            <a:ext cx="5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4"/>
          <p:cNvSpPr txBox="1"/>
          <p:nvPr>
            <p:ph type="title"/>
          </p:nvPr>
        </p:nvSpPr>
        <p:spPr>
          <a:xfrm>
            <a:off x="5611575" y="1388425"/>
            <a:ext cx="1649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Visualisation</a:t>
            </a:r>
            <a:endParaRPr sz="1760">
              <a:solidFill>
                <a:schemeClr val="dk1"/>
              </a:solidFill>
            </a:endParaRPr>
          </a:p>
        </p:txBody>
      </p:sp>
      <p:sp>
        <p:nvSpPr>
          <p:cNvPr id="84" name="Google Shape;84;p4"/>
          <p:cNvSpPr txBox="1"/>
          <p:nvPr>
            <p:ph type="title"/>
          </p:nvPr>
        </p:nvSpPr>
        <p:spPr>
          <a:xfrm>
            <a:off x="2453163" y="4459950"/>
            <a:ext cx="27408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60">
                <a:solidFill>
                  <a:schemeClr val="dk1"/>
                </a:solidFill>
              </a:rPr>
              <a:t>Transformation, </a:t>
            </a:r>
            <a:endParaRPr sz="15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60">
                <a:solidFill>
                  <a:schemeClr val="dk1"/>
                </a:solidFill>
              </a:rPr>
              <a:t>Dimensional Modelling</a:t>
            </a:r>
            <a:endParaRPr sz="1560">
              <a:solidFill>
                <a:schemeClr val="dk1"/>
              </a:solidFill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3975" y="3488187"/>
            <a:ext cx="1251875" cy="125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4"/>
          <p:cNvCxnSpPr/>
          <p:nvPr/>
        </p:nvCxnSpPr>
        <p:spPr>
          <a:xfrm rot="10800000">
            <a:off x="3908275" y="3122925"/>
            <a:ext cx="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" name="Google Shape;87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1425" y="1888701"/>
            <a:ext cx="1897349" cy="106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5450" y="3559838"/>
            <a:ext cx="593125" cy="5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>
            <p:ph type="title"/>
          </p:nvPr>
        </p:nvSpPr>
        <p:spPr>
          <a:xfrm>
            <a:off x="48808" y="1656600"/>
            <a:ext cx="23223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Weatherstack API</a:t>
            </a:r>
            <a:endParaRPr sz="1760">
              <a:solidFill>
                <a:schemeClr val="dk1"/>
              </a:solidFill>
            </a:endParaRPr>
          </a:p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5668000" y="4378350"/>
            <a:ext cx="2701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Orchestrate</a:t>
            </a:r>
            <a:endParaRPr sz="1760">
              <a:solidFill>
                <a:schemeClr val="dk1"/>
              </a:solidFill>
            </a:endParaRPr>
          </a:p>
        </p:txBody>
      </p:sp>
      <p:pic>
        <p:nvPicPr>
          <p:cNvPr id="91" name="Google Shape;91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625" y="2494798"/>
            <a:ext cx="740900" cy="7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92885" y="2714177"/>
            <a:ext cx="443907" cy="72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4"/>
          <p:cNvCxnSpPr/>
          <p:nvPr/>
        </p:nvCxnSpPr>
        <p:spPr>
          <a:xfrm flipH="1" rot="10800000">
            <a:off x="4412775" y="3973313"/>
            <a:ext cx="7812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4"/>
          <p:cNvCxnSpPr/>
          <p:nvPr/>
        </p:nvCxnSpPr>
        <p:spPr>
          <a:xfrm flipH="1" rot="10800000">
            <a:off x="4483013" y="2701873"/>
            <a:ext cx="971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4"/>
          <p:cNvCxnSpPr/>
          <p:nvPr/>
        </p:nvCxnSpPr>
        <p:spPr>
          <a:xfrm flipH="1" rot="10800000">
            <a:off x="6392850" y="3876263"/>
            <a:ext cx="7812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4"/>
          <p:cNvCxnSpPr/>
          <p:nvPr/>
        </p:nvCxnSpPr>
        <p:spPr>
          <a:xfrm flipH="1">
            <a:off x="4081625" y="3077425"/>
            <a:ext cx="144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6908" y="3812321"/>
            <a:ext cx="2187582" cy="886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4"/>
          <p:cNvCxnSpPr/>
          <p:nvPr/>
        </p:nvCxnSpPr>
        <p:spPr>
          <a:xfrm flipH="1">
            <a:off x="2799125" y="4103475"/>
            <a:ext cx="7806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dcd1090ef_1_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PowerBI (Visualisation cont.)</a:t>
            </a:r>
            <a:endParaRPr/>
          </a:p>
        </p:txBody>
      </p:sp>
      <p:sp>
        <p:nvSpPr>
          <p:cNvPr id="288" name="Google Shape;288;g23dcd1090ef_1_8"/>
          <p:cNvSpPr txBox="1"/>
          <p:nvPr/>
        </p:nvSpPr>
        <p:spPr>
          <a:xfrm>
            <a:off x="311731" y="1407034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Average, Min &amp; Max measures for 8 measures</a:t>
            </a:r>
            <a:endParaRPr b="1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g23dcd1090ef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50" y="2118550"/>
            <a:ext cx="7013824" cy="23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23ddf6498a5_1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800" y="1349275"/>
            <a:ext cx="6869990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3ddf6498a5_1_8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0" y="44787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Lessons Learnt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201075" y="1474225"/>
            <a:ext cx="883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 to manage real world datasets and make it functional.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ELT process optimisation in terms of space and time complexity.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Learnt to manage work sharing and ideas brainstorming.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Understanding each person’s skill in area of specialization in group project.</a:t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e45fb71ef_0_15"/>
          <p:cNvSpPr txBox="1"/>
          <p:nvPr>
            <p:ph type="title"/>
          </p:nvPr>
        </p:nvSpPr>
        <p:spPr>
          <a:xfrm>
            <a:off x="2522275" y="2227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THANK YOU!!!!!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3992c3e0d_1_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Extract (Airbyte Source)</a:t>
            </a:r>
            <a:endParaRPr/>
          </a:p>
        </p:txBody>
      </p:sp>
      <p:pic>
        <p:nvPicPr>
          <p:cNvPr id="104" name="Google Shape;104;g223992c3e0d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975" y="1337850"/>
            <a:ext cx="393955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Load (Airbyte Destination)</a:t>
            </a:r>
            <a:endParaRPr/>
          </a:p>
        </p:txBody>
      </p:sp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75" y="1465200"/>
            <a:ext cx="3167225" cy="35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150" y="1465200"/>
            <a:ext cx="3341825" cy="21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992c3e0d_0_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Connection (Airbyte)</a:t>
            </a:r>
            <a:endParaRPr/>
          </a:p>
        </p:txBody>
      </p:sp>
      <p:pic>
        <p:nvPicPr>
          <p:cNvPr id="117" name="Google Shape;117;g223992c3e0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975" y="1404713"/>
            <a:ext cx="4365325" cy="224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23992c3e0d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050" y="3747175"/>
            <a:ext cx="5504731" cy="13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3992c3e0d_0_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Snowflake (Create Role, Warehouse, DB, Schema)</a:t>
            </a:r>
            <a:endParaRPr/>
          </a:p>
        </p:txBody>
      </p:sp>
      <p:pic>
        <p:nvPicPr>
          <p:cNvPr id="124" name="Google Shape;124;g223992c3e0d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25" y="1310375"/>
            <a:ext cx="3265725" cy="20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23992c3e0d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900" y="3396125"/>
            <a:ext cx="3265726" cy="169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23992c3e0d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950" y="1310375"/>
            <a:ext cx="3774674" cy="156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23992c3e0d_0_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2950" y="3059925"/>
            <a:ext cx="2961074" cy="1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d437e0a8e_1_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Snowflake (Create User for Confluent)</a:t>
            </a:r>
            <a:endParaRPr/>
          </a:p>
        </p:txBody>
      </p:sp>
      <p:pic>
        <p:nvPicPr>
          <p:cNvPr id="133" name="Google Shape;133;g21d437e0a8e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502700"/>
            <a:ext cx="8839201" cy="3283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8b019e18_1_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Kafka (Source)</a:t>
            </a:r>
            <a:endParaRPr/>
          </a:p>
        </p:txBody>
      </p:sp>
      <p:pic>
        <p:nvPicPr>
          <p:cNvPr id="139" name="Google Shape;139;g2398b019e18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250" y="1564850"/>
            <a:ext cx="2211729" cy="329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398b019e18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275" y="1481475"/>
            <a:ext cx="2297525" cy="337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398b019e18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275" y="1481475"/>
            <a:ext cx="2407525" cy="34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