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67309-2DC6-4D02-A006-1D2155EA676F}"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5B0502A-A265-41A5-ABB5-9154A6F50FDF}" type="slidenum">
              <a:rPr lang="en-US" smtClean="0"/>
              <a:t>‹#›</a:t>
            </a:fld>
            <a:endParaRPr lang="en-US"/>
          </a:p>
        </p:txBody>
      </p:sp>
    </p:spTree>
    <p:extLst>
      <p:ext uri="{BB962C8B-B14F-4D97-AF65-F5344CB8AC3E}">
        <p14:creationId xmlns:p14="http://schemas.microsoft.com/office/powerpoint/2010/main" val="200436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67309-2DC6-4D02-A006-1D2155EA676F}"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502A-A265-41A5-ABB5-9154A6F50FDF}" type="slidenum">
              <a:rPr lang="en-US" smtClean="0"/>
              <a:t>‹#›</a:t>
            </a:fld>
            <a:endParaRPr lang="en-US"/>
          </a:p>
        </p:txBody>
      </p:sp>
    </p:spTree>
    <p:extLst>
      <p:ext uri="{BB962C8B-B14F-4D97-AF65-F5344CB8AC3E}">
        <p14:creationId xmlns:p14="http://schemas.microsoft.com/office/powerpoint/2010/main" val="221445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67309-2DC6-4D02-A006-1D2155EA676F}"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502A-A265-41A5-ABB5-9154A6F50FDF}" type="slidenum">
              <a:rPr lang="en-US" smtClean="0"/>
              <a:t>‹#›</a:t>
            </a:fld>
            <a:endParaRPr lang="en-US"/>
          </a:p>
        </p:txBody>
      </p:sp>
    </p:spTree>
    <p:extLst>
      <p:ext uri="{BB962C8B-B14F-4D97-AF65-F5344CB8AC3E}">
        <p14:creationId xmlns:p14="http://schemas.microsoft.com/office/powerpoint/2010/main" val="242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67309-2DC6-4D02-A006-1D2155EA676F}"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502A-A265-41A5-ABB5-9154A6F50FDF}" type="slidenum">
              <a:rPr lang="en-US" smtClean="0"/>
              <a:t>‹#›</a:t>
            </a:fld>
            <a:endParaRPr lang="en-US"/>
          </a:p>
        </p:txBody>
      </p:sp>
    </p:spTree>
    <p:extLst>
      <p:ext uri="{BB962C8B-B14F-4D97-AF65-F5344CB8AC3E}">
        <p14:creationId xmlns:p14="http://schemas.microsoft.com/office/powerpoint/2010/main" val="138216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8F67309-2DC6-4D02-A006-1D2155EA676F}" type="datetimeFigureOut">
              <a:rPr lang="en-US" smtClean="0"/>
              <a:t>6/4/2020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5B0502A-A265-41A5-ABB5-9154A6F50FDF}" type="slidenum">
              <a:rPr lang="en-US" smtClean="0"/>
              <a:t>‹#›</a:t>
            </a:fld>
            <a:endParaRPr lang="en-US"/>
          </a:p>
        </p:txBody>
      </p:sp>
    </p:spTree>
    <p:extLst>
      <p:ext uri="{BB962C8B-B14F-4D97-AF65-F5344CB8AC3E}">
        <p14:creationId xmlns:p14="http://schemas.microsoft.com/office/powerpoint/2010/main" val="304787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F67309-2DC6-4D02-A006-1D2155EA676F}"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502A-A265-41A5-ABB5-9154A6F50FDF}" type="slidenum">
              <a:rPr lang="en-US" smtClean="0"/>
              <a:t>‹#›</a:t>
            </a:fld>
            <a:endParaRPr lang="en-US"/>
          </a:p>
        </p:txBody>
      </p:sp>
    </p:spTree>
    <p:extLst>
      <p:ext uri="{BB962C8B-B14F-4D97-AF65-F5344CB8AC3E}">
        <p14:creationId xmlns:p14="http://schemas.microsoft.com/office/powerpoint/2010/main" val="347179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F67309-2DC6-4D02-A006-1D2155EA676F}"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502A-A265-41A5-ABB5-9154A6F50FDF}" type="slidenum">
              <a:rPr lang="en-US" smtClean="0"/>
              <a:t>‹#›</a:t>
            </a:fld>
            <a:endParaRPr lang="en-US"/>
          </a:p>
        </p:txBody>
      </p:sp>
    </p:spTree>
    <p:extLst>
      <p:ext uri="{BB962C8B-B14F-4D97-AF65-F5344CB8AC3E}">
        <p14:creationId xmlns:p14="http://schemas.microsoft.com/office/powerpoint/2010/main" val="352114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67309-2DC6-4D02-A006-1D2155EA676F}"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502A-A265-41A5-ABB5-9154A6F50FDF}" type="slidenum">
              <a:rPr lang="en-US" smtClean="0"/>
              <a:t>‹#›</a:t>
            </a:fld>
            <a:endParaRPr lang="en-US"/>
          </a:p>
        </p:txBody>
      </p:sp>
    </p:spTree>
    <p:extLst>
      <p:ext uri="{BB962C8B-B14F-4D97-AF65-F5344CB8AC3E}">
        <p14:creationId xmlns:p14="http://schemas.microsoft.com/office/powerpoint/2010/main" val="302735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67309-2DC6-4D02-A006-1D2155EA676F}"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502A-A265-41A5-ABB5-9154A6F50FDF}" type="slidenum">
              <a:rPr lang="en-US" smtClean="0"/>
              <a:t>‹#›</a:t>
            </a:fld>
            <a:endParaRPr lang="en-US"/>
          </a:p>
        </p:txBody>
      </p:sp>
    </p:spTree>
    <p:extLst>
      <p:ext uri="{BB962C8B-B14F-4D97-AF65-F5344CB8AC3E}">
        <p14:creationId xmlns:p14="http://schemas.microsoft.com/office/powerpoint/2010/main" val="12547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67309-2DC6-4D02-A006-1D2155EA676F}"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5B0502A-A265-41A5-ABB5-9154A6F50FDF}" type="slidenum">
              <a:rPr lang="en-US" smtClean="0"/>
              <a:t>‹#›</a:t>
            </a:fld>
            <a:endParaRPr lang="en-US"/>
          </a:p>
        </p:txBody>
      </p:sp>
    </p:spTree>
    <p:extLst>
      <p:ext uri="{BB962C8B-B14F-4D97-AF65-F5344CB8AC3E}">
        <p14:creationId xmlns:p14="http://schemas.microsoft.com/office/powerpoint/2010/main" val="15960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67309-2DC6-4D02-A006-1D2155EA676F}" type="datetimeFigureOut">
              <a:rPr lang="en-US" smtClean="0"/>
              <a:t>6/4/2020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5B0502A-A265-41A5-ABB5-9154A6F50FDF}" type="slidenum">
              <a:rPr lang="en-US" smtClean="0"/>
              <a:t>‹#›</a:t>
            </a:fld>
            <a:endParaRPr lang="en-US"/>
          </a:p>
        </p:txBody>
      </p:sp>
    </p:spTree>
    <p:extLst>
      <p:ext uri="{BB962C8B-B14F-4D97-AF65-F5344CB8AC3E}">
        <p14:creationId xmlns:p14="http://schemas.microsoft.com/office/powerpoint/2010/main" val="3036239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8F67309-2DC6-4D02-A006-1D2155EA676F}" type="datetimeFigureOut">
              <a:rPr lang="en-US" smtClean="0"/>
              <a:t>6/4/2020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5B0502A-A265-41A5-ABB5-9154A6F50FDF}" type="slidenum">
              <a:rPr lang="en-US" smtClean="0"/>
              <a:t>‹#›</a:t>
            </a:fld>
            <a:endParaRPr lang="en-US"/>
          </a:p>
        </p:txBody>
      </p:sp>
    </p:spTree>
    <p:extLst>
      <p:ext uri="{BB962C8B-B14F-4D97-AF65-F5344CB8AC3E}">
        <p14:creationId xmlns:p14="http://schemas.microsoft.com/office/powerpoint/2010/main" val="882818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hyperlink" Target="https://circuitdigest.com/microcontroller-projects/lcd-interfacing-with-8051-microcontroller-%2089s52"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www.rfidjournal.com/" TargetMode="External"/><Relationship Id="rId5" Type="http://schemas.openxmlformats.org/officeDocument/2006/relationships/hyperlink" Target="http://www.rfidupdate.com/"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1B7E-8935-4EBE-A6FC-D968683783D4}"/>
              </a:ext>
            </a:extLst>
          </p:cNvPr>
          <p:cNvSpPr>
            <a:spLocks noGrp="1"/>
          </p:cNvSpPr>
          <p:nvPr>
            <p:ph type="ctrTitle"/>
          </p:nvPr>
        </p:nvSpPr>
        <p:spPr/>
        <p:txBody>
          <a:bodyPr/>
          <a:lstStyle/>
          <a:p>
            <a:pPr algn="ctr"/>
            <a:r>
              <a:rPr lang="en-US" sz="6600" dirty="0"/>
              <a:t>MICROCONTROLLERS AND ENBEDDED SYSTEMS – ECE3031</a:t>
            </a:r>
            <a:br>
              <a:rPr lang="en-US" sz="6600" dirty="0"/>
            </a:br>
            <a:r>
              <a:rPr lang="en-US" sz="4000" b="1" u="sng" dirty="0"/>
              <a:t>PROJECT REVIEW -3</a:t>
            </a:r>
          </a:p>
        </p:txBody>
      </p:sp>
      <p:sp>
        <p:nvSpPr>
          <p:cNvPr id="3" name="Subtitle 2">
            <a:extLst>
              <a:ext uri="{FF2B5EF4-FFF2-40B4-BE49-F238E27FC236}">
                <a16:creationId xmlns:a16="http://schemas.microsoft.com/office/drawing/2014/main" id="{A507B6B2-686C-4B53-8EF7-4EDB3DDC5C0F}"/>
              </a:ext>
            </a:extLst>
          </p:cNvPr>
          <p:cNvSpPr>
            <a:spLocks noGrp="1"/>
          </p:cNvSpPr>
          <p:nvPr>
            <p:ph type="subTitle" idx="1"/>
          </p:nvPr>
        </p:nvSpPr>
        <p:spPr>
          <a:xfrm>
            <a:off x="1069848" y="4389120"/>
            <a:ext cx="7891272" cy="2468880"/>
          </a:xfrm>
        </p:spPr>
        <p:txBody>
          <a:bodyPr>
            <a:noAutofit/>
          </a:bodyPr>
          <a:lstStyle/>
          <a:p>
            <a:r>
              <a:rPr lang="en-US" sz="1800" b="1" u="sng" dirty="0">
                <a:latin typeface="Arial" panose="020B0604020202020204" pitchFamily="34" charset="0"/>
                <a:cs typeface="Arial" panose="020B0604020202020204" pitchFamily="34" charset="0"/>
              </a:rPr>
              <a:t>Project  by:</a:t>
            </a:r>
          </a:p>
          <a:p>
            <a:pPr marL="342900" indent="-342900">
              <a:buFont typeface="Arial" panose="020B0604020202020204" pitchFamily="34" charset="0"/>
              <a:buChar char="•"/>
            </a:pPr>
            <a:r>
              <a:rPr lang="en-US" sz="1800" dirty="0" err="1">
                <a:latin typeface="Arial" panose="020B0604020202020204" pitchFamily="34" charset="0"/>
                <a:cs typeface="Arial" panose="020B0604020202020204" pitchFamily="34" charset="0"/>
              </a:rPr>
              <a:t>Kishan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Dadhania</a:t>
            </a:r>
            <a:r>
              <a:rPr lang="en-US" sz="1800" dirty="0">
                <a:latin typeface="Arial" panose="020B0604020202020204" pitchFamily="34" charset="0"/>
                <a:cs typeface="Arial" panose="020B0604020202020204" pitchFamily="34" charset="0"/>
              </a:rPr>
              <a:t> – 18BML0012</a:t>
            </a:r>
          </a:p>
          <a:p>
            <a:pPr marL="342900" indent="-342900">
              <a:buFont typeface="Arial" panose="020B0604020202020204" pitchFamily="34" charset="0"/>
              <a:buChar char="•"/>
            </a:pPr>
            <a:r>
              <a:rPr lang="en-US" sz="1800" dirty="0" err="1">
                <a:latin typeface="Arial" panose="020B0604020202020204" pitchFamily="34" charset="0"/>
                <a:cs typeface="Arial" panose="020B0604020202020204" pitchFamily="34" charset="0"/>
              </a:rPr>
              <a:t>Sukarn</a:t>
            </a:r>
            <a:r>
              <a:rPr lang="en-US" sz="1800" dirty="0">
                <a:latin typeface="Arial" panose="020B0604020202020204" pitchFamily="34" charset="0"/>
                <a:cs typeface="Arial" panose="020B0604020202020204" pitchFamily="34" charset="0"/>
              </a:rPr>
              <a:t> Pahuja – 18BML0048</a:t>
            </a: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Milli </a:t>
            </a:r>
            <a:r>
              <a:rPr lang="en-US" sz="1800" dirty="0" err="1">
                <a:latin typeface="Arial" panose="020B0604020202020204" pitchFamily="34" charset="0"/>
                <a:cs typeface="Arial" panose="020B0604020202020204" pitchFamily="34" charset="0"/>
              </a:rPr>
              <a:t>Saklani</a:t>
            </a:r>
            <a:r>
              <a:rPr lang="en-US" sz="1800" dirty="0">
                <a:latin typeface="Arial" panose="020B0604020202020204" pitchFamily="34" charset="0"/>
                <a:cs typeface="Arial" panose="020B0604020202020204" pitchFamily="34" charset="0"/>
              </a:rPr>
              <a:t> – 18BML0078</a:t>
            </a:r>
          </a:p>
          <a:p>
            <a:r>
              <a:rPr lang="en-US" sz="1800" b="1" u="sng" dirty="0">
                <a:latin typeface="Arial" panose="020B0604020202020204" pitchFamily="34" charset="0"/>
                <a:cs typeface="Arial" panose="020B0604020202020204" pitchFamily="34" charset="0"/>
              </a:rPr>
              <a:t>Submitted to:</a:t>
            </a:r>
          </a:p>
          <a:p>
            <a:r>
              <a:rPr lang="en-US" sz="1800" dirty="0">
                <a:latin typeface="Arial" panose="020B0604020202020204" pitchFamily="34" charset="0"/>
                <a:cs typeface="Arial" panose="020B0604020202020204" pitchFamily="34" charset="0"/>
              </a:rPr>
              <a:t>Prof. </a:t>
            </a:r>
            <a:r>
              <a:rPr lang="en-US" sz="1800" dirty="0" err="1">
                <a:latin typeface="Arial" panose="020B0604020202020204" pitchFamily="34" charset="0"/>
                <a:cs typeface="Arial" panose="020B0604020202020204" pitchFamily="34" charset="0"/>
              </a:rPr>
              <a:t>Sumit</a:t>
            </a:r>
            <a:r>
              <a:rPr lang="en-US" sz="1800" dirty="0">
                <a:latin typeface="Arial" panose="020B0604020202020204" pitchFamily="34" charset="0"/>
                <a:cs typeface="Arial" panose="020B0604020202020204" pitchFamily="34" charset="0"/>
              </a:rPr>
              <a:t> Kumar Jindal</a:t>
            </a:r>
          </a:p>
        </p:txBody>
      </p:sp>
    </p:spTree>
    <p:extLst>
      <p:ext uri="{BB962C8B-B14F-4D97-AF65-F5344CB8AC3E}">
        <p14:creationId xmlns:p14="http://schemas.microsoft.com/office/powerpoint/2010/main" val="2768640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hade val="97000"/>
            <a:satMod val="15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27CF8A-A1AE-4DA2-B4D3-DD0D215D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D3DE63-E06B-473D-8144-78398E35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7" y="0"/>
            <a:ext cx="460076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8C5F6C-2147-447F-84CB-47BEB813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600761"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B0F093A-F2F4-4674-8265-42FC6DAFD0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740CB6A0-E815-4B40-8A6B-53CEED043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7002C1B4-2083-4F91-B4B2-8F3E8E3E2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14D4C959-B812-4054-962D-48890395D05D}"/>
              </a:ext>
            </a:extLst>
          </p:cNvPr>
          <p:cNvSpPr>
            <a:spLocks noGrp="1"/>
          </p:cNvSpPr>
          <p:nvPr>
            <p:ph type="title"/>
          </p:nvPr>
        </p:nvSpPr>
        <p:spPr>
          <a:xfrm>
            <a:off x="8052617" y="643467"/>
            <a:ext cx="3578943" cy="5586213"/>
          </a:xfrm>
        </p:spPr>
        <p:txBody>
          <a:bodyPr>
            <a:normAutofit/>
          </a:bodyPr>
          <a:lstStyle/>
          <a:p>
            <a:r>
              <a:rPr lang="en-US" dirty="0"/>
              <a:t>CIRCUIT </a:t>
            </a:r>
            <a:br>
              <a:rPr lang="en-US" dirty="0"/>
            </a:br>
            <a:r>
              <a:rPr lang="en-US" dirty="0"/>
              <a:t>DIAGRAM</a:t>
            </a:r>
          </a:p>
        </p:txBody>
      </p:sp>
      <p:pic>
        <p:nvPicPr>
          <p:cNvPr id="4" name="Content Placeholder 3">
            <a:extLst>
              <a:ext uri="{FF2B5EF4-FFF2-40B4-BE49-F238E27FC236}">
                <a16:creationId xmlns:a16="http://schemas.microsoft.com/office/drawing/2014/main" id="{F06CC031-A6E5-4609-BC80-DCDD64FF281B}"/>
              </a:ext>
            </a:extLst>
          </p:cNvPr>
          <p:cNvPicPr>
            <a:picLocks noGrp="1" noChangeAspect="1"/>
          </p:cNvPicPr>
          <p:nvPr>
            <p:ph idx="1"/>
          </p:nvPr>
        </p:nvPicPr>
        <p:blipFill rotWithShape="1">
          <a:blip r:embed="rId5"/>
          <a:srcRect l="23904" t="25642" r="27782" b="18629"/>
          <a:stretch/>
        </p:blipFill>
        <p:spPr>
          <a:xfrm>
            <a:off x="198238" y="928468"/>
            <a:ext cx="7223490" cy="5008097"/>
          </a:xfrm>
          <a:prstGeom prst="rect">
            <a:avLst/>
          </a:prstGeom>
        </p:spPr>
      </p:pic>
    </p:spTree>
    <p:extLst>
      <p:ext uri="{BB962C8B-B14F-4D97-AF65-F5344CB8AC3E}">
        <p14:creationId xmlns:p14="http://schemas.microsoft.com/office/powerpoint/2010/main" val="20966429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F7B24F-802E-469F-B754-79C980DA6EF5}"/>
              </a:ext>
            </a:extLst>
          </p:cNvPr>
          <p:cNvSpPr>
            <a:spLocks noGrp="1"/>
          </p:cNvSpPr>
          <p:nvPr>
            <p:ph type="title"/>
          </p:nvPr>
        </p:nvSpPr>
        <p:spPr>
          <a:xfrm>
            <a:off x="1069848" y="484632"/>
            <a:ext cx="10058400" cy="1609344"/>
          </a:xfrm>
        </p:spPr>
        <p:txBody>
          <a:bodyPr>
            <a:normAutofit/>
          </a:bodyPr>
          <a:lstStyle/>
          <a:p>
            <a:pPr algn="ctr"/>
            <a:r>
              <a:rPr lang="en-US" dirty="0"/>
              <a:t>WORKING</a:t>
            </a:r>
          </a:p>
        </p:txBody>
      </p:sp>
      <p:sp>
        <p:nvSpPr>
          <p:cNvPr id="3" name="Content Placeholder 2">
            <a:extLst>
              <a:ext uri="{FF2B5EF4-FFF2-40B4-BE49-F238E27FC236}">
                <a16:creationId xmlns:a16="http://schemas.microsoft.com/office/drawing/2014/main" id="{95BD755E-642E-4159-87B1-755DC6A0F9DB}"/>
              </a:ext>
            </a:extLst>
          </p:cNvPr>
          <p:cNvSpPr>
            <a:spLocks noGrp="1"/>
          </p:cNvSpPr>
          <p:nvPr>
            <p:ph idx="1"/>
          </p:nvPr>
        </p:nvSpPr>
        <p:spPr>
          <a:xfrm>
            <a:off x="1069848" y="2320412"/>
            <a:ext cx="10058400" cy="4337277"/>
          </a:xfrm>
        </p:spPr>
        <p:txBody>
          <a:bodyPr>
            <a:noAutofit/>
          </a:bodyPr>
          <a:lstStyle/>
          <a:p>
            <a:r>
              <a:rPr lang="en-US" dirty="0">
                <a:latin typeface="Arial" panose="020B0604020202020204" pitchFamily="34" charset="0"/>
                <a:cs typeface="Arial" panose="020B0604020202020204" pitchFamily="34" charset="0"/>
              </a:rPr>
              <a:t>The RFID reader (used for reading the RFID sensors) are placed at different localities of the building where employees pass through.</a:t>
            </a:r>
          </a:p>
          <a:p>
            <a:r>
              <a:rPr lang="en-US" dirty="0">
                <a:latin typeface="Arial" panose="020B0604020202020204" pitchFamily="34" charset="0"/>
                <a:cs typeface="Arial" panose="020B0604020202020204" pitchFamily="34" charset="0"/>
              </a:rPr>
              <a:t> Also, they are located at all entrances and exits. </a:t>
            </a:r>
          </a:p>
          <a:p>
            <a:r>
              <a:rPr lang="en-US" dirty="0">
                <a:latin typeface="Arial" panose="020B0604020202020204" pitchFamily="34" charset="0"/>
                <a:cs typeface="Arial" panose="020B0604020202020204" pitchFamily="34" charset="0"/>
              </a:rPr>
              <a:t>Whenever there is natural disaster and immediate rescue is required, this project locates all the employees in the building. </a:t>
            </a:r>
          </a:p>
          <a:p>
            <a:r>
              <a:rPr lang="en-US" dirty="0">
                <a:latin typeface="Arial" panose="020B0604020202020204" pitchFamily="34" charset="0"/>
                <a:cs typeface="Arial" panose="020B0604020202020204" pitchFamily="34" charset="0"/>
              </a:rPr>
              <a:t>Every employee has a RFID sensor tag containing their information. </a:t>
            </a:r>
          </a:p>
          <a:p>
            <a:r>
              <a:rPr lang="en-US" dirty="0">
                <a:latin typeface="Arial" panose="020B0604020202020204" pitchFamily="34" charset="0"/>
                <a:cs typeface="Arial" panose="020B0604020202020204" pitchFamily="34" charset="0"/>
              </a:rPr>
              <a:t>Whenever the evacuation of the building is required, the RFID sensors senses these RFID tags that they are wearing. </a:t>
            </a:r>
          </a:p>
          <a:p>
            <a:r>
              <a:rPr lang="en-US" dirty="0">
                <a:latin typeface="Arial" panose="020B0604020202020204" pitchFamily="34" charset="0"/>
                <a:cs typeface="Arial" panose="020B0604020202020204" pitchFamily="34" charset="0"/>
              </a:rPr>
              <a:t>As soon as one passes through the RFID tag reader, the reader senses the tag and thus the information about the employee is gathered and displayed on the LCD screen </a:t>
            </a:r>
          </a:p>
          <a:p>
            <a:r>
              <a:rPr lang="en-US" dirty="0">
                <a:latin typeface="Arial" panose="020B0604020202020204" pitchFamily="34" charset="0"/>
                <a:cs typeface="Arial" panose="020B0604020202020204" pitchFamily="34" charset="0"/>
              </a:rPr>
              <a:t>This keeps the count of the employees in the building and thus helps in finding the missing people during the disaster.</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10523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hade val="97000"/>
            <a:satMod val="15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27CF8A-A1AE-4DA2-B4D3-DD0D215D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D3DE63-E06B-473D-8144-78398E35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7" y="0"/>
            <a:ext cx="460076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8C5F6C-2147-447F-84CB-47BEB813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600761"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B0F093A-F2F4-4674-8265-42FC6DAFD0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740CB6A0-E815-4B40-8A6B-53CEED043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7002C1B4-2083-4F91-B4B2-8F3E8E3E2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00E6D09A-9058-4C7C-8F8D-B2CCB6A8B134}"/>
              </a:ext>
            </a:extLst>
          </p:cNvPr>
          <p:cNvSpPr>
            <a:spLocks noGrp="1"/>
          </p:cNvSpPr>
          <p:nvPr>
            <p:ph type="title"/>
          </p:nvPr>
        </p:nvSpPr>
        <p:spPr>
          <a:xfrm>
            <a:off x="8052617" y="643467"/>
            <a:ext cx="3578943" cy="5586213"/>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4204152D-42CA-4446-815E-1B2C2F6CC4BD}"/>
              </a:ext>
            </a:extLst>
          </p:cNvPr>
          <p:cNvSpPr>
            <a:spLocks noGrp="1"/>
          </p:cNvSpPr>
          <p:nvPr>
            <p:ph idx="1"/>
          </p:nvPr>
        </p:nvSpPr>
        <p:spPr>
          <a:xfrm>
            <a:off x="745588" y="643467"/>
            <a:ext cx="6205818" cy="5586214"/>
          </a:xfrm>
        </p:spPr>
        <p:txBody>
          <a:bodyPr anchor="ctr">
            <a:normAutofit/>
          </a:bodyPr>
          <a:lstStyle/>
          <a:p>
            <a:pPr marL="0" indent="0">
              <a:buNone/>
            </a:pPr>
            <a:r>
              <a:rPr lang="en-US" sz="3200" dirty="0">
                <a:latin typeface="Arial" panose="020B0604020202020204" pitchFamily="34" charset="0"/>
                <a:cs typeface="Arial" panose="020B0604020202020204" pitchFamily="34" charset="0"/>
              </a:rPr>
              <a:t>As our main objective of tracking people is successfully implemented as result the death toll will decrease by huge amount. We will be able to rescue more people trapped under fallen building with the help of their unique RFID tags. It is also feasible as it is cost effective and can be implemented in places where there are frequent earthquakes.</a:t>
            </a:r>
          </a:p>
        </p:txBody>
      </p:sp>
    </p:spTree>
    <p:extLst>
      <p:ext uri="{BB962C8B-B14F-4D97-AF65-F5344CB8AC3E}">
        <p14:creationId xmlns:p14="http://schemas.microsoft.com/office/powerpoint/2010/main" val="82216844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83FF65-1AE3-43FF-96BF-3D3ACF026A06}"/>
              </a:ext>
            </a:extLst>
          </p:cNvPr>
          <p:cNvSpPr>
            <a:spLocks noGrp="1"/>
          </p:cNvSpPr>
          <p:nvPr>
            <p:ph type="body" idx="1"/>
          </p:nvPr>
        </p:nvSpPr>
        <p:spPr>
          <a:xfrm>
            <a:off x="1069848" y="491666"/>
            <a:ext cx="4754880" cy="640080"/>
          </a:xfrm>
        </p:spPr>
        <p:txBody>
          <a:bodyPr>
            <a:normAutofit/>
          </a:bodyPr>
          <a:lstStyle/>
          <a:p>
            <a:r>
              <a:rPr lang="en-US" sz="3200" u="sng" dirty="0"/>
              <a:t>ADVANAGES</a:t>
            </a:r>
          </a:p>
        </p:txBody>
      </p:sp>
      <p:sp>
        <p:nvSpPr>
          <p:cNvPr id="6" name="Content Placeholder 5">
            <a:extLst>
              <a:ext uri="{FF2B5EF4-FFF2-40B4-BE49-F238E27FC236}">
                <a16:creationId xmlns:a16="http://schemas.microsoft.com/office/drawing/2014/main" id="{176E6D8B-557A-4807-B3E7-983A126C8E77}"/>
              </a:ext>
            </a:extLst>
          </p:cNvPr>
          <p:cNvSpPr>
            <a:spLocks noGrp="1"/>
          </p:cNvSpPr>
          <p:nvPr>
            <p:ph sz="half" idx="2"/>
          </p:nvPr>
        </p:nvSpPr>
        <p:spPr>
          <a:xfrm>
            <a:off x="1069848" y="1336431"/>
            <a:ext cx="4754880" cy="5029903"/>
          </a:xfrm>
        </p:spPr>
        <p:txBody>
          <a:bodyPr>
            <a:noAutofit/>
          </a:bodyPr>
          <a:lstStyle/>
          <a:p>
            <a:r>
              <a:rPr lang="en-US" sz="2400" dirty="0">
                <a:latin typeface="Arial" panose="020B0604020202020204" pitchFamily="34" charset="0"/>
                <a:cs typeface="Arial" panose="020B0604020202020204" pitchFamily="34" charset="0"/>
              </a:rPr>
              <a:t>Reduce time and cost by using RFID in the process of victims tracking.</a:t>
            </a:r>
          </a:p>
          <a:p>
            <a:r>
              <a:rPr lang="en-US" sz="2400" dirty="0">
                <a:latin typeface="Arial" panose="020B0604020202020204" pitchFamily="34" charset="0"/>
                <a:cs typeface="Arial" panose="020B0604020202020204" pitchFamily="34" charset="0"/>
              </a:rPr>
              <a:t> Reduce errors to recognize and track victims by using RFID. </a:t>
            </a:r>
          </a:p>
          <a:p>
            <a:r>
              <a:rPr lang="en-US" sz="2400" dirty="0">
                <a:latin typeface="Arial" panose="020B0604020202020204" pitchFamily="34" charset="0"/>
                <a:cs typeface="Arial" panose="020B0604020202020204" pitchFamily="34" charset="0"/>
              </a:rPr>
              <a:t>Localize the victims in shelters and rescue victims faster. </a:t>
            </a:r>
          </a:p>
          <a:p>
            <a:r>
              <a:rPr lang="en-US" sz="2400" dirty="0">
                <a:latin typeface="Arial" panose="020B0604020202020204" pitchFamily="34" charset="0"/>
                <a:cs typeface="Arial" panose="020B0604020202020204" pitchFamily="34" charset="0"/>
              </a:rPr>
              <a:t>Give better services to victims.</a:t>
            </a:r>
          </a:p>
          <a:p>
            <a:r>
              <a:rPr lang="en-US" sz="2400" dirty="0">
                <a:latin typeface="Arial" panose="020B0604020202020204" pitchFamily="34" charset="0"/>
                <a:cs typeface="Arial" panose="020B0604020202020204" pitchFamily="34" charset="0"/>
              </a:rPr>
              <a:t> Decrease wasting time to rescue victims making mistakes through data collection.</a:t>
            </a:r>
          </a:p>
          <a:p>
            <a:r>
              <a:rPr lang="en-US" sz="2400" dirty="0">
                <a:latin typeface="Arial" panose="020B0604020202020204" pitchFamily="34" charset="0"/>
                <a:cs typeface="Arial" panose="020B0604020202020204" pitchFamily="34" charset="0"/>
              </a:rPr>
              <a:t>Improve victims' logistics for tracking and servicing. </a:t>
            </a:r>
          </a:p>
        </p:txBody>
      </p:sp>
      <p:sp>
        <p:nvSpPr>
          <p:cNvPr id="7" name="Text Placeholder 6">
            <a:extLst>
              <a:ext uri="{FF2B5EF4-FFF2-40B4-BE49-F238E27FC236}">
                <a16:creationId xmlns:a16="http://schemas.microsoft.com/office/drawing/2014/main" id="{2D52F656-BBBF-4FBA-87A0-0E82CB4C4903}"/>
              </a:ext>
            </a:extLst>
          </p:cNvPr>
          <p:cNvSpPr>
            <a:spLocks noGrp="1"/>
          </p:cNvSpPr>
          <p:nvPr>
            <p:ph type="body" sz="quarter" idx="3"/>
          </p:nvPr>
        </p:nvSpPr>
        <p:spPr>
          <a:xfrm>
            <a:off x="6364224" y="491666"/>
            <a:ext cx="4754880" cy="640080"/>
          </a:xfrm>
        </p:spPr>
        <p:txBody>
          <a:bodyPr>
            <a:normAutofit/>
          </a:bodyPr>
          <a:lstStyle/>
          <a:p>
            <a:r>
              <a:rPr lang="en-US" sz="3200" u="sng" dirty="0"/>
              <a:t>DISADVANTAGES</a:t>
            </a:r>
          </a:p>
        </p:txBody>
      </p:sp>
      <p:sp>
        <p:nvSpPr>
          <p:cNvPr id="9" name="Content Placeholder 8">
            <a:extLst>
              <a:ext uri="{FF2B5EF4-FFF2-40B4-BE49-F238E27FC236}">
                <a16:creationId xmlns:a16="http://schemas.microsoft.com/office/drawing/2014/main" id="{FC606CC2-EFA2-4A0D-8519-65AC0ABAA2E4}"/>
              </a:ext>
            </a:extLst>
          </p:cNvPr>
          <p:cNvSpPr>
            <a:spLocks noGrp="1"/>
          </p:cNvSpPr>
          <p:nvPr>
            <p:ph sz="quarter" idx="4"/>
          </p:nvPr>
        </p:nvSpPr>
        <p:spPr>
          <a:xfrm>
            <a:off x="6364224" y="1336431"/>
            <a:ext cx="4754880" cy="4698609"/>
          </a:xfrm>
        </p:spPr>
        <p:txBody>
          <a:bodyPr>
            <a:normAutofit/>
          </a:bodyPr>
          <a:lstStyle/>
          <a:p>
            <a:r>
              <a:rPr lang="en-US" sz="2400" dirty="0">
                <a:latin typeface="Arial" panose="020B0604020202020204" pitchFamily="34" charset="0"/>
                <a:cs typeface="Arial" panose="020B0604020202020204" pitchFamily="34" charset="0"/>
              </a:rPr>
              <a:t>It is not possible to browse wet tag </a:t>
            </a:r>
          </a:p>
          <a:p>
            <a:r>
              <a:rPr lang="en-US" sz="2400" dirty="0">
                <a:latin typeface="Arial" panose="020B0604020202020204" pitchFamily="34" charset="0"/>
                <a:cs typeface="Arial" panose="020B0604020202020204" pitchFamily="34" charset="0"/>
              </a:rPr>
              <a:t> Vulnerability tags; once they get wet </a:t>
            </a:r>
          </a:p>
          <a:p>
            <a:r>
              <a:rPr lang="en-US" sz="2400" dirty="0">
                <a:latin typeface="Arial" panose="020B0604020202020204" pitchFamily="34" charset="0"/>
                <a:cs typeface="Arial" panose="020B0604020202020204" pitchFamily="34" charset="0"/>
              </a:rPr>
              <a:t>Tags and reader interaction </a:t>
            </a:r>
          </a:p>
          <a:p>
            <a:r>
              <a:rPr lang="en-US" sz="2400" dirty="0">
                <a:latin typeface="Arial" panose="020B0604020202020204" pitchFamily="34" charset="0"/>
                <a:cs typeface="Arial" panose="020B0604020202020204" pitchFamily="34" charset="0"/>
              </a:rPr>
              <a:t>The issue of safety (lower security than the barcode) </a:t>
            </a:r>
          </a:p>
          <a:p>
            <a:r>
              <a:rPr lang="en-US" sz="2400" dirty="0">
                <a:latin typeface="Arial" panose="020B0604020202020204" pitchFamily="34" charset="0"/>
                <a:cs typeface="Arial" panose="020B0604020202020204" pitchFamily="34" charset="0"/>
              </a:rPr>
              <a:t> Economic issues thanks to the high price with the RFID </a:t>
            </a:r>
          </a:p>
          <a:p>
            <a:r>
              <a:rPr lang="en-US" sz="2400" dirty="0">
                <a:latin typeface="Arial" panose="020B0604020202020204" pitchFamily="34" charset="0"/>
                <a:cs typeface="Arial" panose="020B0604020202020204" pitchFamily="34" charset="0"/>
              </a:rPr>
              <a:t>Hardware RFID problems.</a:t>
            </a:r>
          </a:p>
        </p:txBody>
      </p:sp>
    </p:spTree>
    <p:extLst>
      <p:ext uri="{BB962C8B-B14F-4D97-AF65-F5344CB8AC3E}">
        <p14:creationId xmlns:p14="http://schemas.microsoft.com/office/powerpoint/2010/main" val="227695646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hade val="97000"/>
            <a:satMod val="15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427CF8A-A1AE-4DA2-B4D3-DD0D215D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D3DE63-E06B-473D-8144-78398E35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7" y="0"/>
            <a:ext cx="460076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8C5F6C-2147-447F-84CB-47BEB813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600761"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B0F093A-F2F4-4674-8265-42FC6DAFD0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20" name="Oval 19">
              <a:extLst>
                <a:ext uri="{FF2B5EF4-FFF2-40B4-BE49-F238E27FC236}">
                  <a16:creationId xmlns:a16="http://schemas.microsoft.com/office/drawing/2014/main" id="{740CB6A0-E815-4B40-8A6B-53CEED043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7002C1B4-2083-4F91-B4B2-8F3E8E3E2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Title 6">
            <a:extLst>
              <a:ext uri="{FF2B5EF4-FFF2-40B4-BE49-F238E27FC236}">
                <a16:creationId xmlns:a16="http://schemas.microsoft.com/office/drawing/2014/main" id="{10198D07-4EDB-4FEC-B32E-78C6739686D5}"/>
              </a:ext>
            </a:extLst>
          </p:cNvPr>
          <p:cNvSpPr>
            <a:spLocks noGrp="1"/>
          </p:cNvSpPr>
          <p:nvPr>
            <p:ph type="title"/>
          </p:nvPr>
        </p:nvSpPr>
        <p:spPr>
          <a:xfrm>
            <a:off x="8052617" y="643467"/>
            <a:ext cx="3578943" cy="5586213"/>
          </a:xfrm>
        </p:spPr>
        <p:txBody>
          <a:bodyPr>
            <a:normAutofit/>
          </a:bodyPr>
          <a:lstStyle/>
          <a:p>
            <a:r>
              <a:rPr lang="en-US" dirty="0"/>
              <a:t>CONCLUSION</a:t>
            </a:r>
          </a:p>
        </p:txBody>
      </p:sp>
      <p:sp>
        <p:nvSpPr>
          <p:cNvPr id="8" name="Content Placeholder 7">
            <a:extLst>
              <a:ext uri="{FF2B5EF4-FFF2-40B4-BE49-F238E27FC236}">
                <a16:creationId xmlns:a16="http://schemas.microsoft.com/office/drawing/2014/main" id="{C5F2AFFB-C962-41AF-84D5-981B795271E8}"/>
              </a:ext>
            </a:extLst>
          </p:cNvPr>
          <p:cNvSpPr>
            <a:spLocks noGrp="1"/>
          </p:cNvSpPr>
          <p:nvPr>
            <p:ph idx="1"/>
          </p:nvPr>
        </p:nvSpPr>
        <p:spPr>
          <a:xfrm>
            <a:off x="333074" y="267286"/>
            <a:ext cx="6944893" cy="6161649"/>
          </a:xfrm>
        </p:spPr>
        <p:txBody>
          <a:bodyPr anchor="ctr">
            <a:normAutofit/>
          </a:bodyPr>
          <a:lstStyle/>
          <a:p>
            <a:pPr marL="0" indent="0">
              <a:buNone/>
            </a:pPr>
            <a:r>
              <a:rPr lang="en-US" sz="2400" dirty="0">
                <a:latin typeface="Arial" panose="020B0604020202020204" pitchFamily="34" charset="0"/>
                <a:cs typeface="Arial" panose="020B0604020202020204" pitchFamily="34" charset="0"/>
              </a:rPr>
              <a:t>The RFID technology automates data collection and vastly reduces human effort and error. RFID supports tag reading with no line-of-sight or item-by-item scans required</a:t>
            </a:r>
          </a:p>
          <a:p>
            <a:pPr marL="0" indent="0">
              <a:buNone/>
            </a:pPr>
            <a:r>
              <a:rPr lang="en-US" sz="2400" dirty="0">
                <a:latin typeface="Arial" panose="020B0604020202020204" pitchFamily="34" charset="0"/>
                <a:cs typeface="Arial" panose="020B0604020202020204" pitchFamily="34" charset="0"/>
              </a:rPr>
              <a:t>RFID readers can read multiple RFID tags simultaneously, offering increases in efficiency. All RFID tags within range can be detected instantly and matched with information in your database RFID can be integrated with active scanning and fixed readers for a totally automated tracking solution.</a:t>
            </a:r>
          </a:p>
          <a:p>
            <a:pPr marL="0" indent="0">
              <a:buNone/>
            </a:pPr>
            <a:r>
              <a:rPr lang="en-US" sz="2400" dirty="0">
                <a:latin typeface="Arial" panose="020B0604020202020204" pitchFamily="34" charset="0"/>
                <a:cs typeface="Arial" panose="020B0604020202020204" pitchFamily="34" charset="0"/>
              </a:rPr>
              <a:t>The major disadvantage of the system is that it cannot send Realtime patient information to cloud for global immediate response diagnosis. This system is makes the middle point doctors more responsible and accountable than a single end point service doctor.</a:t>
            </a:r>
          </a:p>
        </p:txBody>
      </p:sp>
    </p:spTree>
    <p:extLst>
      <p:ext uri="{BB962C8B-B14F-4D97-AF65-F5344CB8AC3E}">
        <p14:creationId xmlns:p14="http://schemas.microsoft.com/office/powerpoint/2010/main" val="300017131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hade val="97000"/>
            <a:satMod val="150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427CF8A-A1AE-4DA2-B4D3-DD0D215D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4D3DE63-E06B-473D-8144-78398E35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7" y="0"/>
            <a:ext cx="460076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38C5F6C-2147-447F-84CB-47BEB813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600761"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B0F093A-F2F4-4674-8265-42FC6DAFD0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28" name="Oval 27">
              <a:extLst>
                <a:ext uri="{FF2B5EF4-FFF2-40B4-BE49-F238E27FC236}">
                  <a16:creationId xmlns:a16="http://schemas.microsoft.com/office/drawing/2014/main" id="{740CB6A0-E815-4B40-8A6B-53CEED043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7002C1B4-2083-4F91-B4B2-8F3E8E3E2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3B76DA30-BB58-41EA-BCC0-AEBD8070C3D8}"/>
              </a:ext>
            </a:extLst>
          </p:cNvPr>
          <p:cNvSpPr>
            <a:spLocks noGrp="1"/>
          </p:cNvSpPr>
          <p:nvPr>
            <p:ph type="title"/>
          </p:nvPr>
        </p:nvSpPr>
        <p:spPr>
          <a:xfrm>
            <a:off x="8052617" y="643467"/>
            <a:ext cx="3578943" cy="5586213"/>
          </a:xfrm>
        </p:spPr>
        <p:txBody>
          <a:bodyPr>
            <a:normAutofit/>
          </a:bodyPr>
          <a:lstStyle/>
          <a:p>
            <a:r>
              <a:rPr lang="en-US" dirty="0"/>
              <a:t>REFRENCES</a:t>
            </a:r>
          </a:p>
        </p:txBody>
      </p:sp>
      <p:sp>
        <p:nvSpPr>
          <p:cNvPr id="3" name="Content Placeholder 2">
            <a:extLst>
              <a:ext uri="{FF2B5EF4-FFF2-40B4-BE49-F238E27FC236}">
                <a16:creationId xmlns:a16="http://schemas.microsoft.com/office/drawing/2014/main" id="{D8B4D489-AA51-478A-A4EF-8287054A7B02}"/>
              </a:ext>
            </a:extLst>
          </p:cNvPr>
          <p:cNvSpPr>
            <a:spLocks noGrp="1"/>
          </p:cNvSpPr>
          <p:nvPr>
            <p:ph idx="1"/>
          </p:nvPr>
        </p:nvSpPr>
        <p:spPr>
          <a:xfrm>
            <a:off x="168812" y="239151"/>
            <a:ext cx="7211818" cy="6418538"/>
          </a:xfrm>
        </p:spPr>
        <p:txBody>
          <a:bodyPr anchor="ctr">
            <a:normAutofit/>
          </a:bodyPr>
          <a:lstStyle/>
          <a:p>
            <a:r>
              <a:rPr lang="en-US" sz="2400" dirty="0">
                <a:latin typeface="Arial" panose="020B0604020202020204" pitchFamily="34" charset="0"/>
                <a:cs typeface="Arial" panose="020B0604020202020204" pitchFamily="34" charset="0"/>
              </a:rPr>
              <a:t>Pharmaceutical RFID pilot finds promise, problems. In RFID </a:t>
            </a:r>
            <a:r>
              <a:rPr lang="en-US" sz="2400" dirty="0" err="1">
                <a:latin typeface="Arial" panose="020B0604020202020204" pitchFamily="34" charset="0"/>
                <a:cs typeface="Arial" panose="020B0604020202020204" pitchFamily="34" charset="0"/>
              </a:rPr>
              <a:t>Upsdate</a:t>
            </a:r>
            <a:r>
              <a:rPr lang="en-US" sz="2400" dirty="0">
                <a:latin typeface="Arial" panose="020B0604020202020204" pitchFamily="34" charset="0"/>
                <a:cs typeface="Arial" panose="020B0604020202020204" pitchFamily="34" charset="0"/>
              </a:rPr>
              <a:t>, Nov. 15th, 2006, </a:t>
            </a:r>
            <a:r>
              <a:rPr lang="en-US" sz="2400" dirty="0">
                <a:latin typeface="Arial" panose="020B0604020202020204" pitchFamily="34" charset="0"/>
                <a:cs typeface="Arial" panose="020B0604020202020204" pitchFamily="34" charset="0"/>
                <a:hlinkClick r:id="rId5"/>
              </a:rPr>
              <a:t>http://www.rfidupdate.com</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Wal-Mart details RFID requirement. In RFID Journal, Nov. 6, 2003, </a:t>
            </a:r>
            <a:r>
              <a:rPr lang="en-US" sz="2400" dirty="0">
                <a:latin typeface="Arial" panose="020B0604020202020204" pitchFamily="34" charset="0"/>
                <a:cs typeface="Arial" panose="020B0604020202020204" pitchFamily="34" charset="0"/>
                <a:hlinkClick r:id="rId6"/>
              </a:rPr>
              <a:t>http://www.rfidjournal.com</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J. </a:t>
            </a:r>
            <a:r>
              <a:rPr lang="en-US" sz="2400" dirty="0" err="1">
                <a:latin typeface="Arial" panose="020B0604020202020204" pitchFamily="34" charset="0"/>
                <a:cs typeface="Arial" panose="020B0604020202020204" pitchFamily="34" charset="0"/>
              </a:rPr>
              <a:t>Brusey</a:t>
            </a:r>
            <a:r>
              <a:rPr lang="en-US" sz="2400" dirty="0">
                <a:latin typeface="Arial" panose="020B0604020202020204" pitchFamily="34" charset="0"/>
                <a:cs typeface="Arial" panose="020B0604020202020204" pitchFamily="34" charset="0"/>
              </a:rPr>
              <a:t>, C. </a:t>
            </a:r>
            <a:r>
              <a:rPr lang="en-US" sz="2400" dirty="0" err="1">
                <a:latin typeface="Arial" panose="020B0604020202020204" pitchFamily="34" charset="0"/>
                <a:cs typeface="Arial" panose="020B0604020202020204" pitchFamily="34" charset="0"/>
              </a:rPr>
              <a:t>Floerkemeier</a:t>
            </a:r>
            <a:r>
              <a:rPr lang="en-US" sz="2400" dirty="0">
                <a:latin typeface="Arial" panose="020B0604020202020204" pitchFamily="34" charset="0"/>
                <a:cs typeface="Arial" panose="020B0604020202020204" pitchFamily="34" charset="0"/>
              </a:rPr>
              <a:t>, M. Harrison, and M. Fletcher. Reasoning about uncertainty in location identification with RFID. In Workshop on Reasoning with Uncertainty in Robotics.</a:t>
            </a:r>
          </a:p>
          <a:p>
            <a:r>
              <a:rPr lang="en-US" sz="2400" dirty="0">
                <a:latin typeface="Arial" panose="020B0604020202020204" pitchFamily="34" charset="0"/>
                <a:cs typeface="Arial" panose="020B0604020202020204" pitchFamily="34" charset="0"/>
              </a:rPr>
              <a:t>S. Inoue, D. Hagiwara, and H. </a:t>
            </a:r>
            <a:r>
              <a:rPr lang="en-US" sz="2400" dirty="0" err="1">
                <a:latin typeface="Arial" panose="020B0604020202020204" pitchFamily="34" charset="0"/>
                <a:cs typeface="Arial" panose="020B0604020202020204" pitchFamily="34" charset="0"/>
              </a:rPr>
              <a:t>Yasuura</a:t>
            </a:r>
            <a:r>
              <a:rPr lang="en-US" sz="2400" dirty="0">
                <a:latin typeface="Arial" panose="020B0604020202020204" pitchFamily="34" charset="0"/>
                <a:cs typeface="Arial" panose="020B0604020202020204" pitchFamily="34" charset="0"/>
              </a:rPr>
              <a:t>. Systematic error detection for RFID reliability. </a:t>
            </a:r>
          </a:p>
          <a:p>
            <a:r>
              <a:rPr lang="en-US" sz="2400" dirty="0">
                <a:latin typeface="Arial" panose="020B0604020202020204" pitchFamily="34" charset="0"/>
                <a:cs typeface="Arial" panose="020B0604020202020204" pitchFamily="34" charset="0"/>
                <a:hlinkClick r:id="rId7"/>
              </a:rPr>
              <a:t>https://circuitdigest.com/microcontroller-projects/lcd-interfacing-with-8051-microcontroller-%2089s52</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https://www2.camcode.com/asset-tags/what-are-rfid-tags/</a:t>
            </a:r>
          </a:p>
        </p:txBody>
      </p:sp>
    </p:spTree>
    <p:extLst>
      <p:ext uri="{BB962C8B-B14F-4D97-AF65-F5344CB8AC3E}">
        <p14:creationId xmlns:p14="http://schemas.microsoft.com/office/powerpoint/2010/main" val="11411092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9" name="Rectangle 18">
            <a:extLst>
              <a:ext uri="{FF2B5EF4-FFF2-40B4-BE49-F238E27FC236}">
                <a16:creationId xmlns:a16="http://schemas.microsoft.com/office/drawing/2014/main" id="{9A3CA49A-71DD-4E8D-8D00-0D000AB38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E8537E-57AF-43EA-8734-3C66AD724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3" name="Rectangle 22">
            <a:extLst>
              <a:ext uri="{FF2B5EF4-FFF2-40B4-BE49-F238E27FC236}">
                <a16:creationId xmlns:a16="http://schemas.microsoft.com/office/drawing/2014/main" id="{1DA8C18B-9C8E-47E6-BAEF-86331BC0A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FAB9638-5849-46E3-A064-31F2ED8EB396}"/>
              </a:ext>
            </a:extLst>
          </p:cNvPr>
          <p:cNvSpPr>
            <a:spLocks noGrp="1"/>
          </p:cNvSpPr>
          <p:nvPr>
            <p:ph type="title"/>
          </p:nvPr>
        </p:nvSpPr>
        <p:spPr>
          <a:xfrm>
            <a:off x="5297763" y="643467"/>
            <a:ext cx="6271758" cy="5571066"/>
          </a:xfrm>
        </p:spPr>
        <p:txBody>
          <a:bodyPr vert="horz" lIns="91440" tIns="45720" rIns="91440" bIns="45720" rtlCol="0" anchor="ctr">
            <a:normAutofit/>
          </a:bodyPr>
          <a:lstStyle/>
          <a:p>
            <a:pPr>
              <a:lnSpc>
                <a:spcPct val="80000"/>
              </a:lnSpc>
            </a:pPr>
            <a:r>
              <a:rPr lang="en-US" sz="8000" dirty="0">
                <a:blipFill dpi="0" rotWithShape="1">
                  <a:blip r:embed="rId4"/>
                  <a:srcRect/>
                  <a:tile tx="6350" ty="-127000" sx="65000" sy="64000" flip="none" algn="tl"/>
                </a:blipFill>
              </a:rPr>
              <a:t>Rescue management and emergency tracking system</a:t>
            </a:r>
          </a:p>
        </p:txBody>
      </p:sp>
    </p:spTree>
    <p:extLst>
      <p:ext uri="{BB962C8B-B14F-4D97-AF65-F5344CB8AC3E}">
        <p14:creationId xmlns:p14="http://schemas.microsoft.com/office/powerpoint/2010/main" val="366192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hade val="97000"/>
            <a:satMod val="150000"/>
          </a:schemeClr>
        </a:solidFill>
        <a:effectLst/>
      </p:bgPr>
    </p:bg>
    <p:spTree>
      <p:nvGrpSpPr>
        <p:cNvPr id="1" name=""/>
        <p:cNvGrpSpPr/>
        <p:nvPr/>
      </p:nvGrpSpPr>
      <p:grpSpPr>
        <a:xfrm>
          <a:off x="0" y="0"/>
          <a:ext cx="0" cy="0"/>
          <a:chOff x="0" y="0"/>
          <a:chExt cx="0" cy="0"/>
        </a:xfrm>
      </p:grpSpPr>
      <p:sp useBgFill="1">
        <p:nvSpPr>
          <p:cNvPr id="81" name="Rectangle 71">
            <a:extLst>
              <a:ext uri="{FF2B5EF4-FFF2-40B4-BE49-F238E27FC236}">
                <a16:creationId xmlns:a16="http://schemas.microsoft.com/office/drawing/2014/main" id="{2427CF8A-A1AE-4DA2-B4D3-DD0D215D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73">
            <a:extLst>
              <a:ext uri="{FF2B5EF4-FFF2-40B4-BE49-F238E27FC236}">
                <a16:creationId xmlns:a16="http://schemas.microsoft.com/office/drawing/2014/main" id="{A4D3DE63-E06B-473D-8144-78398E35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7" y="0"/>
            <a:ext cx="460076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75">
            <a:extLst>
              <a:ext uri="{FF2B5EF4-FFF2-40B4-BE49-F238E27FC236}">
                <a16:creationId xmlns:a16="http://schemas.microsoft.com/office/drawing/2014/main" id="{838C5F6C-2147-447F-84CB-47BEB813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600761"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77">
            <a:extLst>
              <a:ext uri="{FF2B5EF4-FFF2-40B4-BE49-F238E27FC236}">
                <a16:creationId xmlns:a16="http://schemas.microsoft.com/office/drawing/2014/main" id="{4B0F093A-F2F4-4674-8265-42FC6DAFD0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79" name="Oval 78">
              <a:extLst>
                <a:ext uri="{FF2B5EF4-FFF2-40B4-BE49-F238E27FC236}">
                  <a16:creationId xmlns:a16="http://schemas.microsoft.com/office/drawing/2014/main" id="{740CB6A0-E815-4B40-8A6B-53CEED043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0" name="Oval 79">
              <a:extLst>
                <a:ext uri="{FF2B5EF4-FFF2-40B4-BE49-F238E27FC236}">
                  <a16:creationId xmlns:a16="http://schemas.microsoft.com/office/drawing/2014/main" id="{7002C1B4-2083-4F91-B4B2-8F3E8E3E2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itle 2">
            <a:extLst>
              <a:ext uri="{FF2B5EF4-FFF2-40B4-BE49-F238E27FC236}">
                <a16:creationId xmlns:a16="http://schemas.microsoft.com/office/drawing/2014/main" id="{55A624DC-CE14-4541-A7F4-5AE689BDADB9}"/>
              </a:ext>
            </a:extLst>
          </p:cNvPr>
          <p:cNvSpPr>
            <a:spLocks noGrp="1"/>
          </p:cNvSpPr>
          <p:nvPr>
            <p:ph type="title"/>
          </p:nvPr>
        </p:nvSpPr>
        <p:spPr>
          <a:xfrm>
            <a:off x="8052617" y="643467"/>
            <a:ext cx="3578943" cy="5586213"/>
          </a:xfrm>
        </p:spPr>
        <p:txBody>
          <a:bodyPr>
            <a:normAutofit/>
          </a:bodyPr>
          <a:lstStyle/>
          <a:p>
            <a:r>
              <a:rPr lang="en-US"/>
              <a:t>ABSTRACT</a:t>
            </a:r>
          </a:p>
        </p:txBody>
      </p:sp>
      <p:sp>
        <p:nvSpPr>
          <p:cNvPr id="4" name="Content Placeholder 3">
            <a:extLst>
              <a:ext uri="{FF2B5EF4-FFF2-40B4-BE49-F238E27FC236}">
                <a16:creationId xmlns:a16="http://schemas.microsoft.com/office/drawing/2014/main" id="{25FC57E2-8D85-49B9-AB91-5BEBBB8D6891}"/>
              </a:ext>
            </a:extLst>
          </p:cNvPr>
          <p:cNvSpPr>
            <a:spLocks noGrp="1"/>
          </p:cNvSpPr>
          <p:nvPr>
            <p:ph idx="1"/>
          </p:nvPr>
        </p:nvSpPr>
        <p:spPr>
          <a:xfrm>
            <a:off x="333075" y="253218"/>
            <a:ext cx="6618331" cy="5976463"/>
          </a:xfrm>
        </p:spPr>
        <p:txBody>
          <a:bodyPr anchor="ctr">
            <a:noAutofit/>
          </a:bodyPr>
          <a:lstStyle/>
          <a:p>
            <a:pPr marL="0" indent="0">
              <a:buNone/>
            </a:pPr>
            <a:r>
              <a:rPr lang="en-US" sz="2400" dirty="0">
                <a:latin typeface="Arial" panose="020B0604020202020204" pitchFamily="34" charset="0"/>
                <a:cs typeface="Arial" panose="020B0604020202020204" pitchFamily="34" charset="0"/>
              </a:rPr>
              <a:t>It is crucial to keep track of disaster victims at the time of rescue operation. The operation may involve multiple hops between multiple towns in order to reach the victim to a caretaker/nurse. We propose to build a 8051 based wearable that can detect body vitals and position of the victim and send the data to a caretaker. This includes an RFID tag that links the patient to a particular nurse/caretaker and enables the nurse to identify the victim. This </a:t>
            </a:r>
            <a:r>
              <a:rPr lang="en-US" sz="2400" dirty="0" err="1">
                <a:latin typeface="Arial" panose="020B0604020202020204" pitchFamily="34" charset="0"/>
                <a:cs typeface="Arial" panose="020B0604020202020204" pitchFamily="34" charset="0"/>
              </a:rPr>
              <a:t>enures</a:t>
            </a:r>
            <a:r>
              <a:rPr lang="en-US" sz="2400" dirty="0">
                <a:latin typeface="Arial" panose="020B0604020202020204" pitchFamily="34" charset="0"/>
                <a:cs typeface="Arial" panose="020B0604020202020204" pitchFamily="34" charset="0"/>
              </a:rPr>
              <a:t> tracking of the rescue operation and safe recovery of the disaster victim from the point of accident to a home/hospital. Pulse Count Sensor will be used to monitor the heart rate of the victim and those who require immediate attention will be separated out. </a:t>
            </a:r>
          </a:p>
        </p:txBody>
      </p:sp>
    </p:spTree>
    <p:extLst>
      <p:ext uri="{BB962C8B-B14F-4D97-AF65-F5344CB8AC3E}">
        <p14:creationId xmlns:p14="http://schemas.microsoft.com/office/powerpoint/2010/main" val="38589124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hade val="97000"/>
            <a:satMod val="150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427CF8A-A1AE-4DA2-B4D3-DD0D215D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4D3DE63-E06B-473D-8144-78398E35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7" y="0"/>
            <a:ext cx="460076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38C5F6C-2147-447F-84CB-47BEB813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600761"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4B0F093A-F2F4-4674-8265-42FC6DAFD0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30" name="Oval 29">
              <a:extLst>
                <a:ext uri="{FF2B5EF4-FFF2-40B4-BE49-F238E27FC236}">
                  <a16:creationId xmlns:a16="http://schemas.microsoft.com/office/drawing/2014/main" id="{740CB6A0-E815-4B40-8A6B-53CEED043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7002C1B4-2083-4F91-B4B2-8F3E8E3E2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7CEEE0A2-4835-4F42-8E11-31A80E180371}"/>
              </a:ext>
            </a:extLst>
          </p:cNvPr>
          <p:cNvSpPr>
            <a:spLocks noGrp="1"/>
          </p:cNvSpPr>
          <p:nvPr>
            <p:ph type="title"/>
          </p:nvPr>
        </p:nvSpPr>
        <p:spPr>
          <a:xfrm>
            <a:off x="8052617" y="643467"/>
            <a:ext cx="3578943" cy="5586213"/>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C7066A5B-9B6B-43FE-880C-C11A8691F755}"/>
              </a:ext>
            </a:extLst>
          </p:cNvPr>
          <p:cNvSpPr>
            <a:spLocks noGrp="1"/>
          </p:cNvSpPr>
          <p:nvPr>
            <p:ph idx="1"/>
          </p:nvPr>
        </p:nvSpPr>
        <p:spPr>
          <a:xfrm>
            <a:off x="168811" y="211015"/>
            <a:ext cx="7326413" cy="6446674"/>
          </a:xfrm>
        </p:spPr>
        <p:txBody>
          <a:bodyPr anchor="ctr">
            <a:noAutofit/>
          </a:bodyPr>
          <a:lstStyle/>
          <a:p>
            <a:pPr marL="0" indent="0">
              <a:buNone/>
            </a:pPr>
            <a:r>
              <a:rPr lang="en-US" sz="2400" dirty="0">
                <a:latin typeface="Arial" panose="020B0604020202020204" pitchFamily="34" charset="0"/>
                <a:cs typeface="Arial" panose="020B0604020202020204" pitchFamily="34" charset="0"/>
              </a:rPr>
              <a:t>Natural disasters, as an unexpected event, cause damage and destruction of human life and health. The injured person, without others’ assistance are not able to meet their needs. Most of the Natural disasters in India are related to the climate of India which causes massive losses of life and property.</a:t>
            </a:r>
          </a:p>
          <a:p>
            <a:pPr marL="0" indent="0">
              <a:buNone/>
            </a:pPr>
            <a:r>
              <a:rPr lang="en-US" sz="2400" dirty="0">
                <a:latin typeface="Arial" panose="020B0604020202020204" pitchFamily="34" charset="0"/>
                <a:cs typeface="Arial" panose="020B0604020202020204" pitchFamily="34" charset="0"/>
              </a:rPr>
              <a:t>The literature was searched on the role of RFID technology in improving patient safety with the help of libraries, books, conference proceedings, databases, and also search engines available at Google, Google Scholar. In our searches, we employed the following keywords and their combinations; RFID, victim, disaster, rescue, and earthquake in the searching areas of titles, keywords, abstracts, and full texts in the searching areas. More than 60 articles were collected and assessed, and 39 of them were selected based on their relevancy. This was published in the International Journal for Health and disaster management</a:t>
            </a:r>
          </a:p>
        </p:txBody>
      </p:sp>
    </p:spTree>
    <p:extLst>
      <p:ext uri="{BB962C8B-B14F-4D97-AF65-F5344CB8AC3E}">
        <p14:creationId xmlns:p14="http://schemas.microsoft.com/office/powerpoint/2010/main" val="8198099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hade val="97000"/>
            <a:satMod val="15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27CF8A-A1AE-4DA2-B4D3-DD0D215D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D3DE63-E06B-473D-8144-78398E35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7" y="0"/>
            <a:ext cx="460076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8C5F6C-2147-447F-84CB-47BEB813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600761"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B0F093A-F2F4-4674-8265-42FC6DAFD0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740CB6A0-E815-4B40-8A6B-53CEED043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7002C1B4-2083-4F91-B4B2-8F3E8E3E2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BDCEE6A-5C51-4927-84C2-6C68B0B82C15}"/>
              </a:ext>
            </a:extLst>
          </p:cNvPr>
          <p:cNvSpPr>
            <a:spLocks noGrp="1"/>
          </p:cNvSpPr>
          <p:nvPr>
            <p:ph type="title"/>
          </p:nvPr>
        </p:nvSpPr>
        <p:spPr>
          <a:xfrm>
            <a:off x="8052617" y="643467"/>
            <a:ext cx="3578943" cy="5586213"/>
          </a:xfrm>
        </p:spPr>
        <p:txBody>
          <a:bodyPr>
            <a:normAutofit/>
          </a:bodyPr>
          <a:lstStyle/>
          <a:p>
            <a:r>
              <a:rPr lang="en-US" dirty="0"/>
              <a:t>PROBLEM</a:t>
            </a:r>
            <a:br>
              <a:rPr lang="en-US" dirty="0"/>
            </a:br>
            <a:r>
              <a:rPr lang="en-US" dirty="0"/>
              <a:t>STATEMENT</a:t>
            </a:r>
          </a:p>
        </p:txBody>
      </p:sp>
      <p:sp>
        <p:nvSpPr>
          <p:cNvPr id="3" name="Content Placeholder 2">
            <a:extLst>
              <a:ext uri="{FF2B5EF4-FFF2-40B4-BE49-F238E27FC236}">
                <a16:creationId xmlns:a16="http://schemas.microsoft.com/office/drawing/2014/main" id="{5C954E25-100B-4917-A1E9-1E235EAF80D1}"/>
              </a:ext>
            </a:extLst>
          </p:cNvPr>
          <p:cNvSpPr>
            <a:spLocks noGrp="1"/>
          </p:cNvSpPr>
          <p:nvPr>
            <p:ph idx="1"/>
          </p:nvPr>
        </p:nvSpPr>
        <p:spPr>
          <a:xfrm>
            <a:off x="333075" y="281354"/>
            <a:ext cx="6618331" cy="5948327"/>
          </a:xfrm>
        </p:spPr>
        <p:txBody>
          <a:bodyPr anchor="ctr">
            <a:normAutofit/>
          </a:bodyPr>
          <a:lstStyle/>
          <a:p>
            <a:pPr marL="0" indent="0">
              <a:buNone/>
            </a:pPr>
            <a:r>
              <a:rPr lang="en-US" sz="2400" dirty="0">
                <a:latin typeface="Arial" panose="020B0604020202020204" pitchFamily="34" charset="0"/>
                <a:cs typeface="Arial" panose="020B0604020202020204" pitchFamily="34" charset="0"/>
              </a:rPr>
              <a:t>The aim of the project is to use a microcontroller to regulate the transfer of human victims from point to point. Multiple points in the locality will have RFID based device that can record the detected tag information and its related vitals. The victim’s body will be scanned at multiple points in the journey. Any point that doesn’t show a consistent vital can be attended to by calling emergency doctors at that point. If the patient is trafficked or any one point doesn’t show RFID reading, there will be a police inspection on that patient’s current location based on last scanned location. This will avoid the slightest chances of a mishap. </a:t>
            </a:r>
          </a:p>
        </p:txBody>
      </p:sp>
    </p:spTree>
    <p:extLst>
      <p:ext uri="{BB962C8B-B14F-4D97-AF65-F5344CB8AC3E}">
        <p14:creationId xmlns:p14="http://schemas.microsoft.com/office/powerpoint/2010/main" val="209428251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8E06BF-4816-4CDE-ABDD-EEE3E677099F}"/>
              </a:ext>
            </a:extLst>
          </p:cNvPr>
          <p:cNvSpPr>
            <a:spLocks noGrp="1"/>
          </p:cNvSpPr>
          <p:nvPr>
            <p:ph type="title"/>
          </p:nvPr>
        </p:nvSpPr>
        <p:spPr>
          <a:xfrm>
            <a:off x="1069848" y="484632"/>
            <a:ext cx="10058400" cy="1609344"/>
          </a:xfrm>
        </p:spPr>
        <p:txBody>
          <a:bodyPr>
            <a:normAutofit/>
          </a:bodyPr>
          <a:lstStyle/>
          <a:p>
            <a:pPr algn="ctr"/>
            <a:r>
              <a:rPr lang="en-US" dirty="0"/>
              <a:t>THEORY</a:t>
            </a:r>
          </a:p>
        </p:txBody>
      </p:sp>
      <p:sp>
        <p:nvSpPr>
          <p:cNvPr id="3" name="Content Placeholder 2">
            <a:extLst>
              <a:ext uri="{FF2B5EF4-FFF2-40B4-BE49-F238E27FC236}">
                <a16:creationId xmlns:a16="http://schemas.microsoft.com/office/drawing/2014/main" id="{3C0096CA-E192-4064-A04C-CCF05E28F85C}"/>
              </a:ext>
            </a:extLst>
          </p:cNvPr>
          <p:cNvSpPr>
            <a:spLocks noGrp="1"/>
          </p:cNvSpPr>
          <p:nvPr>
            <p:ph idx="1"/>
          </p:nvPr>
        </p:nvSpPr>
        <p:spPr>
          <a:xfrm>
            <a:off x="905256" y="2320412"/>
            <a:ext cx="10222992" cy="4337277"/>
          </a:xfrm>
        </p:spPr>
        <p:txBody>
          <a:bodyPr>
            <a:noAutofit/>
          </a:bodyPr>
          <a:lstStyle/>
          <a:p>
            <a:pPr marL="0" indent="0">
              <a:buNone/>
            </a:pPr>
            <a:r>
              <a:rPr lang="en-US" sz="2400" dirty="0">
                <a:latin typeface="Arial" panose="020B0604020202020204" pitchFamily="34" charset="0"/>
                <a:cs typeface="Arial" panose="020B0604020202020204" pitchFamily="34" charset="0"/>
              </a:rPr>
              <a:t>Human RFID Tracking System is used to track the activities of the particular person in an organization, school or University. Our system operates through the help of Radio Frequency Identification technology. With this Human RFID Tracking System unit it is possible to document and keep track of daily arrival and leaving times of the employees anytime and anywhere as well as with the help of optional GPS receiver it is also possible to determine the location of the device where it is installed. This efficient and compact time registration system is a perfect solution for any type of organizations, and can be installed very easy and super-fast. Employees simply clock in and out by holding their RFID card next to the device. This data is transmitted through TCP/IP over GPRS to a remote server, and you will have the essential details allowing you to optimally structure your business processes. </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6806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4F7EC6-8CBA-4A69-8006-228747E5AA30}"/>
              </a:ext>
            </a:extLst>
          </p:cNvPr>
          <p:cNvSpPr>
            <a:spLocks noGrp="1"/>
          </p:cNvSpPr>
          <p:nvPr>
            <p:ph idx="1"/>
          </p:nvPr>
        </p:nvSpPr>
        <p:spPr>
          <a:xfrm>
            <a:off x="703263" y="266699"/>
            <a:ext cx="10425112" cy="6274777"/>
          </a:xfrm>
        </p:spPr>
        <p:txBody>
          <a:bodyPr>
            <a:noAutofit/>
          </a:bodyPr>
          <a:lstStyle/>
          <a:p>
            <a:pPr marL="0" indent="0">
              <a:buNone/>
            </a:pPr>
            <a:r>
              <a:rPr lang="en-US" sz="2400" dirty="0">
                <a:latin typeface="Arial" panose="020B0604020202020204" pitchFamily="34" charset="0"/>
                <a:cs typeface="Arial" panose="020B0604020202020204" pitchFamily="34" charset="0"/>
              </a:rPr>
              <a:t>Extending this existing systems to have an interface of sensors that gives information of body vitals leads to a powerful use case, as demonstrated in our project.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Radio-frequency identification (RFID) uses electromagnetic fields to automatically identify and track tags attached to objects. An RFID tag consists of a tiny radio transponder; a radio receiver and transmitter. When triggered by an electromagnetic interrogation pulse from a nearby RFID reader device, the tag transmits digital data, usually an identifying inventory number, back to the reader.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During a disaster, there are a lot of barriers such as network disconnection, fix phone and cell phone unavailable, to track and find victims. Therefore, to rescue victims who had the RFID tags before a calamity or not, it would be useful to rescue them by using this technology. Therefore, the aim of this study was to introduce the RFID technology and explain how it can rescue victims who saved from collapsed building after an earthquake.</a:t>
            </a:r>
          </a:p>
        </p:txBody>
      </p:sp>
    </p:spTree>
    <p:extLst>
      <p:ext uri="{BB962C8B-B14F-4D97-AF65-F5344CB8AC3E}">
        <p14:creationId xmlns:p14="http://schemas.microsoft.com/office/powerpoint/2010/main" val="251874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F7BE7A-1705-4314-97F1-1CFFEC74ED48}"/>
              </a:ext>
            </a:extLst>
          </p:cNvPr>
          <p:cNvSpPr>
            <a:spLocks noGrp="1"/>
          </p:cNvSpPr>
          <p:nvPr>
            <p:ph type="title"/>
          </p:nvPr>
        </p:nvSpPr>
        <p:spPr>
          <a:xfrm>
            <a:off x="1069848" y="484632"/>
            <a:ext cx="10058400" cy="1609344"/>
          </a:xfrm>
        </p:spPr>
        <p:txBody>
          <a:bodyPr>
            <a:normAutofit/>
          </a:bodyPr>
          <a:lstStyle/>
          <a:p>
            <a:pPr algn="ctr"/>
            <a:r>
              <a:rPr lang="en-US" dirty="0"/>
              <a:t>COMPONENTS USED</a:t>
            </a:r>
          </a:p>
        </p:txBody>
      </p:sp>
      <p:sp>
        <p:nvSpPr>
          <p:cNvPr id="3" name="Content Placeholder 2">
            <a:extLst>
              <a:ext uri="{FF2B5EF4-FFF2-40B4-BE49-F238E27FC236}">
                <a16:creationId xmlns:a16="http://schemas.microsoft.com/office/drawing/2014/main" id="{7B226189-6EEF-4321-A21F-1C80757FA19E}"/>
              </a:ext>
            </a:extLst>
          </p:cNvPr>
          <p:cNvSpPr>
            <a:spLocks noGrp="1"/>
          </p:cNvSpPr>
          <p:nvPr>
            <p:ph idx="1"/>
          </p:nvPr>
        </p:nvSpPr>
        <p:spPr>
          <a:xfrm>
            <a:off x="1069848" y="2320412"/>
            <a:ext cx="10058400" cy="4052956"/>
          </a:xfrm>
        </p:spPr>
        <p:txBody>
          <a:bodyPr>
            <a:normAutofit/>
          </a:bodyPr>
          <a:lstStyle/>
          <a:p>
            <a:r>
              <a:rPr lang="en-US" b="1" u="sng" dirty="0">
                <a:latin typeface="Arial" panose="020B0604020202020204" pitchFamily="34" charset="0"/>
                <a:cs typeface="Arial" panose="020B0604020202020204" pitchFamily="34" charset="0"/>
              </a:rPr>
              <a:t>8051 MICROCOTROLLER</a:t>
            </a:r>
          </a:p>
          <a:p>
            <a:pPr marL="0" indent="0">
              <a:buNone/>
            </a:pPr>
            <a:r>
              <a:rPr lang="en-US" dirty="0">
                <a:latin typeface="Arial" panose="020B0604020202020204" pitchFamily="34" charset="0"/>
                <a:cs typeface="Arial" panose="020B0604020202020204" pitchFamily="34" charset="0"/>
              </a:rPr>
              <a:t>8051 microcontroller is designed by Intel in 1981. It is an 8-bit microcontroller. It is built with 40 pins DIP (dual inline package), 4kb of ROM storage and 128 bytes of RAM storage, 2 16-bit timers. It consists of are four parallel 8-bit ports, which are programmable as well as addressable as per the requirement. An on-chip crystal oscillator is integrated in the microcontroller having crystal frequency of 12 MHz</a:t>
            </a:r>
          </a:p>
          <a:p>
            <a:pPr marL="0" indent="0">
              <a:buNone/>
            </a:pPr>
            <a:r>
              <a:rPr lang="en-US" dirty="0">
                <a:latin typeface="Arial" panose="020B0604020202020204" pitchFamily="34" charset="0"/>
                <a:cs typeface="Arial" panose="020B0604020202020204" pitchFamily="34" charset="0"/>
              </a:rPr>
              <a:t> </a:t>
            </a:r>
          </a:p>
          <a:p>
            <a:r>
              <a:rPr lang="en-US" b="1" u="sng" dirty="0">
                <a:latin typeface="Arial" panose="020B0604020202020204" pitchFamily="34" charset="0"/>
                <a:cs typeface="Arial" panose="020B0604020202020204" pitchFamily="34" charset="0"/>
              </a:rPr>
              <a:t>RFID READER</a:t>
            </a:r>
          </a:p>
          <a:p>
            <a:pPr marL="0" indent="0">
              <a:buNone/>
            </a:pPr>
            <a:r>
              <a:rPr lang="en-US" dirty="0">
                <a:latin typeface="Arial" panose="020B0604020202020204" pitchFamily="34" charset="0"/>
                <a:cs typeface="Arial" panose="020B0604020202020204" pitchFamily="34" charset="0"/>
              </a:rPr>
              <a:t>EM-18 RFID reader module uses a RFID reader that can read 125 </a:t>
            </a:r>
            <a:r>
              <a:rPr lang="en-US" dirty="0" err="1">
                <a:latin typeface="Arial" panose="020B0604020202020204" pitchFamily="34" charset="0"/>
                <a:cs typeface="Arial" panose="020B0604020202020204" pitchFamily="34" charset="0"/>
              </a:rPr>
              <a:t>KHz</a:t>
            </a:r>
            <a:r>
              <a:rPr lang="en-US" dirty="0">
                <a:latin typeface="Arial" panose="020B0604020202020204" pitchFamily="34" charset="0"/>
                <a:cs typeface="Arial" panose="020B0604020202020204" pitchFamily="34" charset="0"/>
              </a:rPr>
              <a:t> tags. So, it can be called as a low frequency RFID reader. It gives out a serial output and has a range of about 8-12 cm. There is a built-in antenna and it can be connected to the PC with the help of RS232. (continued….)</a:t>
            </a:r>
            <a:endParaRPr lang="en-US" u="sng"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5790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F5987-8BDC-448F-968F-C07C78B0469A}"/>
              </a:ext>
            </a:extLst>
          </p:cNvPr>
          <p:cNvSpPr>
            <a:spLocks noGrp="1"/>
          </p:cNvSpPr>
          <p:nvPr>
            <p:ph idx="1"/>
          </p:nvPr>
        </p:nvSpPr>
        <p:spPr>
          <a:xfrm>
            <a:off x="1069848" y="534572"/>
            <a:ext cx="10058400" cy="5637628"/>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EM18 module radiates out 125 </a:t>
            </a:r>
            <a:r>
              <a:rPr lang="en-US" dirty="0" err="1">
                <a:latin typeface="Arial" panose="020B0604020202020204" pitchFamily="34" charset="0"/>
                <a:cs typeface="Arial" panose="020B0604020202020204" pitchFamily="34" charset="0"/>
              </a:rPr>
              <a:t>KHz</a:t>
            </a:r>
            <a:r>
              <a:rPr lang="en-US" dirty="0">
                <a:latin typeface="Arial" panose="020B0604020202020204" pitchFamily="34" charset="0"/>
                <a:cs typeface="Arial" panose="020B0604020202020204" pitchFamily="34" charset="0"/>
              </a:rPr>
              <a:t> through the coils. When a 125 </a:t>
            </a:r>
            <a:r>
              <a:rPr lang="en-US" dirty="0" err="1">
                <a:latin typeface="Arial" panose="020B0604020202020204" pitchFamily="34" charset="0"/>
                <a:cs typeface="Arial" panose="020B0604020202020204" pitchFamily="34" charset="0"/>
              </a:rPr>
              <a:t>KHz</a:t>
            </a:r>
            <a:r>
              <a:rPr lang="en-US" dirty="0">
                <a:latin typeface="Arial" panose="020B0604020202020204" pitchFamily="34" charset="0"/>
                <a:cs typeface="Arial" panose="020B0604020202020204" pitchFamily="34" charset="0"/>
              </a:rPr>
              <a:t> RFID passive tag is bought to the field module will get energized from the field. By the change in modulation current through the coils, the tag will be sending the information back to the program memory array.</a:t>
            </a:r>
          </a:p>
          <a:p>
            <a:pPr marL="0" indent="0">
              <a:buNone/>
            </a:pPr>
            <a:endParaRPr lang="en-US" b="1" u="sng"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RFID TAG</a:t>
            </a:r>
          </a:p>
          <a:p>
            <a:pPr marL="0" indent="0">
              <a:buNone/>
            </a:pPr>
            <a:r>
              <a:rPr lang="en-US" dirty="0">
                <a:latin typeface="Arial" panose="020B0604020202020204" pitchFamily="34" charset="0"/>
                <a:cs typeface="Arial" panose="020B0604020202020204" pitchFamily="34" charset="0"/>
              </a:rPr>
              <a:t>An RFID tag works by transmitting and receiving information via an antenna and a microchip — also sometimes called an integrated circuit or IC. The microchip on an RFID reader is written with whatever information the user wants. There are two main types of RFID tags: battery-operated and passive. As the name suggests, battery-operated RFID tags contain an onboard battery as a power supply, whereas a passive RFID tag does not, instead working by using electromagnetic energy transmitted from an RFID reader. Battery-operated RFID tags might also be called active RFID tags.</a:t>
            </a:r>
          </a:p>
          <a:p>
            <a:pPr marL="0" indent="0">
              <a:buNone/>
            </a:pPr>
            <a:endParaRPr lang="en-US" b="1" u="sng"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LCD (16x2) SCREEN</a:t>
            </a:r>
          </a:p>
          <a:p>
            <a:pPr marL="0" indent="0">
              <a:buNone/>
            </a:pPr>
            <a:r>
              <a:rPr lang="en-US" dirty="0">
                <a:latin typeface="Arial" panose="020B0604020202020204" pitchFamily="34" charset="0"/>
                <a:cs typeface="Arial" panose="020B0604020202020204" pitchFamily="34" charset="0"/>
              </a:rPr>
              <a:t>This is a peripheral that can display text and cursor in two lines. Programmable using the 8051 output pins. It has multiple options to display text.</a:t>
            </a:r>
            <a:endParaRPr lang="en-US"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0950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TotalTime>
  <Words>1705</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Rockwell</vt:lpstr>
      <vt:lpstr>Rockwell Condensed</vt:lpstr>
      <vt:lpstr>Rockwell Extra Bold</vt:lpstr>
      <vt:lpstr>Wingdings</vt:lpstr>
      <vt:lpstr>Wood Type</vt:lpstr>
      <vt:lpstr>MICROCONTROLLERS AND ENBEDDED SYSTEMS – ECE3031 PROJECT REVIEW -3</vt:lpstr>
      <vt:lpstr>Rescue management and emergency tracking system</vt:lpstr>
      <vt:lpstr>ABSTRACT</vt:lpstr>
      <vt:lpstr>INTRODUCTION</vt:lpstr>
      <vt:lpstr>PROBLEM STATEMENT</vt:lpstr>
      <vt:lpstr>THEORY</vt:lpstr>
      <vt:lpstr>PowerPoint Presentation</vt:lpstr>
      <vt:lpstr>COMPONENTS USED</vt:lpstr>
      <vt:lpstr>PowerPoint Presentation</vt:lpstr>
      <vt:lpstr>CIRCUIT  DIAGRAM</vt:lpstr>
      <vt:lpstr>WORKING</vt:lpstr>
      <vt:lpstr>RESULT</vt:lpstr>
      <vt:lpstr>PowerPoint Presentation</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ENBEDDED SYSTEMS – ECE3031 PROJECT REVIEW -3</dc:title>
  <dc:creator>Surender Pahuja (NDH-MRM)</dc:creator>
  <cp:lastModifiedBy>Surender Pahuja (NDH-MRM)</cp:lastModifiedBy>
  <cp:revision>1</cp:revision>
  <dcterms:created xsi:type="dcterms:W3CDTF">2020-06-04T05:26:53Z</dcterms:created>
  <dcterms:modified xsi:type="dcterms:W3CDTF">2020-06-04T05:28:52Z</dcterms:modified>
</cp:coreProperties>
</file>