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embeddedFontLst>
    <p:embeddedFont>
      <p:font typeface="IBHTEA+CenturyGothic-Bold"/>
      <p:regular r:id="rId19"/>
    </p:embeddedFont>
    <p:embeddedFont>
      <p:font typeface="DJNJWM+CenturyGothic"/>
      <p:regular r:id="rId20"/>
    </p:embeddedFont>
    <p:embeddedFont>
      <p:font typeface="NERSBG+Wingdings2"/>
      <p:regular r:id="rId21"/>
    </p:embeddedFont>
    <p:embeddedFont>
      <p:font typeface="CJTDTR+ArialMT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font" Target="fonts/font1.fntdata" /><Relationship Id="rId2" Type="http://schemas.openxmlformats.org/officeDocument/2006/relationships/tableStyles" Target="tableStyles.xml" /><Relationship Id="rId20" Type="http://schemas.openxmlformats.org/officeDocument/2006/relationships/font" Target="fonts/font2.fntdata" /><Relationship Id="rId21" Type="http://schemas.openxmlformats.org/officeDocument/2006/relationships/font" Target="fonts/font3.fntdata" /><Relationship Id="rId22" Type="http://schemas.openxmlformats.org/officeDocument/2006/relationships/font" Target="fonts/font4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441" y="2712220"/>
            <a:ext cx="7934131" cy="1701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MARKETING</a:t>
            </a:r>
            <a:r>
              <a:rPr dirty="0" sz="5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5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AND</a:t>
            </a:r>
            <a:r>
              <a:rPr dirty="0" sz="5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5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RETAIL</a:t>
            </a:r>
          </a:p>
          <a:p>
            <a:pPr marL="0" marR="0">
              <a:lnSpc>
                <a:spcPts val="648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ANALYTICS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1441" y="5320242"/>
            <a:ext cx="3661226" cy="7237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Capstone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Project-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DS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Cohort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35</a:t>
            </a:r>
          </a:p>
          <a:p>
            <a:pPr marL="0" marR="0">
              <a:lnSpc>
                <a:spcPts val="2206"/>
              </a:lnSpc>
              <a:spcBef>
                <a:spcPts val="985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Sukeerthi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820256"/>
            <a:ext cx="2944564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Recommendations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86069" y="2158356"/>
            <a:ext cx="8162427" cy="2638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20">
                <a:solidFill>
                  <a:srgbClr val="000000"/>
                </a:solidFill>
                <a:latin typeface="DJNJWM+CenturyGothic"/>
                <a:cs typeface="DJNJWM+CenturyGothic"/>
              </a:rPr>
              <a:t>•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Pareto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analysis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based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on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80-20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rule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shows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us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toys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contribute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close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to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80%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revenue.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Hence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00369" y="2356767"/>
            <a:ext cx="4417618" cy="25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stocking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toys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in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advance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is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highly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recommended.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30446" y="2436655"/>
            <a:ext cx="537710" cy="275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75" marR="0">
              <a:lnSpc>
                <a:spcPts val="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DJNJWM+CenturyGothic"/>
                <a:cs typeface="DJNJWM+CenturyGothic"/>
              </a:rPr>
              <a:t>Pareto</a:t>
            </a:r>
          </a:p>
          <a:p>
            <a:pPr marL="0" marR="0">
              <a:lnSpc>
                <a:spcPts val="874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DJNJWM+CenturyGothic"/>
                <a:cs typeface="DJNJWM+CenturyGothic"/>
              </a:rPr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86069" y="2982146"/>
            <a:ext cx="7970235" cy="646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20">
                <a:solidFill>
                  <a:srgbClr val="000000"/>
                </a:solidFill>
                <a:latin typeface="DJNJWM+CenturyGothic"/>
                <a:cs typeface="DJNJWM+CenturyGothic"/>
              </a:rPr>
              <a:t>•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Health_beauty,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watches_gifts,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sport_leisure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and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bed_bath_table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are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sold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next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highest</a:t>
            </a:r>
          </a:p>
          <a:p>
            <a:pPr marL="11430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and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generates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higher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revenues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compared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to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other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categories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along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with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combination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</a:p>
          <a:p>
            <a:pPr marL="11430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toys.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Hence,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stocking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these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in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proximity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to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toys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in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warehouse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is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important.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94715" y="3356458"/>
            <a:ext cx="809200" cy="275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3350" marR="0">
              <a:lnSpc>
                <a:spcPts val="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DJNJWM+CenturyGothic"/>
                <a:cs typeface="DJNJWM+CenturyGothic"/>
              </a:rPr>
              <a:t>Product</a:t>
            </a:r>
          </a:p>
          <a:p>
            <a:pPr marL="0" marR="0">
              <a:lnSpc>
                <a:spcPts val="874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DJNJWM+CenturyGothic"/>
                <a:cs typeface="DJNJWM+CenturyGothic"/>
              </a:rPr>
              <a:t>Combination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86068" y="3997961"/>
            <a:ext cx="7675453" cy="454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20">
                <a:solidFill>
                  <a:srgbClr val="000000"/>
                </a:solidFill>
                <a:latin typeface="DJNJWM+CenturyGothic"/>
                <a:cs typeface="DJNJWM+CenturyGothic"/>
              </a:rPr>
              <a:t>•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Provide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offers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and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discounts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on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that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are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frequently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bought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together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like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toys-</a:t>
            </a:r>
          </a:p>
          <a:p>
            <a:pPr marL="11430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bed_bath_table,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toys-health_beauty.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78865" y="4331810"/>
            <a:ext cx="444132" cy="1642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DJNJWM+CenturyGothic"/>
                <a:cs typeface="DJNJWM+CenturyGothic"/>
              </a:rPr>
              <a:t>Offers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86068" y="4917763"/>
            <a:ext cx="7829094" cy="454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20">
                <a:solidFill>
                  <a:srgbClr val="000000"/>
                </a:solidFill>
                <a:latin typeface="DJNJWM+CenturyGothic"/>
                <a:cs typeface="DJNJWM+CenturyGothic"/>
              </a:rPr>
              <a:t>•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Stock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up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personal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accessories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compared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to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others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more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as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they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are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highly</a:t>
            </a:r>
          </a:p>
          <a:p>
            <a:pPr marL="11430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ordered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43134" y="5196063"/>
            <a:ext cx="715899" cy="275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DJNJWM+CenturyGothic"/>
                <a:cs typeface="DJNJWM+CenturyGothic"/>
              </a:rPr>
              <a:t>Products</a:t>
            </a:r>
            <a:r>
              <a:rPr dirty="0" sz="800">
                <a:solidFill>
                  <a:srgbClr val="ffffff"/>
                </a:solidFill>
                <a:latin typeface="DJNJWM+CenturyGothic"/>
                <a:cs typeface="DJNJWM+CenturyGothic"/>
              </a:rPr>
              <a:t> </a:t>
            </a:r>
            <a:r>
              <a:rPr dirty="0" sz="800">
                <a:solidFill>
                  <a:srgbClr val="ffffff"/>
                </a:solidFill>
                <a:latin typeface="DJNJWM+CenturyGothic"/>
                <a:cs typeface="DJNJWM+CenturyGothic"/>
              </a:rPr>
              <a:t>to</a:t>
            </a:r>
          </a:p>
          <a:p>
            <a:pPr marL="146843" marR="0">
              <a:lnSpc>
                <a:spcPts val="874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DJNJWM+CenturyGothic"/>
                <a:cs typeface="DJNJWM+CenturyGothic"/>
              </a:rPr>
              <a:t>focus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86069" y="5837566"/>
            <a:ext cx="8068006" cy="454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20">
                <a:solidFill>
                  <a:srgbClr val="000000"/>
                </a:solidFill>
                <a:latin typeface="DJNJWM+CenturyGothic"/>
                <a:cs typeface="DJNJWM+CenturyGothic"/>
              </a:rPr>
              <a:t>•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Try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to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identify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slow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moving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and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create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combo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offers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these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with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fast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moving</a:t>
            </a:r>
          </a:p>
          <a:p>
            <a:pPr marL="11430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like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toys,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watches_gifts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etc.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to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keep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warehouse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400">
                <a:solidFill>
                  <a:srgbClr val="000000"/>
                </a:solidFill>
                <a:latin typeface="DJNJWM+CenturyGothic"/>
                <a:cs typeface="DJNJWM+CenturyGothic"/>
              </a:rPr>
              <a:t>fresh.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09796" y="6115865"/>
            <a:ext cx="778451" cy="275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DJNJWM+CenturyGothic"/>
                <a:cs typeface="DJNJWM+CenturyGothic"/>
              </a:rPr>
              <a:t>Slow</a:t>
            </a:r>
            <a:r>
              <a:rPr dirty="0" sz="800">
                <a:solidFill>
                  <a:srgbClr val="ffffff"/>
                </a:solidFill>
                <a:latin typeface="DJNJWM+CenturyGothic"/>
                <a:cs typeface="DJNJWM+CenturyGothic"/>
              </a:rPr>
              <a:t> </a:t>
            </a:r>
            <a:r>
              <a:rPr dirty="0" sz="800">
                <a:solidFill>
                  <a:srgbClr val="ffffff"/>
                </a:solidFill>
                <a:latin typeface="DJNJWM+CenturyGothic"/>
                <a:cs typeface="DJNJWM+CenturyGothic"/>
              </a:rPr>
              <a:t>moving</a:t>
            </a:r>
          </a:p>
          <a:p>
            <a:pPr marL="93662" marR="0">
              <a:lnSpc>
                <a:spcPts val="874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DJNJWM+CenturyGothic"/>
                <a:cs typeface="DJNJWM+CenturyGothic"/>
              </a:rPr>
              <a:t>products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842289"/>
            <a:ext cx="3588451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Appendix: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Data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Source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0243" y="2434026"/>
            <a:ext cx="646016" cy="301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Dataset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name</a:t>
            </a:r>
          </a:p>
          <a:p>
            <a:pPr marL="0" marR="0">
              <a:lnSpc>
                <a:spcPts val="735"/>
              </a:lnSpc>
              <a:spcBef>
                <a:spcPts val="65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3119" y="2434026"/>
            <a:ext cx="655617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Column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71923" y="2434026"/>
            <a:ext cx="527000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Description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3119" y="2603991"/>
            <a:ext cx="417314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order_id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71923" y="2603991"/>
            <a:ext cx="3195131" cy="1151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Unique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identifier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for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order,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acts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primary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key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this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table</a:t>
            </a:r>
          </a:p>
          <a:p>
            <a:pPr marL="0" marR="0">
              <a:lnSpc>
                <a:spcPts val="735"/>
              </a:lnSpc>
              <a:spcBef>
                <a:spcPts val="65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Unique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identifier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for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customer,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however,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this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table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wont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be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unique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at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this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level</a:t>
            </a:r>
          </a:p>
          <a:p>
            <a:pPr marL="0" marR="0">
              <a:lnSpc>
                <a:spcPts val="735"/>
              </a:lnSpc>
              <a:spcBef>
                <a:spcPts val="60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Indicates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status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order,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for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example: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delivered,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cancelled,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processing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etc.</a:t>
            </a:r>
          </a:p>
          <a:p>
            <a:pPr marL="0" marR="0">
              <a:lnSpc>
                <a:spcPts val="735"/>
              </a:lnSpc>
              <a:spcBef>
                <a:spcPts val="65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Timestamp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when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was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made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from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</a:t>
            </a:r>
          </a:p>
          <a:p>
            <a:pPr marL="0" marR="0">
              <a:lnSpc>
                <a:spcPts val="735"/>
              </a:lnSpc>
              <a:spcBef>
                <a:spcPts val="60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Timestamp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when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was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approved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from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sellers'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side</a:t>
            </a:r>
          </a:p>
          <a:p>
            <a:pPr marL="0" marR="0">
              <a:lnSpc>
                <a:spcPts val="735"/>
              </a:lnSpc>
              <a:spcBef>
                <a:spcPts val="60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Timestamp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when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was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delivered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at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customer's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location</a:t>
            </a:r>
          </a:p>
          <a:p>
            <a:pPr marL="0" marR="0">
              <a:lnSpc>
                <a:spcPts val="735"/>
              </a:lnSpc>
              <a:spcBef>
                <a:spcPts val="65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Estimated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date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delivery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shared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with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while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placing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0243" y="2773956"/>
            <a:ext cx="341337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3119" y="2773956"/>
            <a:ext cx="564691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customer_id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0243" y="2943921"/>
            <a:ext cx="341337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63119" y="2943921"/>
            <a:ext cx="559035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order_status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0243" y="3113886"/>
            <a:ext cx="341337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63119" y="3113886"/>
            <a:ext cx="1302766" cy="8113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order_purchase_timestamp</a:t>
            </a:r>
          </a:p>
          <a:p>
            <a:pPr marL="0" marR="0">
              <a:lnSpc>
                <a:spcPts val="735"/>
              </a:lnSpc>
              <a:spcBef>
                <a:spcPts val="65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order_approved_at</a:t>
            </a:r>
          </a:p>
          <a:p>
            <a:pPr marL="0" marR="0">
              <a:lnSpc>
                <a:spcPts val="735"/>
              </a:lnSpc>
              <a:spcBef>
                <a:spcPts val="60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order_delivered_timestamp</a:t>
            </a:r>
          </a:p>
          <a:p>
            <a:pPr marL="0" marR="0">
              <a:lnSpc>
                <a:spcPts val="735"/>
              </a:lnSpc>
              <a:spcBef>
                <a:spcPts val="65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order_estimated_delivery_date</a:t>
            </a:r>
          </a:p>
          <a:p>
            <a:pPr marL="0" marR="0">
              <a:lnSpc>
                <a:spcPts val="735"/>
              </a:lnSpc>
              <a:spcBef>
                <a:spcPts val="60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order_id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60243" y="3283851"/>
            <a:ext cx="341337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60243" y="3453815"/>
            <a:ext cx="341337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0243" y="3623781"/>
            <a:ext cx="341337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363399" y="3703866"/>
            <a:ext cx="1701362" cy="592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Retail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Dataset</a:t>
            </a:r>
          </a:p>
          <a:p>
            <a:pPr marL="284162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Cleaned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60243" y="3793745"/>
            <a:ext cx="541511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order_items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271923" y="3793745"/>
            <a:ext cx="1203638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Unique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identifier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for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271923" y="3892042"/>
            <a:ext cx="3454161" cy="222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Item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number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each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order.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Order_id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along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with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this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column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acts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primary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key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this</a:t>
            </a:r>
          </a:p>
          <a:p>
            <a:pPr marL="0" marR="0">
              <a:lnSpc>
                <a:spcPts val="719"/>
              </a:lnSpc>
              <a:spcBef>
                <a:spcPts val="5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table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60243" y="3983482"/>
            <a:ext cx="541511" cy="9813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order_items</a:t>
            </a:r>
          </a:p>
          <a:p>
            <a:pPr marL="0" marR="0">
              <a:lnSpc>
                <a:spcPts val="735"/>
              </a:lnSpc>
              <a:spcBef>
                <a:spcPts val="65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order_items</a:t>
            </a:r>
          </a:p>
          <a:p>
            <a:pPr marL="0" marR="0">
              <a:lnSpc>
                <a:spcPts val="735"/>
              </a:lnSpc>
              <a:spcBef>
                <a:spcPts val="60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order_items</a:t>
            </a:r>
          </a:p>
          <a:p>
            <a:pPr marL="0" marR="0">
              <a:lnSpc>
                <a:spcPts val="735"/>
              </a:lnSpc>
              <a:spcBef>
                <a:spcPts val="65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order_items</a:t>
            </a:r>
          </a:p>
          <a:p>
            <a:pPr marL="0" marR="0">
              <a:lnSpc>
                <a:spcPts val="735"/>
              </a:lnSpc>
              <a:spcBef>
                <a:spcPts val="60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order_items</a:t>
            </a:r>
          </a:p>
          <a:p>
            <a:pPr marL="0" marR="0">
              <a:lnSpc>
                <a:spcPts val="735"/>
              </a:lnSpc>
              <a:spcBef>
                <a:spcPts val="60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63119" y="3983482"/>
            <a:ext cx="617487" cy="471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order_item_id</a:t>
            </a:r>
          </a:p>
          <a:p>
            <a:pPr marL="0" marR="0">
              <a:lnSpc>
                <a:spcPts val="735"/>
              </a:lnSpc>
              <a:spcBef>
                <a:spcPts val="65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product_id</a:t>
            </a:r>
          </a:p>
          <a:p>
            <a:pPr marL="0" marR="0">
              <a:lnSpc>
                <a:spcPts val="735"/>
              </a:lnSpc>
              <a:spcBef>
                <a:spcPts val="60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seller_id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271923" y="4153447"/>
            <a:ext cx="1258128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Unique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identifier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for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271923" y="4323412"/>
            <a:ext cx="1211410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Unique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identifier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for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seller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63119" y="4493376"/>
            <a:ext cx="303274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price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271923" y="4493376"/>
            <a:ext cx="1136987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selling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price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63119" y="4663341"/>
            <a:ext cx="761776" cy="301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shipping_charges</a:t>
            </a:r>
          </a:p>
          <a:p>
            <a:pPr marL="0" marR="0">
              <a:lnSpc>
                <a:spcPts val="735"/>
              </a:lnSpc>
              <a:spcBef>
                <a:spcPts val="65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customer_id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271923" y="4663341"/>
            <a:ext cx="2644285" cy="301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charges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associated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with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shipping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</a:t>
            </a:r>
          </a:p>
          <a:p>
            <a:pPr marL="0" marR="0">
              <a:lnSpc>
                <a:spcPts val="735"/>
              </a:lnSpc>
              <a:spcBef>
                <a:spcPts val="652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Unique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identifier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for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customer,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acts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primary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key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this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table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60243" y="5003272"/>
            <a:ext cx="488714" cy="328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customers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customers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63119" y="5003272"/>
            <a:ext cx="1103804" cy="328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customer_zip_code_prefix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customer_city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customer_state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271923" y="5003272"/>
            <a:ext cx="862424" cy="328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Customer's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Zip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code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Customer's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Zip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city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Customer's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Zip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state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761133" y="5152428"/>
            <a:ext cx="737629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Entity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60243" y="5369828"/>
            <a:ext cx="482054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payments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63119" y="5369828"/>
            <a:ext cx="417314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order_id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271923" y="5369828"/>
            <a:ext cx="2886065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Unique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identifier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for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order,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this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table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can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have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duplicates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this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column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8388070" y="5426748"/>
            <a:ext cx="1483816" cy="592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Relationship</a:t>
            </a:r>
          </a:p>
          <a:p>
            <a:pPr marL="18415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Diagram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60243" y="5539793"/>
            <a:ext cx="482054" cy="2298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payments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payments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63119" y="5539793"/>
            <a:ext cx="872356" cy="2298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payment_sequential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payment_type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271923" y="5539793"/>
            <a:ext cx="2552378" cy="2298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Povides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info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sequence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payments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for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given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order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Type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payment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like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credit_card,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debit_card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etc.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60243" y="5808054"/>
            <a:ext cx="482054" cy="2298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payments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payments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963119" y="5808054"/>
            <a:ext cx="918660" cy="2298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payment_installments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payment_value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271923" y="5808054"/>
            <a:ext cx="2097114" cy="2298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Payment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installement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number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case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credit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cards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Trasaction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value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60243" y="6076316"/>
            <a:ext cx="442317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963119" y="6076316"/>
            <a:ext cx="518293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product_id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271923" y="6076316"/>
            <a:ext cx="2743116" cy="131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Unique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identifier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for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each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product,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acts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as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primary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key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this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table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260243" y="6246281"/>
            <a:ext cx="442317" cy="524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</a:p>
          <a:p>
            <a:pPr marL="0" marR="0">
              <a:lnSpc>
                <a:spcPts val="735"/>
              </a:lnSpc>
              <a:spcBef>
                <a:spcPts val="3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963119" y="6246281"/>
            <a:ext cx="1076163" cy="524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product_category_name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product_weight_g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product_length_cm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product_height_cm</a:t>
            </a:r>
          </a:p>
          <a:p>
            <a:pPr marL="0" marR="0">
              <a:lnSpc>
                <a:spcPts val="735"/>
              </a:lnSpc>
              <a:spcBef>
                <a:spcPts val="3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product_width_cm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271923" y="6246281"/>
            <a:ext cx="1854387" cy="524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Name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category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belongs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to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weight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grams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length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centimeters</a:t>
            </a:r>
          </a:p>
          <a:p>
            <a:pPr marL="0" marR="0">
              <a:lnSpc>
                <a:spcPts val="735"/>
              </a:lnSpc>
              <a:spcBef>
                <a:spcPts val="8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height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centimeters</a:t>
            </a:r>
          </a:p>
          <a:p>
            <a:pPr marL="0" marR="0">
              <a:lnSpc>
                <a:spcPts val="735"/>
              </a:lnSpc>
              <a:spcBef>
                <a:spcPts val="38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Product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width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in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600">
                <a:solidFill>
                  <a:srgbClr val="000000"/>
                </a:solidFill>
                <a:latin typeface="DJNJWM+CenturyGothic"/>
                <a:cs typeface="DJNJWM+CenturyGothic"/>
              </a:rPr>
              <a:t>centimeters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5676990" y="6403077"/>
            <a:ext cx="1884074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Data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dictionary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87208"/>
            <a:ext cx="4544895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Appendix: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Data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2123609"/>
            <a:ext cx="4490227" cy="3339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000000"/>
                </a:solidFill>
                <a:latin typeface="NERSBG+Wingdings2"/>
                <a:cs typeface="NERSBG+Wingdings2"/>
              </a:rPr>
              <a:t></a:t>
            </a:r>
            <a:r>
              <a:rPr dirty="0" sz="195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Data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understanding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and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cleaning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2521881"/>
            <a:ext cx="9719200" cy="3339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000000"/>
                </a:solidFill>
                <a:latin typeface="NERSBG+Wingdings2"/>
                <a:cs typeface="NERSBG+Wingdings2"/>
              </a:rPr>
              <a:t></a:t>
            </a:r>
            <a:r>
              <a:rPr dirty="0" sz="195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Exploratory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data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analysis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using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Python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Libraries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(MatplotLib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and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Seaborn)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2540" y="2811441"/>
            <a:ext cx="2328167" cy="3339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Jupyter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Notebook.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40" y="3209714"/>
            <a:ext cx="8530873" cy="113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000000"/>
                </a:solidFill>
                <a:latin typeface="NERSBG+Wingdings2"/>
                <a:cs typeface="NERSBG+Wingdings2"/>
              </a:rPr>
              <a:t></a:t>
            </a:r>
            <a:r>
              <a:rPr dirty="0" sz="195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Selecting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orders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that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were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status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’Delivered’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for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further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analysis</a:t>
            </a:r>
          </a:p>
          <a:p>
            <a:pPr marL="0" marR="0">
              <a:lnSpc>
                <a:spcPts val="2329"/>
              </a:lnSpc>
              <a:spcBef>
                <a:spcPts val="856"/>
              </a:spcBef>
              <a:spcAft>
                <a:spcPts val="0"/>
              </a:spcAft>
            </a:pPr>
            <a:r>
              <a:rPr dirty="0" sz="1950">
                <a:solidFill>
                  <a:srgbClr val="000000"/>
                </a:solidFill>
                <a:latin typeface="NERSBG+Wingdings2"/>
                <a:cs typeface="NERSBG+Wingdings2"/>
              </a:rPr>
              <a:t></a:t>
            </a:r>
            <a:r>
              <a:rPr dirty="0" sz="195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Market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basket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analysis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using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Machine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learning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Extension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–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mlxtend</a:t>
            </a:r>
          </a:p>
          <a:p>
            <a:pPr marL="0" marR="0">
              <a:lnSpc>
                <a:spcPts val="2329"/>
              </a:lnSpc>
              <a:spcBef>
                <a:spcPts val="806"/>
              </a:spcBef>
              <a:spcAft>
                <a:spcPts val="0"/>
              </a:spcAft>
            </a:pPr>
            <a:r>
              <a:rPr dirty="0" sz="1950">
                <a:solidFill>
                  <a:srgbClr val="000000"/>
                </a:solidFill>
                <a:latin typeface="NERSBG+Wingdings2"/>
                <a:cs typeface="NERSBG+Wingdings2"/>
              </a:rPr>
              <a:t></a:t>
            </a:r>
            <a:r>
              <a:rPr dirty="0" sz="1950" spc="4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Product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combination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analysis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using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Apriori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900">
                <a:solidFill>
                  <a:srgbClr val="000000"/>
                </a:solidFill>
                <a:latin typeface="DJNJWM+CenturyGothic"/>
                <a:cs typeface="DJNJWM+CenturyGothic"/>
              </a:rPr>
              <a:t>technique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65175"/>
            <a:ext cx="4403731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Appendix: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Data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Assumptions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2558003"/>
            <a:ext cx="9297888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NERSBG+Wingdings2"/>
                <a:cs typeface="NERSBG+Wingdings2"/>
              </a:rPr>
              <a:t></a:t>
            </a:r>
            <a:r>
              <a:rPr dirty="0" sz="205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Data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provided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by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OList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was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achieving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desired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revenue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more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or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less.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2992571"/>
            <a:ext cx="10434804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NERSBG+Wingdings2"/>
                <a:cs typeface="NERSBG+Wingdings2"/>
              </a:rPr>
              <a:t></a:t>
            </a:r>
            <a:r>
              <a:rPr dirty="0" sz="205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Olist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does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not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want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to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expand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to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new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warehouses/facilities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and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want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to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optimize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2540" y="3297371"/>
            <a:ext cx="2960091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existing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warehouse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40" y="3703771"/>
            <a:ext cx="9596846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NERSBG+Wingdings2"/>
                <a:cs typeface="NERSBG+Wingdings2"/>
              </a:rPr>
              <a:t></a:t>
            </a:r>
            <a:r>
              <a:rPr dirty="0" sz="205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Olist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strategies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are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decided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considering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there’s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a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constant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growth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in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DJNJWM+CenturyGothic"/>
                <a:cs typeface="DJNJWM+CenturyGothic"/>
              </a:rPr>
              <a:t>sales.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440" y="750216"/>
            <a:ext cx="2164308" cy="660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0152" y="2478214"/>
            <a:ext cx="1851140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1cade4"/>
                </a:solidFill>
                <a:latin typeface="NERSBG+Wingdings2"/>
                <a:cs typeface="NERSBG+Wingdings2"/>
              </a:rPr>
              <a:t></a:t>
            </a:r>
            <a:r>
              <a:rPr dirty="0" sz="1850" spc="58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Background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0152" y="2883598"/>
            <a:ext cx="1590500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1cade4"/>
                </a:solidFill>
                <a:latin typeface="NERSBG+Wingdings2"/>
                <a:cs typeface="NERSBG+Wingdings2"/>
              </a:rPr>
              <a:t></a:t>
            </a:r>
            <a:r>
              <a:rPr dirty="0" sz="1850" spc="58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Objective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0152" y="3288982"/>
            <a:ext cx="1843624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1cade4"/>
                </a:solidFill>
                <a:latin typeface="NERSBG+Wingdings2"/>
                <a:cs typeface="NERSBG+Wingdings2"/>
              </a:rPr>
              <a:t></a:t>
            </a:r>
            <a:r>
              <a:rPr dirty="0" sz="1850" spc="58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Key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Findings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0152" y="3694366"/>
            <a:ext cx="2608520" cy="7237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1cade4"/>
                </a:solidFill>
                <a:latin typeface="NERSBG+Wingdings2"/>
                <a:cs typeface="NERSBG+Wingdings2"/>
              </a:rPr>
              <a:t></a:t>
            </a:r>
            <a:r>
              <a:rPr dirty="0" sz="1850" spc="58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Recommendations</a:t>
            </a:r>
          </a:p>
          <a:p>
            <a:pPr marL="0" marR="0">
              <a:lnSpc>
                <a:spcPts val="2206"/>
              </a:lnSpc>
              <a:spcBef>
                <a:spcPts val="985"/>
              </a:spcBef>
              <a:spcAft>
                <a:spcPts val="0"/>
              </a:spcAft>
            </a:pPr>
            <a:r>
              <a:rPr dirty="0" sz="1850">
                <a:solidFill>
                  <a:srgbClr val="1cade4"/>
                </a:solidFill>
                <a:latin typeface="NERSBG+Wingdings2"/>
                <a:cs typeface="NERSBG+Wingdings2"/>
              </a:rPr>
              <a:t></a:t>
            </a:r>
            <a:r>
              <a:rPr dirty="0" sz="1850" spc="58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Appendix: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67352" y="4505135"/>
            <a:ext cx="1824358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a.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Data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Source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67352" y="4910518"/>
            <a:ext cx="3177734" cy="723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b.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Data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Methodology</a:t>
            </a:r>
          </a:p>
          <a:p>
            <a:pPr marL="0" marR="0">
              <a:lnSpc>
                <a:spcPts val="2206"/>
              </a:lnSpc>
              <a:spcBef>
                <a:spcPts val="985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c.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Data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Model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Assumptions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440" y="750216"/>
            <a:ext cx="3170386" cy="660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Background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0152" y="3014663"/>
            <a:ext cx="10249475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1cade4"/>
                </a:solidFill>
                <a:latin typeface="NERSBG+Wingdings2"/>
                <a:cs typeface="NERSBG+Wingdings2"/>
              </a:rPr>
              <a:t></a:t>
            </a:r>
            <a:r>
              <a:rPr dirty="0" sz="1850" spc="58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E-commerce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companies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have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emerged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in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recent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years,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provide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variety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options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3052" y="3288982"/>
            <a:ext cx="4750198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to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purchase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from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customer’s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comfort.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0152" y="3694366"/>
            <a:ext cx="9076073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1cade4"/>
                </a:solidFill>
                <a:latin typeface="NERSBG+Wingdings2"/>
                <a:cs typeface="NERSBG+Wingdings2"/>
              </a:rPr>
              <a:t></a:t>
            </a:r>
            <a:r>
              <a:rPr dirty="0" sz="1850" spc="58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Such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companies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need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huge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warehouses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to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store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and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manage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such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0152" y="4099750"/>
            <a:ext cx="9794490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1cade4"/>
                </a:solidFill>
                <a:latin typeface="NERSBG+Wingdings2"/>
                <a:cs typeface="NERSBG+Wingdings2"/>
              </a:rPr>
              <a:t></a:t>
            </a:r>
            <a:r>
              <a:rPr dirty="0" sz="1850" spc="58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Olist,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an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e-commerce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company,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want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to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manage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their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inventory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to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reduce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cost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53052" y="4374070"/>
            <a:ext cx="7367516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incurred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in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terms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space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and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maintenance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storing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440" y="750216"/>
            <a:ext cx="2580530" cy="660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0152" y="3288982"/>
            <a:ext cx="7783275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1cade4"/>
                </a:solidFill>
                <a:latin typeface="NERSBG+Wingdings2"/>
                <a:cs typeface="NERSBG+Wingdings2"/>
              </a:rPr>
              <a:t></a:t>
            </a:r>
            <a:r>
              <a:rPr dirty="0" sz="1850" spc="58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Improve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understanding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about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top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selling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using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80-20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rule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0152" y="3694367"/>
            <a:ext cx="9353822" cy="7237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1cade4"/>
                </a:solidFill>
                <a:latin typeface="NERSBG+Wingdings2"/>
                <a:cs typeface="NERSBG+Wingdings2"/>
              </a:rPr>
              <a:t></a:t>
            </a:r>
            <a:r>
              <a:rPr dirty="0" sz="1850" spc="58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Perform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market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basket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analysis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for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identifying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purchase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pattern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customers</a:t>
            </a:r>
          </a:p>
          <a:p>
            <a:pPr marL="0" marR="0">
              <a:lnSpc>
                <a:spcPts val="2206"/>
              </a:lnSpc>
              <a:spcBef>
                <a:spcPts val="985"/>
              </a:spcBef>
              <a:spcAft>
                <a:spcPts val="0"/>
              </a:spcAft>
            </a:pPr>
            <a:r>
              <a:rPr dirty="0" sz="1850">
                <a:solidFill>
                  <a:srgbClr val="1cade4"/>
                </a:solidFill>
                <a:latin typeface="NERSBG+Wingdings2"/>
                <a:cs typeface="NERSBG+Wingdings2"/>
              </a:rPr>
              <a:t></a:t>
            </a:r>
            <a:r>
              <a:rPr dirty="0" sz="1850" spc="58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Identify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products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that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are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bought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in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combination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by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individual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customers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4332" y="394065"/>
            <a:ext cx="10438223" cy="7775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’Toys’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is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the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top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selling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product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category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and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also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the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highest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revenue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generating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category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32" y="2143620"/>
            <a:ext cx="11141404" cy="5935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JTDTR+ArialMT"/>
                <a:cs typeface="CJTDTR+ArialMT"/>
              </a:rPr>
              <a:t>•</a:t>
            </a:r>
            <a:r>
              <a:rPr dirty="0" sz="1400" spc="14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Toys</a:t>
            </a:r>
            <a:r>
              <a:rPr dirty="0" sz="1800" spc="417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alone</a:t>
            </a:r>
            <a:r>
              <a:rPr dirty="0" sz="1800" spc="426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were</a:t>
            </a:r>
            <a:r>
              <a:rPr dirty="0" sz="1800" spc="413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ordered</a:t>
            </a:r>
            <a:r>
              <a:rPr dirty="0" sz="1800" spc="411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more</a:t>
            </a:r>
            <a:r>
              <a:rPr dirty="0" sz="1800" spc="411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than</a:t>
            </a:r>
            <a:r>
              <a:rPr dirty="0" sz="1800" spc="405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all</a:t>
            </a:r>
            <a:r>
              <a:rPr dirty="0" sz="1800" spc="43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the</a:t>
            </a:r>
            <a:r>
              <a:rPr dirty="0" sz="1800" spc="409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categories</a:t>
            </a:r>
            <a:r>
              <a:rPr dirty="0" sz="1800" spc="411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combined</a:t>
            </a:r>
            <a:r>
              <a:rPr dirty="0" sz="1800" spc="409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and</a:t>
            </a:r>
            <a:r>
              <a:rPr dirty="0" sz="1800" spc="426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also</a:t>
            </a:r>
            <a:r>
              <a:rPr dirty="0" sz="1800" spc="417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generated</a:t>
            </a:r>
            <a:r>
              <a:rPr dirty="0" sz="1800" spc="403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more</a:t>
            </a:r>
          </a:p>
          <a:p>
            <a:pPr marL="285750" marR="0">
              <a:lnSpc>
                <a:spcPts val="21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revenue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than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other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categories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combined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4332" y="2793860"/>
            <a:ext cx="9038584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JTDTR+ArialMT"/>
                <a:cs typeface="CJTDTR+ArialMT"/>
              </a:rPr>
              <a:t>•</a:t>
            </a:r>
            <a:r>
              <a:rPr dirty="0" sz="1400" spc="14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Number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of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toys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ordered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were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73,268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and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revenue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generated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was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$10,360,560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5519" y="770842"/>
            <a:ext cx="7806180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Just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3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Categories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contribute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for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83.52%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of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total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order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4148" y="2352939"/>
            <a:ext cx="9909455" cy="69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JTDTR+ArialMT"/>
                <a:cs typeface="CJTDTR+ArialMT"/>
              </a:rPr>
              <a:t>•</a:t>
            </a:r>
            <a:r>
              <a:rPr dirty="0" sz="1400" spc="14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Toys,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Health_beauty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and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Bed_bath_towel</a:t>
            </a:r>
            <a:r>
              <a:rPr dirty="0" sz="1800" spc="-28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products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contribute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for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83.52%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of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total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order</a:t>
            </a:r>
          </a:p>
          <a:p>
            <a:pPr marL="0" marR="0">
              <a:lnSpc>
                <a:spcPts val="2206"/>
              </a:lnSpc>
              <a:spcBef>
                <a:spcPts val="753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JTDTR+ArialMT"/>
                <a:cs typeface="CJTDTR+ArialMT"/>
              </a:rPr>
              <a:t>•</a:t>
            </a:r>
            <a:r>
              <a:rPr dirty="0" sz="1400" spc="14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Toys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alone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contribute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78.08%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of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total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orders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to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Olist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5519" y="770842"/>
            <a:ext cx="7089285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Toys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alone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generate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78.99%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of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revenue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to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OList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4148" y="2176670"/>
            <a:ext cx="10033916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JTDTR+ArialMT"/>
                <a:cs typeface="CJTDTR+ArialMT"/>
              </a:rPr>
              <a:t>•</a:t>
            </a:r>
            <a:r>
              <a:rPr dirty="0" sz="1400" spc="14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Toys,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Health_beauty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and</a:t>
            </a:r>
            <a:r>
              <a:rPr dirty="0" sz="1800" spc="28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Watches_gifts</a:t>
            </a:r>
            <a:r>
              <a:rPr dirty="0" sz="1800" spc="23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products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contribute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for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83.47%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of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total</a:t>
            </a:r>
            <a:r>
              <a:rPr dirty="0" sz="1800" spc="66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revenue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4148" y="2552590"/>
            <a:ext cx="11142013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aseline="-30774">
                <a:solidFill>
                  <a:srgbClr val="000000"/>
                </a:solidFill>
                <a:latin typeface="CJTDTR+ArialMT"/>
                <a:cs typeface="CJTDTR+ArialMT"/>
              </a:rPr>
              <a:t>•</a:t>
            </a:r>
            <a:r>
              <a:rPr dirty="0" sz="2100" baseline="-30774" spc="12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700" baseline="-30774">
                <a:solidFill>
                  <a:srgbClr val="0d0d0d"/>
                </a:solidFill>
                <a:latin typeface="DJNJWM+CenturyGothic"/>
                <a:cs typeface="DJNJWM+CenturyGothic"/>
              </a:rPr>
              <a:t>Though</a:t>
            </a:r>
            <a:r>
              <a:rPr dirty="0" sz="2700" baseline="-30774" spc="54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2700" baseline="-30774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watches_gifts</a:t>
            </a:r>
            <a:r>
              <a:rPr dirty="0" sz="2700" baseline="-30774" spc="507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700" baseline="-30774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is</a:t>
            </a:r>
            <a:r>
              <a:rPr dirty="0" sz="2700" baseline="-30774" spc="525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700" baseline="-30774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the</a:t>
            </a:r>
            <a:r>
              <a:rPr dirty="0" sz="2700" baseline="-30774" spc="513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700" baseline="-30774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7</a:t>
            </a:r>
            <a:r>
              <a:rPr dirty="0" sz="1800" baseline="300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th</a:t>
            </a:r>
            <a:r>
              <a:rPr dirty="0" sz="1800" baseline="30000" spc="68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highest</a:t>
            </a:r>
            <a:r>
              <a:rPr dirty="0" sz="1800" spc="511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sold</a:t>
            </a:r>
            <a:r>
              <a:rPr dirty="0" sz="1800" spc="523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product</a:t>
            </a:r>
            <a:r>
              <a:rPr dirty="0" sz="1800" spc="509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category,</a:t>
            </a:r>
            <a:r>
              <a:rPr dirty="0" sz="1800" spc="517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it</a:t>
            </a:r>
            <a:r>
              <a:rPr dirty="0" sz="1800" spc="528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is</a:t>
            </a:r>
            <a:r>
              <a:rPr dirty="0" sz="1800" spc="525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the</a:t>
            </a:r>
            <a:r>
              <a:rPr dirty="0" sz="1800" spc="513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3</a:t>
            </a:r>
            <a:r>
              <a:rPr dirty="0" sz="1800" baseline="300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rd</a:t>
            </a:r>
            <a:r>
              <a:rPr dirty="0" sz="1800" baseline="30000" spc="684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highest</a:t>
            </a:r>
            <a:r>
              <a:rPr dirty="0" sz="1800" spc="509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1800" b="1">
                <a:solidFill>
                  <a:srgbClr val="0d0d0d"/>
                </a:solidFill>
                <a:latin typeface="IBHTEA+CenturyGothic-Bold"/>
                <a:cs typeface="IBHTEA+CenturyGothic-Bold"/>
              </a:rPr>
              <a:t>revenue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9898" y="2826910"/>
            <a:ext cx="2469291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generating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category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4148" y="3202830"/>
            <a:ext cx="11137312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JTDTR+ArialMT"/>
                <a:cs typeface="CJTDTR+ArialMT"/>
              </a:rPr>
              <a:t>•</a:t>
            </a:r>
            <a:r>
              <a:rPr dirty="0" sz="1400" spc="14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Hence,</a:t>
            </a:r>
            <a:r>
              <a:rPr dirty="0" sz="1800" spc="346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analyzing</a:t>
            </a:r>
            <a:r>
              <a:rPr dirty="0" sz="1800" spc="332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products</a:t>
            </a:r>
            <a:r>
              <a:rPr dirty="0" sz="1800" spc="341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that</a:t>
            </a:r>
            <a:r>
              <a:rPr dirty="0" sz="1800" spc="336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are</a:t>
            </a:r>
            <a:r>
              <a:rPr dirty="0" sz="1800" spc="328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top</a:t>
            </a:r>
            <a:r>
              <a:rPr dirty="0" sz="1800" spc="33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sold</a:t>
            </a:r>
            <a:r>
              <a:rPr dirty="0" sz="1800" spc="336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and</a:t>
            </a:r>
            <a:r>
              <a:rPr dirty="0" sz="1800" spc="334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high</a:t>
            </a:r>
            <a:r>
              <a:rPr dirty="0" sz="1800" spc="343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revenue</a:t>
            </a:r>
            <a:r>
              <a:rPr dirty="0" sz="1800" spc="361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generating</a:t>
            </a:r>
            <a:r>
              <a:rPr dirty="0" sz="1800" spc="356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helps</a:t>
            </a:r>
            <a:r>
              <a:rPr dirty="0" sz="1800" spc="343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in</a:t>
            </a:r>
            <a:r>
              <a:rPr dirty="0" sz="1800" spc="334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effective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9898" y="3477150"/>
            <a:ext cx="2954785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warehouse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maintenance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5519" y="405082"/>
            <a:ext cx="11175542" cy="7775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Apart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from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Toys,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personal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accessories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are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next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highest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revenue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generating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categories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4148" y="2242771"/>
            <a:ext cx="11140742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JTDTR+ArialMT"/>
                <a:cs typeface="CJTDTR+ArialMT"/>
              </a:rPr>
              <a:t>•</a:t>
            </a:r>
            <a:r>
              <a:rPr dirty="0" sz="1400" spc="14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Personal</a:t>
            </a:r>
            <a:r>
              <a:rPr dirty="0" sz="1800" spc="304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accessories-</a:t>
            </a:r>
            <a:r>
              <a:rPr dirty="0" sz="1800" spc="314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health_beauty,</a:t>
            </a:r>
            <a:r>
              <a:rPr dirty="0" sz="1800" spc="327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watches_gifts,</a:t>
            </a:r>
            <a:r>
              <a:rPr dirty="0" sz="1800" spc="327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sport_leisure</a:t>
            </a:r>
            <a:r>
              <a:rPr dirty="0" sz="1800" spc="322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and</a:t>
            </a:r>
            <a:r>
              <a:rPr dirty="0" sz="1800" spc="303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bed_bath_table</a:t>
            </a:r>
            <a:r>
              <a:rPr dirty="0" sz="1800" spc="315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are</a:t>
            </a:r>
            <a:r>
              <a:rPr dirty="0" sz="1800" spc="299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top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9898" y="2517091"/>
            <a:ext cx="3465770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revenue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generation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after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Toys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4148" y="2893011"/>
            <a:ext cx="6953217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JTDTR+ArialMT"/>
                <a:cs typeface="CJTDTR+ArialMT"/>
              </a:rPr>
              <a:t>•</a:t>
            </a:r>
            <a:r>
              <a:rPr dirty="0" sz="1400" spc="14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These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product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categories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account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for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88.99%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of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total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d0d0d"/>
                </a:solidFill>
                <a:latin typeface="DJNJWM+CenturyGothic"/>
                <a:cs typeface="DJNJWM+CenturyGothic"/>
              </a:rPr>
              <a:t>sales.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833415"/>
            <a:ext cx="9451879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Toys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is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one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of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the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most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frequent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bought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product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in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 </a:t>
            </a:r>
            <a:r>
              <a:rPr dirty="0" sz="2400" b="1">
                <a:solidFill>
                  <a:srgbClr val="fefefe"/>
                </a:solidFill>
                <a:latin typeface="IBHTEA+CenturyGothic-Bold"/>
                <a:cs typeface="IBHTEA+CenturyGothic-Bold"/>
              </a:rPr>
              <a:t>combination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2150144"/>
            <a:ext cx="7435870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JTDTR+ArialMT"/>
                <a:cs typeface="CJTDTR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Toys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is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most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purchased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product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with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support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value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0.97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2561624"/>
            <a:ext cx="10431594" cy="72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JTDTR+ArialMT"/>
                <a:cs typeface="CJTDTR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Lift&gt;1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indicates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that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toys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are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bought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frequently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along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with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either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these: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bed_bath_table,</a:t>
            </a:r>
          </a:p>
          <a:p>
            <a:pPr marL="285750" marR="0">
              <a:lnSpc>
                <a:spcPts val="2206"/>
              </a:lnSpc>
              <a:spcBef>
                <a:spcPts val="103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fashion_bag_accessories,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auto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and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watches_gifts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3384584"/>
            <a:ext cx="9561617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JTDTR+ArialMT"/>
                <a:cs typeface="CJTDTR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This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can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also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be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confirmed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by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high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confidence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of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toys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with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all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the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other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DJNJWM+CenturyGothic"/>
                <a:cs typeface="DJNJWM+CenturyGothic"/>
              </a:rPr>
              <a:t>categories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2022-09-04T11:49:16-05:00</dcterms:modified>
</cp:coreProperties>
</file>