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6" r:id="rId2"/>
    <p:sldId id="257" r:id="rId3"/>
    <p:sldId id="277" r:id="rId4"/>
    <p:sldId id="258" r:id="rId5"/>
    <p:sldId id="270" r:id="rId6"/>
    <p:sldId id="260" r:id="rId7"/>
    <p:sldId id="271" r:id="rId8"/>
    <p:sldId id="264" r:id="rId9"/>
    <p:sldId id="259" r:id="rId10"/>
    <p:sldId id="269" r:id="rId11"/>
    <p:sldId id="268" r:id="rId12"/>
    <p:sldId id="261" r:id="rId13"/>
    <p:sldId id="274" r:id="rId14"/>
    <p:sldId id="275" r:id="rId15"/>
    <p:sldId id="272" r:id="rId16"/>
    <p:sldId id="273" r:id="rId17"/>
    <p:sldId id="278" r:id="rId18"/>
    <p:sldId id="279" r:id="rId19"/>
    <p:sldId id="280" r:id="rId20"/>
    <p:sldId id="281" r:id="rId21"/>
    <p:sldId id="282" r:id="rId22"/>
    <p:sldId id="283" r:id="rId23"/>
    <p:sldId id="284"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7" d="100"/>
          <a:sy n="107" d="100"/>
        </p:scale>
        <p:origin x="1770" y="108"/>
      </p:cViewPr>
      <p:guideLst/>
    </p:cSldViewPr>
  </p:slideViewPr>
  <p:notesTextViewPr>
    <p:cViewPr>
      <p:scale>
        <a:sx n="1" d="1"/>
        <a:sy n="1" d="1"/>
      </p:scale>
      <p:origin x="0" y="0"/>
    </p:cViewPr>
  </p:notesTextViewPr>
  <p:notesViewPr>
    <p:cSldViewPr snapToGrid="0">
      <p:cViewPr varScale="1">
        <p:scale>
          <a:sx n="96" d="100"/>
          <a:sy n="96" d="100"/>
        </p:scale>
        <p:origin x="364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22535AD-7B74-1ECC-6C49-F45AB63C0F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A17837F9-EF31-2275-87F3-C900415ACE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7768B1-8E53-4588-A281-B97C17216041}" type="datetimeFigureOut">
              <a:rPr kumimoji="1" lang="ja-JP" altLang="en-US" smtClean="0"/>
              <a:t>2025/5/11</a:t>
            </a:fld>
            <a:endParaRPr kumimoji="1" lang="ja-JP" altLang="en-US"/>
          </a:p>
        </p:txBody>
      </p:sp>
      <p:sp>
        <p:nvSpPr>
          <p:cNvPr id="4" name="フッター プレースホルダー 3">
            <a:extLst>
              <a:ext uri="{FF2B5EF4-FFF2-40B4-BE49-F238E27FC236}">
                <a16:creationId xmlns:a16="http://schemas.microsoft.com/office/drawing/2014/main" id="{59B6B594-8AD1-A2D5-4803-ECCEDF46266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AC8A4B7-ECDF-FE08-B83F-331048E7E1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870314-E267-4104-9266-B5CDC0E4E745}" type="slidenum">
              <a:rPr kumimoji="1" lang="ja-JP" altLang="en-US" smtClean="0"/>
              <a:t>‹#›</a:t>
            </a:fld>
            <a:endParaRPr kumimoji="1" lang="ja-JP" altLang="en-US"/>
          </a:p>
        </p:txBody>
      </p:sp>
    </p:spTree>
    <p:extLst>
      <p:ext uri="{BB962C8B-B14F-4D97-AF65-F5344CB8AC3E}">
        <p14:creationId xmlns:p14="http://schemas.microsoft.com/office/powerpoint/2010/main" val="3687618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68E624-7AEB-488A-98F2-9C9D35620575}" type="datetimeFigureOut">
              <a:rPr kumimoji="1" lang="ja-JP" altLang="en-US" smtClean="0"/>
              <a:t>2025/5/11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0AC78A-06E4-4977-83AC-A027E12A28D6}" type="slidenum">
              <a:rPr kumimoji="1" lang="ja-JP" altLang="en-US" smtClean="0"/>
              <a:t>‹#›</a:t>
            </a:fld>
            <a:endParaRPr kumimoji="1" lang="ja-JP" altLang="en-US"/>
          </a:p>
        </p:txBody>
      </p:sp>
    </p:spTree>
    <p:extLst>
      <p:ext uri="{BB962C8B-B14F-4D97-AF65-F5344CB8AC3E}">
        <p14:creationId xmlns:p14="http://schemas.microsoft.com/office/powerpoint/2010/main" val="3163113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60A10C3-DFB4-4CF2-9854-1928078205D9}" type="datetime1">
              <a:rPr kumimoji="1" lang="ja-JP" altLang="en-US" smtClean="0"/>
              <a:t>2025/5/11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1CBB8E-A783-4F34-8D02-E9975F0EBD7B}" type="slidenum">
              <a:rPr kumimoji="1" lang="ja-JP" altLang="en-US" smtClean="0"/>
              <a:t>‹#›</a:t>
            </a:fld>
            <a:endParaRPr kumimoji="1" lang="ja-JP" altLang="en-US"/>
          </a:p>
        </p:txBody>
      </p:sp>
    </p:spTree>
    <p:extLst>
      <p:ext uri="{BB962C8B-B14F-4D97-AF65-F5344CB8AC3E}">
        <p14:creationId xmlns:p14="http://schemas.microsoft.com/office/powerpoint/2010/main" val="3525488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74FBA2-02AA-4C45-B8B0-163E5CF8CF11}" type="datetime1">
              <a:rPr kumimoji="1" lang="ja-JP" altLang="en-US" smtClean="0"/>
              <a:t>2025/5/11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1CBB8E-A783-4F34-8D02-E9975F0EBD7B}" type="slidenum">
              <a:rPr kumimoji="1" lang="ja-JP" altLang="en-US" smtClean="0"/>
              <a:t>‹#›</a:t>
            </a:fld>
            <a:endParaRPr kumimoji="1" lang="ja-JP" altLang="en-US"/>
          </a:p>
        </p:txBody>
      </p:sp>
    </p:spTree>
    <p:extLst>
      <p:ext uri="{BB962C8B-B14F-4D97-AF65-F5344CB8AC3E}">
        <p14:creationId xmlns:p14="http://schemas.microsoft.com/office/powerpoint/2010/main" val="3011602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112F958-C848-4DD9-B97F-6DCE08AE0C24}" type="datetime1">
              <a:rPr kumimoji="1" lang="ja-JP" altLang="en-US" smtClean="0"/>
              <a:t>2025/5/11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1CBB8E-A783-4F34-8D02-E9975F0EBD7B}" type="slidenum">
              <a:rPr kumimoji="1" lang="ja-JP" altLang="en-US" smtClean="0"/>
              <a:t>‹#›</a:t>
            </a:fld>
            <a:endParaRPr kumimoji="1" lang="ja-JP" altLang="en-US"/>
          </a:p>
        </p:txBody>
      </p:sp>
    </p:spTree>
    <p:extLst>
      <p:ext uri="{BB962C8B-B14F-4D97-AF65-F5344CB8AC3E}">
        <p14:creationId xmlns:p14="http://schemas.microsoft.com/office/powerpoint/2010/main" val="4177746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3BF6B8D-5BDD-4CFD-B75E-A2B72E60542F}" type="datetime1">
              <a:rPr kumimoji="1" lang="ja-JP" altLang="en-US" smtClean="0"/>
              <a:t>2025/5/11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1CBB8E-A783-4F34-8D02-E9975F0EBD7B}" type="slidenum">
              <a:rPr kumimoji="1" lang="ja-JP" altLang="en-US" smtClean="0"/>
              <a:t>‹#›</a:t>
            </a:fld>
            <a:endParaRPr kumimoji="1" lang="ja-JP" altLang="en-US"/>
          </a:p>
        </p:txBody>
      </p:sp>
    </p:spTree>
    <p:extLst>
      <p:ext uri="{BB962C8B-B14F-4D97-AF65-F5344CB8AC3E}">
        <p14:creationId xmlns:p14="http://schemas.microsoft.com/office/powerpoint/2010/main" val="2433761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5639AC1-AE2F-47B1-875C-4AC6A5F7EFA5}" type="datetime1">
              <a:rPr kumimoji="1" lang="ja-JP" altLang="en-US" smtClean="0"/>
              <a:t>2025/5/11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1CBB8E-A783-4F34-8D02-E9975F0EBD7B}" type="slidenum">
              <a:rPr kumimoji="1" lang="ja-JP" altLang="en-US" smtClean="0"/>
              <a:t>‹#›</a:t>
            </a:fld>
            <a:endParaRPr kumimoji="1" lang="ja-JP" altLang="en-US"/>
          </a:p>
        </p:txBody>
      </p:sp>
    </p:spTree>
    <p:extLst>
      <p:ext uri="{BB962C8B-B14F-4D97-AF65-F5344CB8AC3E}">
        <p14:creationId xmlns:p14="http://schemas.microsoft.com/office/powerpoint/2010/main" val="1845255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FE51BD1-389C-4D9F-AA6A-F926E357585E}" type="datetime1">
              <a:rPr kumimoji="1" lang="ja-JP" altLang="en-US" smtClean="0"/>
              <a:t>2025/5/11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1CBB8E-A783-4F34-8D02-E9975F0EBD7B}" type="slidenum">
              <a:rPr kumimoji="1" lang="ja-JP" altLang="en-US" smtClean="0"/>
              <a:t>‹#›</a:t>
            </a:fld>
            <a:endParaRPr kumimoji="1" lang="ja-JP" altLang="en-US"/>
          </a:p>
        </p:txBody>
      </p:sp>
    </p:spTree>
    <p:extLst>
      <p:ext uri="{BB962C8B-B14F-4D97-AF65-F5344CB8AC3E}">
        <p14:creationId xmlns:p14="http://schemas.microsoft.com/office/powerpoint/2010/main" val="3531073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1E32882-35D8-401A-A4A9-702DE7FB837E}" type="datetime1">
              <a:rPr kumimoji="1" lang="ja-JP" altLang="en-US" smtClean="0"/>
              <a:t>2025/5/11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21CBB8E-A783-4F34-8D02-E9975F0EBD7B}" type="slidenum">
              <a:rPr kumimoji="1" lang="ja-JP" altLang="en-US" smtClean="0"/>
              <a:t>‹#›</a:t>
            </a:fld>
            <a:endParaRPr kumimoji="1" lang="ja-JP" altLang="en-US"/>
          </a:p>
        </p:txBody>
      </p:sp>
    </p:spTree>
    <p:extLst>
      <p:ext uri="{BB962C8B-B14F-4D97-AF65-F5344CB8AC3E}">
        <p14:creationId xmlns:p14="http://schemas.microsoft.com/office/powerpoint/2010/main" val="151137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Date Placeholder 2"/>
          <p:cNvSpPr>
            <a:spLocks noGrp="1"/>
          </p:cNvSpPr>
          <p:nvPr>
            <p:ph type="dt" sz="half" idx="10"/>
          </p:nvPr>
        </p:nvSpPr>
        <p:spPr/>
        <p:txBody>
          <a:bodyPr/>
          <a:lstStyle/>
          <a:p>
            <a:fld id="{8BF4037C-20BB-45FC-AC35-10869D78719E}" type="datetime1">
              <a:rPr kumimoji="1" lang="ja-JP" altLang="en-US" smtClean="0"/>
              <a:t>2025/5/11</a:t>
            </a:fld>
            <a:endParaRPr kumimoji="1" lang="ja-JP" altLang="en-US"/>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C21CBB8E-A783-4F34-8D02-E9975F0EBD7B}" type="slidenum">
              <a:rPr kumimoji="1" lang="ja-JP" altLang="en-US" smtClean="0"/>
              <a:t>‹#›</a:t>
            </a:fld>
            <a:endParaRPr kumimoji="1" lang="ja-JP" altLang="en-US"/>
          </a:p>
        </p:txBody>
      </p:sp>
    </p:spTree>
    <p:extLst>
      <p:ext uri="{BB962C8B-B14F-4D97-AF65-F5344CB8AC3E}">
        <p14:creationId xmlns:p14="http://schemas.microsoft.com/office/powerpoint/2010/main" val="66005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5D965B-BE6A-45AD-A340-DE79D6FFD5FF}" type="datetime1">
              <a:rPr kumimoji="1" lang="ja-JP" altLang="en-US" smtClean="0"/>
              <a:t>2025/5/11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21CBB8E-A783-4F34-8D02-E9975F0EBD7B}" type="slidenum">
              <a:rPr kumimoji="1" lang="ja-JP" altLang="en-US" smtClean="0"/>
              <a:t>‹#›</a:t>
            </a:fld>
            <a:endParaRPr kumimoji="1" lang="ja-JP" altLang="en-US"/>
          </a:p>
        </p:txBody>
      </p:sp>
    </p:spTree>
    <p:extLst>
      <p:ext uri="{BB962C8B-B14F-4D97-AF65-F5344CB8AC3E}">
        <p14:creationId xmlns:p14="http://schemas.microsoft.com/office/powerpoint/2010/main" val="487209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1507998-BCE4-4113-947B-0F8B347EA1AA}" type="datetime1">
              <a:rPr kumimoji="1" lang="ja-JP" altLang="en-US" smtClean="0"/>
              <a:t>2025/5/11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1CBB8E-A783-4F34-8D02-E9975F0EBD7B}" type="slidenum">
              <a:rPr kumimoji="1" lang="ja-JP" altLang="en-US" smtClean="0"/>
              <a:t>‹#›</a:t>
            </a:fld>
            <a:endParaRPr kumimoji="1" lang="ja-JP" altLang="en-US"/>
          </a:p>
        </p:txBody>
      </p:sp>
    </p:spTree>
    <p:extLst>
      <p:ext uri="{BB962C8B-B14F-4D97-AF65-F5344CB8AC3E}">
        <p14:creationId xmlns:p14="http://schemas.microsoft.com/office/powerpoint/2010/main" val="384480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1251997-F5AF-4FE3-83AA-A8351C07F23B}" type="datetime1">
              <a:rPr kumimoji="1" lang="ja-JP" altLang="en-US" smtClean="0"/>
              <a:t>2025/5/11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1CBB8E-A783-4F34-8D02-E9975F0EBD7B}" type="slidenum">
              <a:rPr kumimoji="1" lang="ja-JP" altLang="en-US" smtClean="0"/>
              <a:t>‹#›</a:t>
            </a:fld>
            <a:endParaRPr kumimoji="1" lang="ja-JP" altLang="en-US"/>
          </a:p>
        </p:txBody>
      </p:sp>
    </p:spTree>
    <p:extLst>
      <p:ext uri="{BB962C8B-B14F-4D97-AF65-F5344CB8AC3E}">
        <p14:creationId xmlns:p14="http://schemas.microsoft.com/office/powerpoint/2010/main" val="164531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349E2A4-DBB8-4415-8357-28DBD0E82F09}" type="datetime1">
              <a:rPr kumimoji="1" lang="ja-JP" altLang="en-US" smtClean="0"/>
              <a:t>2025/5/11</a:t>
            </a:fld>
            <a:endParaRPr kumimoji="1" lang="ja-JP" altLang="en-US" dirty="0"/>
          </a:p>
        </p:txBody>
      </p:sp>
      <p:sp>
        <p:nvSpPr>
          <p:cNvPr id="5" name="Footer Placeholder 4"/>
          <p:cNvSpPr>
            <a:spLocks noGrp="1"/>
          </p:cNvSpPr>
          <p:nvPr>
            <p:ph type="ftr" sz="quarter" idx="3"/>
          </p:nvPr>
        </p:nvSpPr>
        <p:spPr>
          <a:xfrm>
            <a:off x="146648" y="6084095"/>
            <a:ext cx="8678173"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1CBB8E-A783-4F34-8D02-E9975F0EBD7B}" type="slidenum">
              <a:rPr kumimoji="1" lang="ja-JP" altLang="en-US" smtClean="0"/>
              <a:t>‹#›</a:t>
            </a:fld>
            <a:endParaRPr kumimoji="1" lang="ja-JP" altLang="en-US" dirty="0"/>
          </a:p>
        </p:txBody>
      </p:sp>
    </p:spTree>
    <p:extLst>
      <p:ext uri="{BB962C8B-B14F-4D97-AF65-F5344CB8AC3E}">
        <p14:creationId xmlns:p14="http://schemas.microsoft.com/office/powerpoint/2010/main" val="2237657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E1DDE0-8EDA-9866-EF84-BF1E04468349}"/>
              </a:ext>
            </a:extLst>
          </p:cNvPr>
          <p:cNvSpPr>
            <a:spLocks noGrp="1"/>
          </p:cNvSpPr>
          <p:nvPr>
            <p:ph type="ctrTitle"/>
          </p:nvPr>
        </p:nvSpPr>
        <p:spPr/>
        <p:txBody>
          <a:bodyPr/>
          <a:lstStyle/>
          <a:p>
            <a:r>
              <a:rPr kumimoji="1" lang="ja-JP" altLang="en-US" b="1" dirty="0">
                <a:latin typeface="+mn-ea"/>
                <a:ea typeface="+mn-ea"/>
              </a:rPr>
              <a:t>不完全情報ゲーム</a:t>
            </a:r>
            <a:br>
              <a:rPr kumimoji="1" lang="en-US" altLang="ja-JP" b="1" dirty="0">
                <a:latin typeface="+mn-ea"/>
                <a:ea typeface="+mn-ea"/>
              </a:rPr>
            </a:br>
            <a:r>
              <a:rPr kumimoji="1" lang="ja-JP" altLang="en-US" b="1" dirty="0">
                <a:latin typeface="+mn-ea"/>
                <a:ea typeface="+mn-ea"/>
              </a:rPr>
              <a:t>における機械学習</a:t>
            </a:r>
          </a:p>
        </p:txBody>
      </p:sp>
      <p:sp>
        <p:nvSpPr>
          <p:cNvPr id="4" name="字幕 2">
            <a:extLst>
              <a:ext uri="{FF2B5EF4-FFF2-40B4-BE49-F238E27FC236}">
                <a16:creationId xmlns:a16="http://schemas.microsoft.com/office/drawing/2014/main" id="{7BCBE5D5-3E27-1767-9C57-E78B62FF4E13}"/>
              </a:ext>
            </a:extLst>
          </p:cNvPr>
          <p:cNvSpPr>
            <a:spLocks noGrp="1"/>
          </p:cNvSpPr>
          <p:nvPr>
            <p:ph type="subTitle" idx="1"/>
          </p:nvPr>
        </p:nvSpPr>
        <p:spPr>
          <a:xfrm>
            <a:off x="1143000" y="3558778"/>
            <a:ext cx="6858000" cy="1241822"/>
          </a:xfrm>
        </p:spPr>
        <p:txBody>
          <a:bodyPr>
            <a:normAutofit lnSpcReduction="10000"/>
          </a:bodyPr>
          <a:lstStyle/>
          <a:p>
            <a:r>
              <a:rPr kumimoji="1" lang="en-US" altLang="ja-JP" dirty="0">
                <a:latin typeface="+mn-ea"/>
              </a:rPr>
              <a:t>B4 </a:t>
            </a:r>
            <a:r>
              <a:rPr kumimoji="1" lang="ja-JP" altLang="en-US" dirty="0">
                <a:latin typeface="+mn-ea"/>
              </a:rPr>
              <a:t>助友剛</a:t>
            </a:r>
            <a:endParaRPr kumimoji="1" lang="en-US" altLang="ja-JP" dirty="0">
              <a:latin typeface="+mn-ea"/>
            </a:endParaRPr>
          </a:p>
          <a:p>
            <a:r>
              <a:rPr lang="ja-JP" altLang="en-US" dirty="0">
                <a:latin typeface="+mn-ea"/>
              </a:rPr>
              <a:t>チューター 石井</a:t>
            </a:r>
            <a:endParaRPr lang="en-US" altLang="ja-JP" dirty="0">
              <a:latin typeface="+mn-ea"/>
            </a:endParaRPr>
          </a:p>
          <a:p>
            <a:r>
              <a:rPr kumimoji="1" lang="en-US" altLang="ja-JP" dirty="0">
                <a:latin typeface="+mn-ea"/>
              </a:rPr>
              <a:t>2025/4/30</a:t>
            </a:r>
            <a:endParaRPr kumimoji="1" lang="ja-JP" altLang="en-US" dirty="0">
              <a:latin typeface="+mn-ea"/>
            </a:endParaRPr>
          </a:p>
        </p:txBody>
      </p:sp>
      <p:sp>
        <p:nvSpPr>
          <p:cNvPr id="5" name="フッター プレースホルダー 4">
            <a:extLst>
              <a:ext uri="{FF2B5EF4-FFF2-40B4-BE49-F238E27FC236}">
                <a16:creationId xmlns:a16="http://schemas.microsoft.com/office/drawing/2014/main" id="{BE7B6370-6F1C-6D51-28AB-FD36DCE11577}"/>
              </a:ext>
            </a:extLst>
          </p:cNvPr>
          <p:cNvSpPr>
            <a:spLocks noGrp="1"/>
          </p:cNvSpPr>
          <p:nvPr>
            <p:ph type="ftr" sz="quarter" idx="11"/>
          </p:nvPr>
        </p:nvSpPr>
        <p:spPr/>
        <p:txBody>
          <a:bodyPr/>
          <a:lstStyle/>
          <a:p>
            <a:endParaRPr kumimoji="1" lang="ja-JP" altLang="en-US" dirty="0"/>
          </a:p>
        </p:txBody>
      </p:sp>
    </p:spTree>
    <p:extLst>
      <p:ext uri="{BB962C8B-B14F-4D97-AF65-F5344CB8AC3E}">
        <p14:creationId xmlns:p14="http://schemas.microsoft.com/office/powerpoint/2010/main" val="3141726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8BCF05-4810-2C40-EF5D-84BCBD6C04C2}"/>
              </a:ext>
            </a:extLst>
          </p:cNvPr>
          <p:cNvSpPr>
            <a:spLocks noGrp="1"/>
          </p:cNvSpPr>
          <p:nvPr>
            <p:ph type="title"/>
          </p:nvPr>
        </p:nvSpPr>
        <p:spPr/>
        <p:txBody>
          <a:bodyPr/>
          <a:lstStyle/>
          <a:p>
            <a:r>
              <a:rPr kumimoji="1" lang="en-US" altLang="ja-JP" dirty="0" err="1"/>
              <a:t>DeepStack</a:t>
            </a:r>
            <a:r>
              <a:rPr lang="ja-JP" altLang="en-US" dirty="0"/>
              <a:t> </a:t>
            </a:r>
            <a:r>
              <a:rPr kumimoji="1" lang="en-US" altLang="ja-JP" sz="2800" dirty="0"/>
              <a:t>[Matej, ’17]</a:t>
            </a:r>
            <a:endParaRPr kumimoji="1" lang="ja-JP" altLang="en-US" dirty="0"/>
          </a:p>
        </p:txBody>
      </p:sp>
      <p:sp>
        <p:nvSpPr>
          <p:cNvPr id="3" name="フッター プレースホルダー 2">
            <a:extLst>
              <a:ext uri="{FF2B5EF4-FFF2-40B4-BE49-F238E27FC236}">
                <a16:creationId xmlns:a16="http://schemas.microsoft.com/office/drawing/2014/main" id="{E50DBBF7-C785-C21B-AE6B-86793CAFD7A3}"/>
              </a:ext>
            </a:extLst>
          </p:cNvPr>
          <p:cNvSpPr>
            <a:spLocks noGrp="1"/>
          </p:cNvSpPr>
          <p:nvPr>
            <p:ph type="ftr" sz="quarter" idx="11"/>
          </p:nvPr>
        </p:nvSpPr>
        <p:spPr>
          <a:xfrm>
            <a:off x="0" y="5763560"/>
            <a:ext cx="8672946" cy="365125"/>
          </a:xfrm>
        </p:spPr>
        <p:txBody>
          <a:bodyPr/>
          <a:lstStyle/>
          <a:p>
            <a:r>
              <a:rPr kumimoji="1" lang="en-US" altLang="ja-JP" dirty="0"/>
              <a:t>[Matej, ’17] Matej, M ., et al.: </a:t>
            </a:r>
            <a:r>
              <a:rPr kumimoji="1" lang="en-US" altLang="ja-JP" dirty="0" err="1"/>
              <a:t>DeepStack</a:t>
            </a:r>
            <a:r>
              <a:rPr kumimoji="1" lang="en-US" altLang="ja-JP" dirty="0"/>
              <a:t> : Expert-level artificial intelligence in heads-up no-limit poker, Science, Vol. 356,No. 6337, pp. 508-513 (2017).</a:t>
            </a:r>
            <a:endParaRPr kumimoji="1" lang="ja-JP" altLang="en-US" dirty="0"/>
          </a:p>
        </p:txBody>
      </p:sp>
      <p:sp>
        <p:nvSpPr>
          <p:cNvPr id="4" name="スライド番号プレースホルダー 3">
            <a:extLst>
              <a:ext uri="{FF2B5EF4-FFF2-40B4-BE49-F238E27FC236}">
                <a16:creationId xmlns:a16="http://schemas.microsoft.com/office/drawing/2014/main" id="{D55CCD94-808A-6027-C866-716F8E94407E}"/>
              </a:ext>
            </a:extLst>
          </p:cNvPr>
          <p:cNvSpPr>
            <a:spLocks noGrp="1"/>
          </p:cNvSpPr>
          <p:nvPr>
            <p:ph type="sldNum" sz="quarter" idx="12"/>
          </p:nvPr>
        </p:nvSpPr>
        <p:spPr/>
        <p:txBody>
          <a:bodyPr/>
          <a:lstStyle/>
          <a:p>
            <a:fld id="{C21CBB8E-A783-4F34-8D02-E9975F0EBD7B}" type="slidenum">
              <a:rPr kumimoji="1" lang="ja-JP" altLang="en-US" smtClean="0"/>
              <a:t>10</a:t>
            </a:fld>
            <a:endParaRPr kumimoji="1" lang="ja-JP" altLang="en-US"/>
          </a:p>
        </p:txBody>
      </p:sp>
      <p:sp>
        <p:nvSpPr>
          <p:cNvPr id="5" name="テキスト ボックス 4">
            <a:extLst>
              <a:ext uri="{FF2B5EF4-FFF2-40B4-BE49-F238E27FC236}">
                <a16:creationId xmlns:a16="http://schemas.microsoft.com/office/drawing/2014/main" id="{9DB00380-B1A6-7B0C-E074-165ED9B71ACB}"/>
              </a:ext>
            </a:extLst>
          </p:cNvPr>
          <p:cNvSpPr txBox="1"/>
          <p:nvPr/>
        </p:nvSpPr>
        <p:spPr>
          <a:xfrm>
            <a:off x="701963" y="1438352"/>
            <a:ext cx="8109527" cy="1200329"/>
          </a:xfrm>
          <a:prstGeom prst="rect">
            <a:avLst/>
          </a:prstGeom>
          <a:noFill/>
        </p:spPr>
        <p:txBody>
          <a:bodyPr wrap="square" rtlCol="0">
            <a:spAutoFit/>
          </a:bodyPr>
          <a:lstStyle/>
          <a:p>
            <a:pPr algn="l"/>
            <a:r>
              <a:rPr kumimoji="1" lang="ja-JP" altLang="en-US" sz="2400" dirty="0"/>
              <a:t>従来のゲーム全体を抽象化しゲーム全体を解くアプローチから，公開状態における部分ゲームを都度計算</a:t>
            </a:r>
            <a:endParaRPr kumimoji="1" lang="en-US" altLang="ja-JP" sz="2400" dirty="0"/>
          </a:p>
          <a:p>
            <a:pPr algn="l"/>
            <a:r>
              <a:rPr kumimoji="1" lang="ja-JP" altLang="en-US" sz="2400" b="1" i="0" dirty="0">
                <a:solidFill>
                  <a:srgbClr val="131314"/>
                </a:solidFill>
                <a:effectLst/>
                <a:latin typeface="Google Sans Text"/>
              </a:rPr>
              <a:t>（</a:t>
            </a:r>
            <a:r>
              <a:rPr lang="ja-JP" altLang="en-US" sz="2400" b="1" i="0" dirty="0">
                <a:solidFill>
                  <a:srgbClr val="131314"/>
                </a:solidFill>
                <a:effectLst/>
                <a:latin typeface="Google Sans Text"/>
              </a:rPr>
              <a:t>継続的な再解決）</a:t>
            </a:r>
            <a:endParaRPr kumimoji="1" lang="ja-JP" altLang="en-US" sz="2400" dirty="0"/>
          </a:p>
        </p:txBody>
      </p:sp>
      <p:sp>
        <p:nvSpPr>
          <p:cNvPr id="6" name="テキスト ボックス 5">
            <a:extLst>
              <a:ext uri="{FF2B5EF4-FFF2-40B4-BE49-F238E27FC236}">
                <a16:creationId xmlns:a16="http://schemas.microsoft.com/office/drawing/2014/main" id="{439A03DD-ECC4-6716-2529-E3F60E83FF95}"/>
              </a:ext>
            </a:extLst>
          </p:cNvPr>
          <p:cNvSpPr txBox="1"/>
          <p:nvPr/>
        </p:nvSpPr>
        <p:spPr>
          <a:xfrm>
            <a:off x="960582" y="3325380"/>
            <a:ext cx="7232072" cy="1200329"/>
          </a:xfrm>
          <a:prstGeom prst="rect">
            <a:avLst/>
          </a:prstGeom>
          <a:noFill/>
        </p:spPr>
        <p:txBody>
          <a:bodyPr wrap="square" rtlCol="0">
            <a:spAutoFit/>
          </a:bodyPr>
          <a:lstStyle/>
          <a:p>
            <a:pPr marL="342900" indent="-342900" algn="l">
              <a:buFont typeface="Arial" panose="020B0604020202020204" pitchFamily="34" charset="0"/>
              <a:buChar char="•"/>
            </a:pPr>
            <a:r>
              <a:rPr kumimoji="1" lang="ja-JP" altLang="en-US" sz="2400" dirty="0"/>
              <a:t>情報非対称性に対処するための再帰的推論</a:t>
            </a:r>
            <a:endParaRPr kumimoji="1" lang="en-US" altLang="ja-JP" sz="2400" dirty="0"/>
          </a:p>
          <a:p>
            <a:pPr marL="342900" indent="-342900" algn="l">
              <a:buFont typeface="Arial" panose="020B0604020202020204" pitchFamily="34" charset="0"/>
              <a:buChar char="•"/>
            </a:pPr>
            <a:r>
              <a:rPr kumimoji="1" lang="ja-JP" altLang="en-US" sz="2400" dirty="0"/>
              <a:t>計算リソースを集中</a:t>
            </a:r>
            <a:endParaRPr kumimoji="1" lang="en-US" altLang="ja-JP" sz="2400" dirty="0"/>
          </a:p>
          <a:p>
            <a:pPr marL="342900" indent="-342900" algn="l">
              <a:buFont typeface="Arial" panose="020B0604020202020204" pitchFamily="34" charset="0"/>
              <a:buChar char="•"/>
            </a:pPr>
            <a:r>
              <a:rPr kumimoji="1" lang="ja-JP" altLang="en-US" sz="2400" dirty="0"/>
              <a:t>一定の深さ以上の計算を価値関数を用いて省略</a:t>
            </a:r>
          </a:p>
        </p:txBody>
      </p:sp>
      <p:sp>
        <p:nvSpPr>
          <p:cNvPr id="7" name="テキスト ボックス 6">
            <a:extLst>
              <a:ext uri="{FF2B5EF4-FFF2-40B4-BE49-F238E27FC236}">
                <a16:creationId xmlns:a16="http://schemas.microsoft.com/office/drawing/2014/main" id="{F3FB9084-EA4A-D85C-9D66-9AE174F8A040}"/>
              </a:ext>
            </a:extLst>
          </p:cNvPr>
          <p:cNvSpPr txBox="1"/>
          <p:nvPr/>
        </p:nvSpPr>
        <p:spPr>
          <a:xfrm>
            <a:off x="868218" y="5052291"/>
            <a:ext cx="7389091" cy="461665"/>
          </a:xfrm>
          <a:prstGeom prst="rect">
            <a:avLst/>
          </a:prstGeom>
          <a:noFill/>
        </p:spPr>
        <p:txBody>
          <a:bodyPr wrap="square" rtlCol="0">
            <a:spAutoFit/>
          </a:bodyPr>
          <a:lstStyle/>
          <a:p>
            <a:pPr algn="l"/>
            <a:r>
              <a:rPr kumimoji="1" lang="ja-JP" altLang="en-US" sz="2400" dirty="0"/>
              <a:t>プロポーカープレイヤーに統計的に有意な差で勝利</a:t>
            </a:r>
          </a:p>
        </p:txBody>
      </p:sp>
    </p:spTree>
    <p:extLst>
      <p:ext uri="{BB962C8B-B14F-4D97-AF65-F5344CB8AC3E}">
        <p14:creationId xmlns:p14="http://schemas.microsoft.com/office/powerpoint/2010/main" val="4049132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70C119-B2BF-D7BD-589E-7926EEF0148D}"/>
              </a:ext>
            </a:extLst>
          </p:cNvPr>
          <p:cNvSpPr>
            <a:spLocks noGrp="1"/>
          </p:cNvSpPr>
          <p:nvPr>
            <p:ph type="title"/>
          </p:nvPr>
        </p:nvSpPr>
        <p:spPr/>
        <p:txBody>
          <a:bodyPr/>
          <a:lstStyle/>
          <a:p>
            <a:r>
              <a:rPr lang="en-US" altLang="ja-JP" dirty="0" err="1"/>
              <a:t>Libratus</a:t>
            </a:r>
            <a:r>
              <a:rPr lang="en-US" altLang="ja-JP" dirty="0"/>
              <a:t> </a:t>
            </a:r>
            <a:r>
              <a:rPr lang="en-US" altLang="ja-JP" sz="2800" dirty="0"/>
              <a:t>[Noam, ’18] </a:t>
            </a:r>
            <a:endParaRPr kumimoji="1" lang="ja-JP" altLang="en-US" dirty="0"/>
          </a:p>
        </p:txBody>
      </p:sp>
      <p:sp>
        <p:nvSpPr>
          <p:cNvPr id="3" name="フッター プレースホルダー 2">
            <a:extLst>
              <a:ext uri="{FF2B5EF4-FFF2-40B4-BE49-F238E27FC236}">
                <a16:creationId xmlns:a16="http://schemas.microsoft.com/office/drawing/2014/main" id="{A4409964-A6D8-BCAD-0651-20C1E7C97A71}"/>
              </a:ext>
            </a:extLst>
          </p:cNvPr>
          <p:cNvSpPr>
            <a:spLocks noGrp="1"/>
          </p:cNvSpPr>
          <p:nvPr>
            <p:ph type="ftr" sz="quarter" idx="11"/>
          </p:nvPr>
        </p:nvSpPr>
        <p:spPr>
          <a:xfrm>
            <a:off x="212437" y="5728279"/>
            <a:ext cx="8719126" cy="365125"/>
          </a:xfrm>
        </p:spPr>
        <p:txBody>
          <a:bodyPr/>
          <a:lstStyle/>
          <a:p>
            <a:r>
              <a:rPr lang="en-US" altLang="ja-JP" dirty="0"/>
              <a:t>[Noam, ’18] Noam. B.  and Tuomas. S.: Superhuman AI for heads-up no-limit poker: </a:t>
            </a:r>
            <a:r>
              <a:rPr lang="en-US" altLang="ja-JP" dirty="0" err="1"/>
              <a:t>Libratus</a:t>
            </a:r>
            <a:r>
              <a:rPr lang="en-US" altLang="ja-JP" dirty="0"/>
              <a:t> beats top professionals, Science, Vol. 359, No. 6374, pp. 418-424 (2018).</a:t>
            </a:r>
            <a:endParaRPr kumimoji="1" lang="ja-JP" altLang="en-US" dirty="0"/>
          </a:p>
        </p:txBody>
      </p:sp>
      <p:sp>
        <p:nvSpPr>
          <p:cNvPr id="4" name="スライド番号プレースホルダー 3">
            <a:extLst>
              <a:ext uri="{FF2B5EF4-FFF2-40B4-BE49-F238E27FC236}">
                <a16:creationId xmlns:a16="http://schemas.microsoft.com/office/drawing/2014/main" id="{A2F92C8F-9F50-69F9-ABFC-8983891E834E}"/>
              </a:ext>
            </a:extLst>
          </p:cNvPr>
          <p:cNvSpPr>
            <a:spLocks noGrp="1"/>
          </p:cNvSpPr>
          <p:nvPr>
            <p:ph type="sldNum" sz="quarter" idx="12"/>
          </p:nvPr>
        </p:nvSpPr>
        <p:spPr/>
        <p:txBody>
          <a:bodyPr/>
          <a:lstStyle/>
          <a:p>
            <a:fld id="{C21CBB8E-A783-4F34-8D02-E9975F0EBD7B}"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0407B29B-8512-A389-E47E-F596F58AC755}"/>
              </a:ext>
            </a:extLst>
          </p:cNvPr>
          <p:cNvSpPr txBox="1"/>
          <p:nvPr/>
        </p:nvSpPr>
        <p:spPr>
          <a:xfrm>
            <a:off x="628650" y="4367968"/>
            <a:ext cx="7333672" cy="461665"/>
          </a:xfrm>
          <a:prstGeom prst="rect">
            <a:avLst/>
          </a:prstGeom>
          <a:noFill/>
        </p:spPr>
        <p:txBody>
          <a:bodyPr wrap="square" rtlCol="0">
            <a:spAutoFit/>
          </a:bodyPr>
          <a:lstStyle/>
          <a:p>
            <a:pPr algn="l"/>
            <a:r>
              <a:rPr kumimoji="1" lang="ja-JP" altLang="en-US" sz="2400" dirty="0"/>
              <a:t>プロとの対決 </a:t>
            </a:r>
            <a:r>
              <a:rPr kumimoji="1" lang="en-US" altLang="ja-JP" sz="2400" dirty="0"/>
              <a:t>120,000 </a:t>
            </a:r>
            <a:r>
              <a:rPr kumimoji="1" lang="ja-JP" altLang="en-US" sz="2400" dirty="0"/>
              <a:t>ハンドの対戦で決定的に勝利</a:t>
            </a:r>
            <a:endParaRPr kumimoji="1" lang="en-US" altLang="ja-JP" sz="2400" dirty="0"/>
          </a:p>
        </p:txBody>
      </p:sp>
      <p:sp>
        <p:nvSpPr>
          <p:cNvPr id="6" name="テキスト ボックス 5">
            <a:extLst>
              <a:ext uri="{FF2B5EF4-FFF2-40B4-BE49-F238E27FC236}">
                <a16:creationId xmlns:a16="http://schemas.microsoft.com/office/drawing/2014/main" id="{BB80D042-39A6-9ACC-892C-75C136A83BC9}"/>
              </a:ext>
            </a:extLst>
          </p:cNvPr>
          <p:cNvSpPr txBox="1"/>
          <p:nvPr/>
        </p:nvSpPr>
        <p:spPr>
          <a:xfrm>
            <a:off x="822036" y="2429164"/>
            <a:ext cx="7333672" cy="1200329"/>
          </a:xfrm>
          <a:prstGeom prst="rect">
            <a:avLst/>
          </a:prstGeom>
          <a:noFill/>
        </p:spPr>
        <p:txBody>
          <a:bodyPr wrap="square" rtlCol="0">
            <a:spAutoFit/>
          </a:bodyPr>
          <a:lstStyle/>
          <a:p>
            <a:pPr marL="342900" indent="-342900" algn="l">
              <a:buFont typeface="Arial" panose="020B0604020202020204" pitchFamily="34" charset="0"/>
              <a:buChar char="•"/>
            </a:pPr>
            <a:r>
              <a:rPr kumimoji="1" lang="ja-JP" altLang="en-US" sz="2400" dirty="0"/>
              <a:t>序盤の戦略は抽象化ベース</a:t>
            </a:r>
            <a:endParaRPr kumimoji="1" lang="en-US" altLang="ja-JP" sz="2400" dirty="0"/>
          </a:p>
          <a:p>
            <a:pPr marL="342900" indent="-342900" algn="l">
              <a:buFont typeface="Arial" panose="020B0604020202020204" pitchFamily="34" charset="0"/>
              <a:buChar char="•"/>
            </a:pPr>
            <a:r>
              <a:rPr kumimoji="1" lang="ja-JP" altLang="en-US" sz="2400" dirty="0"/>
              <a:t>終盤はサブゲームに対してリアルタイム計算</a:t>
            </a:r>
            <a:endParaRPr kumimoji="1" lang="en-US" altLang="ja-JP" sz="2400" dirty="0"/>
          </a:p>
          <a:p>
            <a:pPr marL="342900" indent="-342900" algn="l">
              <a:buFont typeface="Arial" panose="020B0604020202020204" pitchFamily="34" charset="0"/>
              <a:buChar char="•"/>
            </a:pPr>
            <a:r>
              <a:rPr kumimoji="1" lang="ja-JP" altLang="en-US" sz="2400" dirty="0"/>
              <a:t>相手のアクションから自己改善するモジュール</a:t>
            </a:r>
          </a:p>
        </p:txBody>
      </p:sp>
      <p:sp>
        <p:nvSpPr>
          <p:cNvPr id="7" name="テキスト ボックス 6">
            <a:extLst>
              <a:ext uri="{FF2B5EF4-FFF2-40B4-BE49-F238E27FC236}">
                <a16:creationId xmlns:a16="http://schemas.microsoft.com/office/drawing/2014/main" id="{6EF90E0C-7D5A-3C31-E406-83A0D5391651}"/>
              </a:ext>
            </a:extLst>
          </p:cNvPr>
          <p:cNvSpPr txBox="1"/>
          <p:nvPr/>
        </p:nvSpPr>
        <p:spPr>
          <a:xfrm>
            <a:off x="822036" y="1588655"/>
            <a:ext cx="7333672" cy="830997"/>
          </a:xfrm>
          <a:prstGeom prst="rect">
            <a:avLst/>
          </a:prstGeom>
          <a:noFill/>
        </p:spPr>
        <p:txBody>
          <a:bodyPr wrap="square" rtlCol="0">
            <a:spAutoFit/>
          </a:bodyPr>
          <a:lstStyle/>
          <a:p>
            <a:pPr algn="l"/>
            <a:r>
              <a:rPr kumimoji="1" lang="ja-JP" altLang="en-US" sz="2400" dirty="0"/>
              <a:t>ゲーム理論的なアプローチで、アプリケーションに依存しない技術が特徴</a:t>
            </a:r>
          </a:p>
        </p:txBody>
      </p:sp>
    </p:spTree>
    <p:extLst>
      <p:ext uri="{BB962C8B-B14F-4D97-AF65-F5344CB8AC3E}">
        <p14:creationId xmlns:p14="http://schemas.microsoft.com/office/powerpoint/2010/main" val="3919350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B0A97B-F232-8221-645B-BCAED4B7F5CD}"/>
              </a:ext>
            </a:extLst>
          </p:cNvPr>
          <p:cNvSpPr>
            <a:spLocks noGrp="1"/>
          </p:cNvSpPr>
          <p:nvPr>
            <p:ph type="title"/>
          </p:nvPr>
        </p:nvSpPr>
        <p:spPr/>
        <p:txBody>
          <a:bodyPr/>
          <a:lstStyle/>
          <a:p>
            <a:r>
              <a:rPr kumimoji="1" lang="en-US" altLang="ja-JP" dirty="0"/>
              <a:t>LLM </a:t>
            </a:r>
            <a:r>
              <a:rPr kumimoji="1" lang="ja-JP" altLang="en-US" dirty="0"/>
              <a:t>の導入</a:t>
            </a:r>
            <a:r>
              <a:rPr lang="ja-JP" altLang="en-US" dirty="0"/>
              <a:t> </a:t>
            </a:r>
            <a:r>
              <a:rPr kumimoji="1" lang="en-US" altLang="ja-JP" sz="2800" dirty="0"/>
              <a:t>[Huang, ’24] </a:t>
            </a:r>
            <a:endParaRPr kumimoji="1" lang="ja-JP" altLang="en-US" dirty="0"/>
          </a:p>
        </p:txBody>
      </p:sp>
      <p:sp>
        <p:nvSpPr>
          <p:cNvPr id="3" name="フッター プレースホルダー 2">
            <a:extLst>
              <a:ext uri="{FF2B5EF4-FFF2-40B4-BE49-F238E27FC236}">
                <a16:creationId xmlns:a16="http://schemas.microsoft.com/office/drawing/2014/main" id="{223A8AD9-6205-8390-412D-84D2665BED08}"/>
              </a:ext>
            </a:extLst>
          </p:cNvPr>
          <p:cNvSpPr>
            <a:spLocks noGrp="1"/>
          </p:cNvSpPr>
          <p:nvPr>
            <p:ph type="ftr" sz="quarter" idx="11"/>
          </p:nvPr>
        </p:nvSpPr>
        <p:spPr>
          <a:xfrm>
            <a:off x="146647" y="6263858"/>
            <a:ext cx="8678173" cy="365125"/>
          </a:xfrm>
        </p:spPr>
        <p:txBody>
          <a:bodyPr/>
          <a:lstStyle/>
          <a:p>
            <a:r>
              <a:rPr kumimoji="1" lang="en-US" altLang="ja-JP" dirty="0"/>
              <a:t>[Huang, ’24] Huang: </a:t>
            </a:r>
            <a:r>
              <a:rPr kumimoji="1" lang="en-US" altLang="ja-JP" dirty="0" err="1"/>
              <a:t>PokerGPT</a:t>
            </a:r>
            <a:r>
              <a:rPr kumimoji="1" lang="en-US" altLang="ja-JP" dirty="0"/>
              <a:t>: An End-to-End Lightweight Solver for Multi-Player Texas </a:t>
            </a:r>
            <a:r>
              <a:rPr kumimoji="1" lang="en-US" altLang="ja-JP" dirty="0" err="1"/>
              <a:t>Hold'em</a:t>
            </a:r>
            <a:r>
              <a:rPr kumimoji="1" lang="en-US" altLang="ja-JP" dirty="0"/>
              <a:t> via Large Language Model, </a:t>
            </a:r>
            <a:r>
              <a:rPr kumimoji="1" lang="en-US" altLang="ja-JP" dirty="0" err="1"/>
              <a:t>arXiv</a:t>
            </a:r>
            <a:r>
              <a:rPr kumimoji="1" lang="en-US" altLang="ja-JP" dirty="0"/>
              <a:t> preprint arXiv:2401.06781 (2024).</a:t>
            </a:r>
            <a:endParaRPr kumimoji="1" lang="ja-JP" altLang="en-US" dirty="0"/>
          </a:p>
        </p:txBody>
      </p:sp>
      <p:sp>
        <p:nvSpPr>
          <p:cNvPr id="4" name="スライド番号プレースホルダー 3">
            <a:extLst>
              <a:ext uri="{FF2B5EF4-FFF2-40B4-BE49-F238E27FC236}">
                <a16:creationId xmlns:a16="http://schemas.microsoft.com/office/drawing/2014/main" id="{B45DBA76-EF95-F449-4DF9-7841704EF547}"/>
              </a:ext>
            </a:extLst>
          </p:cNvPr>
          <p:cNvSpPr>
            <a:spLocks noGrp="1"/>
          </p:cNvSpPr>
          <p:nvPr>
            <p:ph type="sldNum" sz="quarter" idx="12"/>
          </p:nvPr>
        </p:nvSpPr>
        <p:spPr/>
        <p:txBody>
          <a:bodyPr/>
          <a:lstStyle/>
          <a:p>
            <a:fld id="{C21CBB8E-A783-4F34-8D02-E9975F0EBD7B}" type="slidenum">
              <a:rPr kumimoji="1" lang="ja-JP" altLang="en-US" smtClean="0"/>
              <a:t>12</a:t>
            </a:fld>
            <a:endParaRPr kumimoji="1" lang="ja-JP" altLang="en-US"/>
          </a:p>
        </p:txBody>
      </p:sp>
      <p:sp>
        <p:nvSpPr>
          <p:cNvPr id="5" name="テキスト ボックス 4">
            <a:extLst>
              <a:ext uri="{FF2B5EF4-FFF2-40B4-BE49-F238E27FC236}">
                <a16:creationId xmlns:a16="http://schemas.microsoft.com/office/drawing/2014/main" id="{C35AF806-3E76-F9DC-6343-FD1D4F338E42}"/>
              </a:ext>
            </a:extLst>
          </p:cNvPr>
          <p:cNvSpPr txBox="1"/>
          <p:nvPr/>
        </p:nvSpPr>
        <p:spPr>
          <a:xfrm>
            <a:off x="794327" y="1500173"/>
            <a:ext cx="7536873" cy="461665"/>
          </a:xfrm>
          <a:prstGeom prst="rect">
            <a:avLst/>
          </a:prstGeom>
          <a:noFill/>
        </p:spPr>
        <p:txBody>
          <a:bodyPr wrap="square" rtlCol="0">
            <a:spAutoFit/>
          </a:bodyPr>
          <a:lstStyle/>
          <a:p>
            <a:r>
              <a:rPr kumimoji="1" lang="ja-JP" altLang="en-US" sz="2400" dirty="0"/>
              <a:t>前述した </a:t>
            </a:r>
            <a:r>
              <a:rPr kumimoji="1" lang="en-US" altLang="ja-JP" sz="2400" dirty="0"/>
              <a:t>2 </a:t>
            </a:r>
            <a:r>
              <a:rPr kumimoji="1" lang="ja-JP" altLang="en-US" sz="2400" dirty="0"/>
              <a:t>つの </a:t>
            </a:r>
            <a:r>
              <a:rPr kumimoji="1" lang="en-US" altLang="ja-JP" sz="2400" dirty="0"/>
              <a:t>CFR </a:t>
            </a:r>
            <a:r>
              <a:rPr kumimoji="1" lang="ja-JP" altLang="en-US" sz="2400" dirty="0"/>
              <a:t>ベース</a:t>
            </a:r>
            <a:r>
              <a:rPr kumimoji="1" lang="en-US" altLang="ja-JP" sz="2400" dirty="0"/>
              <a:t> </a:t>
            </a:r>
            <a:r>
              <a:rPr kumimoji="1" lang="ja-JP" altLang="en-US" sz="2400" dirty="0"/>
              <a:t>のモデルには問題点</a:t>
            </a:r>
          </a:p>
        </p:txBody>
      </p:sp>
      <p:sp>
        <p:nvSpPr>
          <p:cNvPr id="6" name="テキスト ボックス 5">
            <a:extLst>
              <a:ext uri="{FF2B5EF4-FFF2-40B4-BE49-F238E27FC236}">
                <a16:creationId xmlns:a16="http://schemas.microsoft.com/office/drawing/2014/main" id="{8C912DAF-714D-57F0-6A01-4F64B82E1ABE}"/>
              </a:ext>
            </a:extLst>
          </p:cNvPr>
          <p:cNvSpPr txBox="1"/>
          <p:nvPr/>
        </p:nvSpPr>
        <p:spPr>
          <a:xfrm>
            <a:off x="794327" y="2000958"/>
            <a:ext cx="7711786" cy="1569660"/>
          </a:xfrm>
          <a:prstGeom prst="rect">
            <a:avLst/>
          </a:prstGeom>
          <a:noFill/>
        </p:spPr>
        <p:txBody>
          <a:bodyPr wrap="square" rtlCol="0">
            <a:spAutoFit/>
          </a:bodyPr>
          <a:lstStyle/>
          <a:p>
            <a:pPr marL="342900" indent="-342900" algn="l">
              <a:buFont typeface="Arial" panose="020B0604020202020204" pitchFamily="34" charset="0"/>
              <a:buChar char="•"/>
            </a:pPr>
            <a:r>
              <a:rPr kumimoji="1" lang="ja-JP" altLang="en-US" sz="2400" dirty="0"/>
              <a:t>複数人プレイになると，状態空間が指数関数的に　増加し計算不可能</a:t>
            </a:r>
            <a:endParaRPr kumimoji="1" lang="en-US" altLang="ja-JP" sz="2400" dirty="0"/>
          </a:p>
          <a:p>
            <a:pPr marL="342900" indent="-342900" algn="l">
              <a:buFont typeface="Arial" panose="020B0604020202020204" pitchFamily="34" charset="0"/>
              <a:buChar char="•"/>
            </a:pPr>
            <a:r>
              <a:rPr kumimoji="1" lang="ja-JP" altLang="en-US" sz="2400" dirty="0"/>
              <a:t>情報損失は防げない</a:t>
            </a:r>
            <a:endParaRPr kumimoji="1" lang="en-US" altLang="ja-JP" sz="2400" dirty="0"/>
          </a:p>
          <a:p>
            <a:pPr marL="342900" indent="-342900" algn="l">
              <a:buFont typeface="Arial" panose="020B0604020202020204" pitchFamily="34" charset="0"/>
              <a:buChar char="•"/>
            </a:pPr>
            <a:r>
              <a:rPr kumimoji="1" lang="ja-JP" altLang="en-US" sz="2400" dirty="0"/>
              <a:t>専門家の知識への依存</a:t>
            </a:r>
          </a:p>
        </p:txBody>
      </p:sp>
      <p:sp>
        <p:nvSpPr>
          <p:cNvPr id="7" name="テキスト ボックス 6">
            <a:extLst>
              <a:ext uri="{FF2B5EF4-FFF2-40B4-BE49-F238E27FC236}">
                <a16:creationId xmlns:a16="http://schemas.microsoft.com/office/drawing/2014/main" id="{7E2D1AB4-F9D5-C422-A2C5-D5D4E038693E}"/>
              </a:ext>
            </a:extLst>
          </p:cNvPr>
          <p:cNvSpPr txBox="1"/>
          <p:nvPr/>
        </p:nvSpPr>
        <p:spPr>
          <a:xfrm>
            <a:off x="794327" y="3737678"/>
            <a:ext cx="7333673" cy="830997"/>
          </a:xfrm>
          <a:prstGeom prst="rect">
            <a:avLst/>
          </a:prstGeom>
          <a:noFill/>
        </p:spPr>
        <p:txBody>
          <a:bodyPr wrap="square" rtlCol="0">
            <a:spAutoFit/>
          </a:bodyPr>
          <a:lstStyle/>
          <a:p>
            <a:pPr algn="l"/>
            <a:r>
              <a:rPr kumimoji="1" lang="ja-JP" altLang="en-US" sz="2400" b="1" dirty="0"/>
              <a:t>テキスト情報を利用するという革新的なアプローチ</a:t>
            </a:r>
            <a:endParaRPr kumimoji="1" lang="en-US" altLang="ja-JP" sz="2400" b="1" dirty="0"/>
          </a:p>
          <a:p>
            <a:pPr algn="l"/>
            <a:endParaRPr kumimoji="1" lang="ja-JP" altLang="en-US" sz="2400" dirty="0"/>
          </a:p>
        </p:txBody>
      </p:sp>
      <p:sp>
        <p:nvSpPr>
          <p:cNvPr id="9" name="テキスト ボックス 8">
            <a:extLst>
              <a:ext uri="{FF2B5EF4-FFF2-40B4-BE49-F238E27FC236}">
                <a16:creationId xmlns:a16="http://schemas.microsoft.com/office/drawing/2014/main" id="{FEFEF1E8-DCB0-64E5-AA98-A9BD5562C9AB}"/>
              </a:ext>
            </a:extLst>
          </p:cNvPr>
          <p:cNvSpPr txBox="1"/>
          <p:nvPr/>
        </p:nvSpPr>
        <p:spPr>
          <a:xfrm>
            <a:off x="794327" y="4303431"/>
            <a:ext cx="7555346" cy="1200329"/>
          </a:xfrm>
          <a:prstGeom prst="rect">
            <a:avLst/>
          </a:prstGeom>
          <a:noFill/>
        </p:spPr>
        <p:txBody>
          <a:bodyPr wrap="square" rtlCol="0">
            <a:spAutoFit/>
          </a:bodyPr>
          <a:lstStyle/>
          <a:p>
            <a:pPr marL="342900" indent="-342900" algn="l">
              <a:buFont typeface="Arial" panose="020B0604020202020204" pitchFamily="34" charset="0"/>
              <a:buChar char="•"/>
            </a:pPr>
            <a:r>
              <a:rPr kumimoji="1" lang="ja-JP" altLang="en-US" sz="2400" dirty="0"/>
              <a:t>勝率で優位性を示し、トレーニング時間と　　　　モデルサイズで大幅な効率向上</a:t>
            </a:r>
            <a:endParaRPr kumimoji="1" lang="en-US" altLang="ja-JP" sz="2400" dirty="0"/>
          </a:p>
          <a:p>
            <a:pPr marL="342900" indent="-342900" algn="l">
              <a:buFont typeface="Arial" panose="020B0604020202020204" pitchFamily="34" charset="0"/>
              <a:buChar char="•"/>
            </a:pPr>
            <a:r>
              <a:rPr kumimoji="1" lang="ja-JP" altLang="en-US" sz="2400" u="sng" dirty="0"/>
              <a:t>複数人プレイ</a:t>
            </a:r>
            <a:r>
              <a:rPr kumimoji="1" lang="ja-JP" altLang="en-US" sz="2400" dirty="0"/>
              <a:t>での実現</a:t>
            </a:r>
          </a:p>
        </p:txBody>
      </p:sp>
      <p:sp>
        <p:nvSpPr>
          <p:cNvPr id="8" name="テキスト ボックス 7">
            <a:extLst>
              <a:ext uri="{FF2B5EF4-FFF2-40B4-BE49-F238E27FC236}">
                <a16:creationId xmlns:a16="http://schemas.microsoft.com/office/drawing/2014/main" id="{1CE2FD51-A80E-326C-6E25-E3BF205AD4F6}"/>
              </a:ext>
            </a:extLst>
          </p:cNvPr>
          <p:cNvSpPr txBox="1"/>
          <p:nvPr/>
        </p:nvSpPr>
        <p:spPr>
          <a:xfrm>
            <a:off x="794327" y="5617607"/>
            <a:ext cx="7702550" cy="461665"/>
          </a:xfrm>
          <a:prstGeom prst="rect">
            <a:avLst/>
          </a:prstGeom>
          <a:noFill/>
        </p:spPr>
        <p:txBody>
          <a:bodyPr wrap="square" rtlCol="0">
            <a:spAutoFit/>
          </a:bodyPr>
          <a:lstStyle/>
          <a:p>
            <a:pPr algn="l"/>
            <a:r>
              <a:rPr kumimoji="1" lang="en-US" altLang="ja-JP" sz="2400" dirty="0"/>
              <a:t>LLM </a:t>
            </a:r>
            <a:r>
              <a:rPr kumimoji="1" lang="ja-JP" altLang="en-US" sz="2400" dirty="0"/>
              <a:t>による新たな可能性の提示</a:t>
            </a:r>
          </a:p>
        </p:txBody>
      </p:sp>
    </p:spTree>
    <p:extLst>
      <p:ext uri="{BB962C8B-B14F-4D97-AF65-F5344CB8AC3E}">
        <p14:creationId xmlns:p14="http://schemas.microsoft.com/office/powerpoint/2010/main" val="2803897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9CEF66-17C6-7609-692A-0B9DBA47FE13}"/>
              </a:ext>
            </a:extLst>
          </p:cNvPr>
          <p:cNvSpPr>
            <a:spLocks noGrp="1"/>
          </p:cNvSpPr>
          <p:nvPr>
            <p:ph type="title"/>
          </p:nvPr>
        </p:nvSpPr>
        <p:spPr/>
        <p:txBody>
          <a:bodyPr/>
          <a:lstStyle/>
          <a:p>
            <a:r>
              <a:rPr kumimoji="1" lang="ja-JP" altLang="en-US" dirty="0"/>
              <a:t>まとめ</a:t>
            </a:r>
          </a:p>
        </p:txBody>
      </p:sp>
      <p:sp>
        <p:nvSpPr>
          <p:cNvPr id="3" name="フッター プレースホルダー 2">
            <a:extLst>
              <a:ext uri="{FF2B5EF4-FFF2-40B4-BE49-F238E27FC236}">
                <a16:creationId xmlns:a16="http://schemas.microsoft.com/office/drawing/2014/main" id="{287EBBF9-FD46-9CC1-922D-6EA6BA179E24}"/>
              </a:ext>
            </a:extLst>
          </p:cNvPr>
          <p:cNvSpPr>
            <a:spLocks noGrp="1"/>
          </p:cNvSpPr>
          <p:nvPr>
            <p:ph type="ftr" sz="quarter" idx="1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B58DBD15-84A2-C773-4292-9221BDAC078D}"/>
              </a:ext>
            </a:extLst>
          </p:cNvPr>
          <p:cNvSpPr>
            <a:spLocks noGrp="1"/>
          </p:cNvSpPr>
          <p:nvPr>
            <p:ph type="sldNum" sz="quarter" idx="12"/>
          </p:nvPr>
        </p:nvSpPr>
        <p:spPr/>
        <p:txBody>
          <a:bodyPr/>
          <a:lstStyle/>
          <a:p>
            <a:fld id="{C21CBB8E-A783-4F34-8D02-E9975F0EBD7B}" type="slidenum">
              <a:rPr kumimoji="1" lang="ja-JP" altLang="en-US" smtClean="0"/>
              <a:t>13</a:t>
            </a:fld>
            <a:endParaRPr kumimoji="1" lang="ja-JP" altLang="en-US"/>
          </a:p>
        </p:txBody>
      </p:sp>
      <p:sp>
        <p:nvSpPr>
          <p:cNvPr id="5" name="テキスト ボックス 4">
            <a:extLst>
              <a:ext uri="{FF2B5EF4-FFF2-40B4-BE49-F238E27FC236}">
                <a16:creationId xmlns:a16="http://schemas.microsoft.com/office/drawing/2014/main" id="{FB2068B8-128B-57DC-4A52-B454E42DFB68}"/>
              </a:ext>
            </a:extLst>
          </p:cNvPr>
          <p:cNvSpPr txBox="1"/>
          <p:nvPr/>
        </p:nvSpPr>
        <p:spPr>
          <a:xfrm>
            <a:off x="628649" y="1623755"/>
            <a:ext cx="8395278" cy="1569660"/>
          </a:xfrm>
          <a:prstGeom prst="rect">
            <a:avLst/>
          </a:prstGeom>
          <a:noFill/>
        </p:spPr>
        <p:txBody>
          <a:bodyPr wrap="square" rtlCol="0">
            <a:spAutoFit/>
          </a:bodyPr>
          <a:lstStyle/>
          <a:p>
            <a:pPr marL="342900" indent="-342900" algn="l">
              <a:buFont typeface="Arial" panose="020B0604020202020204" pitchFamily="34" charset="0"/>
              <a:buChar char="•"/>
            </a:pPr>
            <a:r>
              <a:rPr kumimoji="1" lang="ja-JP" altLang="en-US" sz="2400" dirty="0"/>
              <a:t>部分ゲームや，</a:t>
            </a:r>
            <a:r>
              <a:rPr kumimoji="1" lang="en-US" altLang="ja-JP" sz="2400" dirty="0"/>
              <a:t>PBS </a:t>
            </a:r>
            <a:r>
              <a:rPr kumimoji="1" lang="ja-JP" altLang="en-US" sz="2400" dirty="0"/>
              <a:t>など様々なアルゴリズムが開発され人間のトッププロに勝つようになってきている</a:t>
            </a:r>
            <a:endParaRPr kumimoji="1" lang="en-US" altLang="ja-JP" sz="2400" dirty="0"/>
          </a:p>
          <a:p>
            <a:pPr marL="342900" indent="-342900" algn="l">
              <a:buFont typeface="Arial" panose="020B0604020202020204" pitchFamily="34" charset="0"/>
              <a:buChar char="•"/>
            </a:pPr>
            <a:r>
              <a:rPr kumimoji="1" lang="ja-JP" altLang="en-US" sz="2400" dirty="0"/>
              <a:t>計算コスト，複数人プレイなど課題点</a:t>
            </a:r>
            <a:endParaRPr kumimoji="1" lang="en-US" altLang="ja-JP" sz="2400" dirty="0"/>
          </a:p>
          <a:p>
            <a:pPr marL="342900" indent="-342900" algn="l">
              <a:buFont typeface="Arial" panose="020B0604020202020204" pitchFamily="34" charset="0"/>
              <a:buChar char="•"/>
            </a:pPr>
            <a:r>
              <a:rPr kumimoji="1" lang="en-US" altLang="ja-JP" sz="2400" dirty="0"/>
              <a:t>LLM </a:t>
            </a:r>
            <a:r>
              <a:rPr kumimoji="1" lang="ja-JP" altLang="en-US" sz="2400" dirty="0"/>
              <a:t>の導入がブレイクスルーの可能性</a:t>
            </a:r>
            <a:endParaRPr kumimoji="1" lang="en-US" altLang="ja-JP" sz="2400" dirty="0"/>
          </a:p>
        </p:txBody>
      </p:sp>
      <p:sp>
        <p:nvSpPr>
          <p:cNvPr id="6" name="テキスト ボックス 5">
            <a:extLst>
              <a:ext uri="{FF2B5EF4-FFF2-40B4-BE49-F238E27FC236}">
                <a16:creationId xmlns:a16="http://schemas.microsoft.com/office/drawing/2014/main" id="{C5AFA037-D880-B101-EA4C-C81201376234}"/>
              </a:ext>
            </a:extLst>
          </p:cNvPr>
          <p:cNvSpPr txBox="1"/>
          <p:nvPr/>
        </p:nvSpPr>
        <p:spPr>
          <a:xfrm>
            <a:off x="831273" y="4036545"/>
            <a:ext cx="7841672" cy="1200329"/>
          </a:xfrm>
          <a:prstGeom prst="rect">
            <a:avLst/>
          </a:prstGeom>
          <a:noFill/>
        </p:spPr>
        <p:txBody>
          <a:bodyPr wrap="square" rtlCol="0">
            <a:spAutoFit/>
          </a:bodyPr>
          <a:lstStyle/>
          <a:p>
            <a:pPr algn="l"/>
            <a:r>
              <a:rPr kumimoji="1" lang="ja-JP" altLang="en-US" sz="2400" dirty="0"/>
              <a:t>後悔を計算するのは面白い</a:t>
            </a:r>
            <a:endParaRPr kumimoji="1" lang="en-US" altLang="ja-JP" sz="2400" dirty="0"/>
          </a:p>
          <a:p>
            <a:pPr algn="l"/>
            <a:r>
              <a:rPr kumimoji="1" lang="ja-JP" altLang="en-US" sz="2400" dirty="0"/>
              <a:t>ゲームに勝つための研究がここまで活発に行われていることに感心した</a:t>
            </a:r>
          </a:p>
        </p:txBody>
      </p:sp>
      <p:sp>
        <p:nvSpPr>
          <p:cNvPr id="7" name="テキスト ボックス 6">
            <a:extLst>
              <a:ext uri="{FF2B5EF4-FFF2-40B4-BE49-F238E27FC236}">
                <a16:creationId xmlns:a16="http://schemas.microsoft.com/office/drawing/2014/main" id="{6EB8F77B-FAEE-D33D-9403-C593BFCD9AFD}"/>
              </a:ext>
            </a:extLst>
          </p:cNvPr>
          <p:cNvSpPr txBox="1"/>
          <p:nvPr/>
        </p:nvSpPr>
        <p:spPr>
          <a:xfrm>
            <a:off x="831273" y="3565236"/>
            <a:ext cx="1228436" cy="461665"/>
          </a:xfrm>
          <a:prstGeom prst="rect">
            <a:avLst/>
          </a:prstGeom>
          <a:noFill/>
        </p:spPr>
        <p:txBody>
          <a:bodyPr wrap="square" rtlCol="0">
            <a:spAutoFit/>
          </a:bodyPr>
          <a:lstStyle/>
          <a:p>
            <a:pPr algn="l"/>
            <a:r>
              <a:rPr kumimoji="1" lang="ja-JP" altLang="en-US" sz="2400" b="1" dirty="0"/>
              <a:t>感想</a:t>
            </a:r>
          </a:p>
        </p:txBody>
      </p:sp>
    </p:spTree>
    <p:extLst>
      <p:ext uri="{BB962C8B-B14F-4D97-AF65-F5344CB8AC3E}">
        <p14:creationId xmlns:p14="http://schemas.microsoft.com/office/powerpoint/2010/main" val="1924758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10924B-F09C-E8B2-D8C2-9CB8E924340F}"/>
              </a:ext>
            </a:extLst>
          </p:cNvPr>
          <p:cNvSpPr>
            <a:spLocks noGrp="1"/>
          </p:cNvSpPr>
          <p:nvPr>
            <p:ph type="title"/>
          </p:nvPr>
        </p:nvSpPr>
        <p:spPr>
          <a:xfrm>
            <a:off x="542384" y="2366889"/>
            <a:ext cx="7886700" cy="1325563"/>
          </a:xfrm>
        </p:spPr>
        <p:txBody>
          <a:bodyPr/>
          <a:lstStyle/>
          <a:p>
            <a:pPr algn="ctr"/>
            <a:r>
              <a:rPr kumimoji="1" lang="ja-JP" altLang="en-US" b="1" dirty="0"/>
              <a:t>補足</a:t>
            </a:r>
          </a:p>
        </p:txBody>
      </p:sp>
      <p:sp>
        <p:nvSpPr>
          <p:cNvPr id="3" name="フッター プレースホルダー 2">
            <a:extLst>
              <a:ext uri="{FF2B5EF4-FFF2-40B4-BE49-F238E27FC236}">
                <a16:creationId xmlns:a16="http://schemas.microsoft.com/office/drawing/2014/main" id="{7A3674E9-0BAB-D24A-EAAD-3342E0925380}"/>
              </a:ext>
            </a:extLst>
          </p:cNvPr>
          <p:cNvSpPr>
            <a:spLocks noGrp="1"/>
          </p:cNvSpPr>
          <p:nvPr>
            <p:ph type="ftr" sz="quarter" idx="1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F9F0007E-8F16-BBDC-3445-68CCD505BED8}"/>
              </a:ext>
            </a:extLst>
          </p:cNvPr>
          <p:cNvSpPr>
            <a:spLocks noGrp="1"/>
          </p:cNvSpPr>
          <p:nvPr>
            <p:ph type="sldNum" sz="quarter" idx="12"/>
          </p:nvPr>
        </p:nvSpPr>
        <p:spPr/>
        <p:txBody>
          <a:bodyPr/>
          <a:lstStyle/>
          <a:p>
            <a:fld id="{C21CBB8E-A783-4F34-8D02-E9975F0EBD7B}" type="slidenum">
              <a:rPr kumimoji="1" lang="ja-JP" altLang="en-US" smtClean="0"/>
              <a:t>14</a:t>
            </a:fld>
            <a:endParaRPr kumimoji="1" lang="ja-JP" altLang="en-US"/>
          </a:p>
        </p:txBody>
      </p:sp>
    </p:spTree>
    <p:extLst>
      <p:ext uri="{BB962C8B-B14F-4D97-AF65-F5344CB8AC3E}">
        <p14:creationId xmlns:p14="http://schemas.microsoft.com/office/powerpoint/2010/main" val="4180574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DA0D79-B5BD-A4CB-1DE6-70FC25E6A702}"/>
              </a:ext>
            </a:extLst>
          </p:cNvPr>
          <p:cNvSpPr>
            <a:spLocks noGrp="1"/>
          </p:cNvSpPr>
          <p:nvPr>
            <p:ph type="title"/>
          </p:nvPr>
        </p:nvSpPr>
        <p:spPr>
          <a:xfrm>
            <a:off x="258620" y="358145"/>
            <a:ext cx="7886700" cy="1325563"/>
          </a:xfrm>
        </p:spPr>
        <p:txBody>
          <a:bodyPr/>
          <a:lstStyle/>
          <a:p>
            <a:r>
              <a:rPr kumimoji="1" lang="ja-JP" altLang="en-US" dirty="0"/>
              <a:t>ナッシュ均衡（ </a:t>
            </a:r>
            <a:r>
              <a:rPr kumimoji="1" lang="en-US" altLang="ja-JP" dirty="0"/>
              <a:t>1 </a:t>
            </a:r>
            <a:r>
              <a:rPr kumimoji="1" lang="ja-JP" altLang="en-US" dirty="0"/>
              <a:t>）</a:t>
            </a:r>
          </a:p>
        </p:txBody>
      </p:sp>
      <p:sp>
        <p:nvSpPr>
          <p:cNvPr id="4" name="スライド番号プレースホルダー 3">
            <a:extLst>
              <a:ext uri="{FF2B5EF4-FFF2-40B4-BE49-F238E27FC236}">
                <a16:creationId xmlns:a16="http://schemas.microsoft.com/office/drawing/2014/main" id="{9603343C-857C-D3F1-9C1C-12D09F5C41CC}"/>
              </a:ext>
            </a:extLst>
          </p:cNvPr>
          <p:cNvSpPr>
            <a:spLocks noGrp="1"/>
          </p:cNvSpPr>
          <p:nvPr>
            <p:ph type="sldNum" sz="quarter" idx="12"/>
          </p:nvPr>
        </p:nvSpPr>
        <p:spPr/>
        <p:txBody>
          <a:bodyPr/>
          <a:lstStyle/>
          <a:p>
            <a:fld id="{C21CBB8E-A783-4F34-8D02-E9975F0EBD7B}" type="slidenum">
              <a:rPr kumimoji="1" lang="ja-JP" altLang="en-US" smtClean="0"/>
              <a:t>15</a:t>
            </a:fld>
            <a:endParaRPr kumimoji="1" lang="ja-JP" altLang="en-US"/>
          </a:p>
        </p:txBody>
      </p:sp>
      <p:sp>
        <p:nvSpPr>
          <p:cNvPr id="12" name="テキスト ボックス 11">
            <a:extLst>
              <a:ext uri="{FF2B5EF4-FFF2-40B4-BE49-F238E27FC236}">
                <a16:creationId xmlns:a16="http://schemas.microsoft.com/office/drawing/2014/main" id="{D406D90A-9578-59FF-1DB0-715EE9A0AA2A}"/>
              </a:ext>
            </a:extLst>
          </p:cNvPr>
          <p:cNvSpPr txBox="1"/>
          <p:nvPr/>
        </p:nvSpPr>
        <p:spPr>
          <a:xfrm>
            <a:off x="258619" y="1621091"/>
            <a:ext cx="8256731" cy="1200329"/>
          </a:xfrm>
          <a:prstGeom prst="rect">
            <a:avLst/>
          </a:prstGeom>
          <a:noFill/>
        </p:spPr>
        <p:txBody>
          <a:bodyPr wrap="square" rtlCol="0">
            <a:spAutoFit/>
          </a:bodyPr>
          <a:lstStyle/>
          <a:p>
            <a:pPr algn="l"/>
            <a:r>
              <a:rPr kumimoji="1" lang="ja-JP" altLang="en-US" sz="2400" b="1" dirty="0"/>
              <a:t>他のプレイヤーが現在の戦略を維持している限り，自分の戦略を一方的に変更しても利得を改善できないような状況</a:t>
            </a:r>
            <a:endParaRPr kumimoji="1" lang="en-US" altLang="ja-JP" sz="2400" b="1" dirty="0"/>
          </a:p>
          <a:p>
            <a:pPr algn="l"/>
            <a:r>
              <a:rPr kumimoji="1" lang="ja-JP" altLang="en-US" sz="2400" dirty="0"/>
              <a:t>複数存在する可能性はあり</a:t>
            </a:r>
          </a:p>
        </p:txBody>
      </p:sp>
      <p:graphicFrame>
        <p:nvGraphicFramePr>
          <p:cNvPr id="13" name="表 12">
            <a:extLst>
              <a:ext uri="{FF2B5EF4-FFF2-40B4-BE49-F238E27FC236}">
                <a16:creationId xmlns:a16="http://schemas.microsoft.com/office/drawing/2014/main" id="{E048D5C6-9819-5235-D349-58A45A9FC92C}"/>
              </a:ext>
            </a:extLst>
          </p:cNvPr>
          <p:cNvGraphicFramePr>
            <a:graphicFrameLocks noGrp="1"/>
          </p:cNvGraphicFramePr>
          <p:nvPr>
            <p:extLst>
              <p:ext uri="{D42A27DB-BD31-4B8C-83A1-F6EECF244321}">
                <p14:modId xmlns:p14="http://schemas.microsoft.com/office/powerpoint/2010/main" val="633999432"/>
              </p:ext>
            </p:extLst>
          </p:nvPr>
        </p:nvGraphicFramePr>
        <p:xfrm>
          <a:off x="397164" y="3287655"/>
          <a:ext cx="7693890" cy="2159366"/>
        </p:xfrm>
        <a:graphic>
          <a:graphicData uri="http://schemas.openxmlformats.org/drawingml/2006/table">
            <a:tbl>
              <a:tblPr firstRow="1" firstCol="1" bandRow="1">
                <a:tableStyleId>{21E4AEA4-8DFA-4A89-87EB-49C32662AFE0}</a:tableStyleId>
              </a:tblPr>
              <a:tblGrid>
                <a:gridCol w="1791855">
                  <a:extLst>
                    <a:ext uri="{9D8B030D-6E8A-4147-A177-3AD203B41FA5}">
                      <a16:colId xmlns:a16="http://schemas.microsoft.com/office/drawing/2014/main" val="969472735"/>
                    </a:ext>
                  </a:extLst>
                </a:gridCol>
                <a:gridCol w="3038764">
                  <a:extLst>
                    <a:ext uri="{9D8B030D-6E8A-4147-A177-3AD203B41FA5}">
                      <a16:colId xmlns:a16="http://schemas.microsoft.com/office/drawing/2014/main" val="552080320"/>
                    </a:ext>
                  </a:extLst>
                </a:gridCol>
                <a:gridCol w="2863271">
                  <a:extLst>
                    <a:ext uri="{9D8B030D-6E8A-4147-A177-3AD203B41FA5}">
                      <a16:colId xmlns:a16="http://schemas.microsoft.com/office/drawing/2014/main" val="1269238249"/>
                    </a:ext>
                  </a:extLst>
                </a:gridCol>
              </a:tblGrid>
              <a:tr h="492688">
                <a:tc>
                  <a:txBody>
                    <a:bodyPr/>
                    <a:lstStyle/>
                    <a:p>
                      <a:pPr lvl="0" algn="ctr"/>
                      <a:endParaRPr kumimoji="1" lang="ja-JP" altLang="en-US" dirty="0"/>
                    </a:p>
                  </a:txBody>
                  <a:tcPr/>
                </a:tc>
                <a:tc>
                  <a:txBody>
                    <a:bodyPr/>
                    <a:lstStyle/>
                    <a:p>
                      <a:pPr lvl="0" algn="ctr"/>
                      <a:r>
                        <a:rPr kumimoji="1" lang="en-US" altLang="ja-JP" dirty="0"/>
                        <a:t>B </a:t>
                      </a:r>
                      <a:r>
                        <a:rPr kumimoji="1" lang="ja-JP" altLang="en-US" dirty="0"/>
                        <a:t>が黙秘</a:t>
                      </a:r>
                    </a:p>
                  </a:txBody>
                  <a:tcPr/>
                </a:tc>
                <a:tc>
                  <a:txBody>
                    <a:bodyPr/>
                    <a:lstStyle/>
                    <a:p>
                      <a:pPr lvl="0" algn="ctr"/>
                      <a:r>
                        <a:rPr kumimoji="1" lang="en-US" altLang="ja-JP" dirty="0"/>
                        <a:t>B </a:t>
                      </a:r>
                      <a:r>
                        <a:rPr kumimoji="1" lang="ja-JP" altLang="en-US" dirty="0"/>
                        <a:t>が自白</a:t>
                      </a:r>
                    </a:p>
                  </a:txBody>
                  <a:tcPr/>
                </a:tc>
                <a:extLst>
                  <a:ext uri="{0D108BD9-81ED-4DB2-BD59-A6C34878D82A}">
                    <a16:rowId xmlns:a16="http://schemas.microsoft.com/office/drawing/2014/main" val="406250448"/>
                  </a:ext>
                </a:extLst>
              </a:tr>
              <a:tr h="752278">
                <a:tc>
                  <a:txBody>
                    <a:bodyPr/>
                    <a:lstStyle/>
                    <a:p>
                      <a:pPr lvl="0" algn="ctr"/>
                      <a:r>
                        <a:rPr kumimoji="1" lang="en-US" altLang="ja-JP" dirty="0"/>
                        <a:t>A </a:t>
                      </a:r>
                      <a:r>
                        <a:rPr kumimoji="1" lang="ja-JP" altLang="en-US" dirty="0"/>
                        <a:t>が黙秘</a:t>
                      </a:r>
                    </a:p>
                  </a:txBody>
                  <a:tcPr/>
                </a:tc>
                <a:tc>
                  <a:txBody>
                    <a:bodyPr/>
                    <a:lstStyle/>
                    <a:p>
                      <a:pPr lvl="0" algn="ctr"/>
                      <a:r>
                        <a:rPr kumimoji="1" lang="en-US" altLang="ja-JP" dirty="0"/>
                        <a:t>A :   2 </a:t>
                      </a:r>
                      <a:r>
                        <a:rPr kumimoji="1" lang="ja-JP" altLang="en-US" dirty="0"/>
                        <a:t>年</a:t>
                      </a:r>
                      <a:endParaRPr kumimoji="1" lang="en-US" altLang="ja-JP" dirty="0"/>
                    </a:p>
                    <a:p>
                      <a:pPr lvl="0" algn="ctr"/>
                      <a:r>
                        <a:rPr kumimoji="1" lang="en-US" altLang="ja-JP" dirty="0"/>
                        <a:t>B :   2 </a:t>
                      </a:r>
                      <a:r>
                        <a:rPr kumimoji="1" lang="ja-JP" altLang="en-US" dirty="0"/>
                        <a:t>年</a:t>
                      </a:r>
                    </a:p>
                  </a:txBody>
                  <a:tcPr/>
                </a:tc>
                <a:tc>
                  <a:txBody>
                    <a:bodyPr/>
                    <a:lstStyle/>
                    <a:p>
                      <a:pPr lvl="0" algn="ctr"/>
                      <a:r>
                        <a:rPr kumimoji="1" lang="en-US" altLang="ja-JP" dirty="0"/>
                        <a:t>A : 10 </a:t>
                      </a:r>
                      <a:r>
                        <a:rPr kumimoji="1" lang="ja-JP" altLang="en-US" dirty="0"/>
                        <a:t>年</a:t>
                      </a:r>
                      <a:endParaRPr kumimoji="1" lang="en-US" altLang="ja-JP" dirty="0"/>
                    </a:p>
                    <a:p>
                      <a:pPr lvl="0" algn="ctr"/>
                      <a:r>
                        <a:rPr kumimoji="1" lang="en-US" altLang="ja-JP" dirty="0"/>
                        <a:t>B :   0 </a:t>
                      </a:r>
                      <a:r>
                        <a:rPr kumimoji="1" lang="ja-JP" altLang="en-US" dirty="0"/>
                        <a:t>年</a:t>
                      </a:r>
                    </a:p>
                    <a:p>
                      <a:pPr lvl="0" algn="ctr"/>
                      <a:endParaRPr kumimoji="1" lang="ja-JP" altLang="en-US" dirty="0"/>
                    </a:p>
                  </a:txBody>
                  <a:tcPr/>
                </a:tc>
                <a:extLst>
                  <a:ext uri="{0D108BD9-81ED-4DB2-BD59-A6C34878D82A}">
                    <a16:rowId xmlns:a16="http://schemas.microsoft.com/office/drawing/2014/main" val="1338047505"/>
                  </a:ext>
                </a:extLst>
              </a:tr>
              <a:tr h="752278">
                <a:tc>
                  <a:txBody>
                    <a:bodyPr/>
                    <a:lstStyle/>
                    <a:p>
                      <a:pPr lvl="0" algn="ctr"/>
                      <a:r>
                        <a:rPr kumimoji="1" lang="en-US" altLang="ja-JP" dirty="0"/>
                        <a:t>A </a:t>
                      </a:r>
                      <a:r>
                        <a:rPr kumimoji="1" lang="ja-JP" altLang="en-US" dirty="0"/>
                        <a:t>が自白</a:t>
                      </a:r>
                    </a:p>
                  </a:txBody>
                  <a:tcPr/>
                </a:tc>
                <a:tc>
                  <a:txBody>
                    <a:bodyPr/>
                    <a:lstStyle/>
                    <a:p>
                      <a:pPr lvl="0" algn="ctr"/>
                      <a:r>
                        <a:rPr kumimoji="1" lang="en-US" altLang="ja-JP" dirty="0"/>
                        <a:t>A : </a:t>
                      </a:r>
                      <a:r>
                        <a:rPr kumimoji="1" lang="ja-JP" altLang="en-US" dirty="0"/>
                        <a:t>  </a:t>
                      </a:r>
                      <a:r>
                        <a:rPr kumimoji="1" lang="en-US" altLang="ja-JP" dirty="0"/>
                        <a:t>0 </a:t>
                      </a:r>
                      <a:r>
                        <a:rPr kumimoji="1" lang="ja-JP" altLang="en-US" dirty="0"/>
                        <a:t>年</a:t>
                      </a:r>
                      <a:endParaRPr kumimoji="1" lang="en-US" altLang="ja-JP" dirty="0"/>
                    </a:p>
                    <a:p>
                      <a:pPr lvl="0" algn="ctr"/>
                      <a:r>
                        <a:rPr kumimoji="1" lang="en-US" altLang="ja-JP" dirty="0"/>
                        <a:t>B : 10 </a:t>
                      </a:r>
                      <a:r>
                        <a:rPr kumimoji="1" lang="ja-JP" altLang="en-US" dirty="0"/>
                        <a:t>年</a:t>
                      </a:r>
                    </a:p>
                  </a:txBody>
                  <a:tcPr/>
                </a:tc>
                <a:tc>
                  <a:txBody>
                    <a:bodyPr/>
                    <a:lstStyle/>
                    <a:p>
                      <a:pPr lvl="0" algn="ctr"/>
                      <a:r>
                        <a:rPr kumimoji="1" lang="en-US" altLang="ja-JP" dirty="0"/>
                        <a:t>A :   5 </a:t>
                      </a:r>
                      <a:r>
                        <a:rPr kumimoji="1" lang="ja-JP" altLang="en-US" dirty="0"/>
                        <a:t>年</a:t>
                      </a:r>
                      <a:endParaRPr kumimoji="1" lang="en-US" altLang="ja-JP" dirty="0"/>
                    </a:p>
                    <a:p>
                      <a:pPr lvl="0" algn="ctr"/>
                      <a:r>
                        <a:rPr kumimoji="1" lang="en-US" altLang="ja-JP" dirty="0"/>
                        <a:t>B :   5 </a:t>
                      </a:r>
                      <a:r>
                        <a:rPr kumimoji="1" lang="ja-JP" altLang="en-US" dirty="0"/>
                        <a:t>年</a:t>
                      </a:r>
                    </a:p>
                  </a:txBody>
                  <a:tcPr/>
                </a:tc>
                <a:extLst>
                  <a:ext uri="{0D108BD9-81ED-4DB2-BD59-A6C34878D82A}">
                    <a16:rowId xmlns:a16="http://schemas.microsoft.com/office/drawing/2014/main" val="962601931"/>
                  </a:ext>
                </a:extLst>
              </a:tr>
            </a:tbl>
          </a:graphicData>
        </a:graphic>
      </p:graphicFrame>
      <p:sp>
        <p:nvSpPr>
          <p:cNvPr id="15" name="テキスト ボックス 14">
            <a:extLst>
              <a:ext uri="{FF2B5EF4-FFF2-40B4-BE49-F238E27FC236}">
                <a16:creationId xmlns:a16="http://schemas.microsoft.com/office/drawing/2014/main" id="{2C585DDC-55BC-8F83-70AE-9123ED972E92}"/>
              </a:ext>
            </a:extLst>
          </p:cNvPr>
          <p:cNvSpPr txBox="1"/>
          <p:nvPr/>
        </p:nvSpPr>
        <p:spPr>
          <a:xfrm>
            <a:off x="397164" y="2881981"/>
            <a:ext cx="3048000" cy="461665"/>
          </a:xfrm>
          <a:prstGeom prst="rect">
            <a:avLst/>
          </a:prstGeom>
          <a:noFill/>
        </p:spPr>
        <p:txBody>
          <a:bodyPr wrap="square" rtlCol="0">
            <a:spAutoFit/>
          </a:bodyPr>
          <a:lstStyle/>
          <a:p>
            <a:pPr algn="l"/>
            <a:r>
              <a:rPr kumimoji="1" lang="ja-JP" altLang="en-US" sz="2400" dirty="0"/>
              <a:t>例）囚人のジレンマ</a:t>
            </a:r>
          </a:p>
        </p:txBody>
      </p:sp>
      <p:sp>
        <p:nvSpPr>
          <p:cNvPr id="16" name="テキスト ボックス 15">
            <a:extLst>
              <a:ext uri="{FF2B5EF4-FFF2-40B4-BE49-F238E27FC236}">
                <a16:creationId xmlns:a16="http://schemas.microsoft.com/office/drawing/2014/main" id="{889BB99C-FC64-5513-B46D-811D57809C19}"/>
              </a:ext>
            </a:extLst>
          </p:cNvPr>
          <p:cNvSpPr txBox="1"/>
          <p:nvPr/>
        </p:nvSpPr>
        <p:spPr>
          <a:xfrm>
            <a:off x="564233" y="5447021"/>
            <a:ext cx="8155709" cy="830997"/>
          </a:xfrm>
          <a:prstGeom prst="rect">
            <a:avLst/>
          </a:prstGeom>
          <a:noFill/>
        </p:spPr>
        <p:txBody>
          <a:bodyPr wrap="square" rtlCol="0">
            <a:spAutoFit/>
          </a:bodyPr>
          <a:lstStyle/>
          <a:p>
            <a:pPr algn="l"/>
            <a:r>
              <a:rPr kumimoji="1" lang="ja-JP" altLang="en-US" sz="2400" dirty="0"/>
              <a:t>相手のすべての選択に対して自白が得（ナッシュ均衡）</a:t>
            </a:r>
            <a:endParaRPr kumimoji="1" lang="en-US" altLang="ja-JP" sz="2400" dirty="0"/>
          </a:p>
          <a:p>
            <a:pPr algn="l"/>
            <a:r>
              <a:rPr kumimoji="1" lang="ja-JP" altLang="en-US" sz="2400" dirty="0"/>
              <a:t>結果，両者損をする</a:t>
            </a:r>
            <a:endParaRPr kumimoji="1" lang="en-US" altLang="ja-JP" sz="2400" dirty="0"/>
          </a:p>
        </p:txBody>
      </p:sp>
      <p:sp>
        <p:nvSpPr>
          <p:cNvPr id="3" name="テキスト ボックス 2">
            <a:extLst>
              <a:ext uri="{FF2B5EF4-FFF2-40B4-BE49-F238E27FC236}">
                <a16:creationId xmlns:a16="http://schemas.microsoft.com/office/drawing/2014/main" id="{BC6773CE-44C8-4527-0309-C6408B241088}"/>
              </a:ext>
            </a:extLst>
          </p:cNvPr>
          <p:cNvSpPr txBox="1"/>
          <p:nvPr/>
        </p:nvSpPr>
        <p:spPr>
          <a:xfrm>
            <a:off x="564233" y="6257835"/>
            <a:ext cx="6114473" cy="830997"/>
          </a:xfrm>
          <a:prstGeom prst="rect">
            <a:avLst/>
          </a:prstGeom>
          <a:noFill/>
        </p:spPr>
        <p:txBody>
          <a:bodyPr wrap="square" rtlCol="0">
            <a:spAutoFit/>
          </a:bodyPr>
          <a:lstStyle/>
          <a:p>
            <a:r>
              <a:rPr kumimoji="1" lang="ja-JP" altLang="en-US" sz="2400" b="1" dirty="0"/>
              <a:t>ナッシュ均衡が最善の戦略とは限らない</a:t>
            </a:r>
          </a:p>
          <a:p>
            <a:pPr algn="l"/>
            <a:endParaRPr kumimoji="1" lang="ja-JP" altLang="en-US" sz="2400" dirty="0"/>
          </a:p>
        </p:txBody>
      </p:sp>
    </p:spTree>
    <p:extLst>
      <p:ext uri="{BB962C8B-B14F-4D97-AF65-F5344CB8AC3E}">
        <p14:creationId xmlns:p14="http://schemas.microsoft.com/office/powerpoint/2010/main" val="1438990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57B7C-C5D1-C542-5CCA-888356DA112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642276B-71DD-78D6-3D5C-7A6F316B004B}"/>
              </a:ext>
            </a:extLst>
          </p:cNvPr>
          <p:cNvSpPr>
            <a:spLocks noGrp="1"/>
          </p:cNvSpPr>
          <p:nvPr>
            <p:ph type="title"/>
          </p:nvPr>
        </p:nvSpPr>
        <p:spPr>
          <a:xfrm>
            <a:off x="258620" y="358145"/>
            <a:ext cx="7886700" cy="1325563"/>
          </a:xfrm>
        </p:spPr>
        <p:txBody>
          <a:bodyPr/>
          <a:lstStyle/>
          <a:p>
            <a:r>
              <a:rPr kumimoji="1" lang="ja-JP" altLang="en-US" dirty="0"/>
              <a:t>ナッシュ均衡（ </a:t>
            </a:r>
            <a:r>
              <a:rPr kumimoji="1" lang="en-US" altLang="ja-JP" dirty="0"/>
              <a:t>2 </a:t>
            </a:r>
            <a:r>
              <a:rPr kumimoji="1" lang="ja-JP" altLang="en-US" dirty="0"/>
              <a:t>）</a:t>
            </a:r>
          </a:p>
        </p:txBody>
      </p:sp>
      <p:sp>
        <p:nvSpPr>
          <p:cNvPr id="4" name="スライド番号プレースホルダー 3">
            <a:extLst>
              <a:ext uri="{FF2B5EF4-FFF2-40B4-BE49-F238E27FC236}">
                <a16:creationId xmlns:a16="http://schemas.microsoft.com/office/drawing/2014/main" id="{1BBD98E0-6B56-146E-7F9E-5BAC2C40D121}"/>
              </a:ext>
            </a:extLst>
          </p:cNvPr>
          <p:cNvSpPr>
            <a:spLocks noGrp="1"/>
          </p:cNvSpPr>
          <p:nvPr>
            <p:ph type="sldNum" sz="quarter" idx="12"/>
          </p:nvPr>
        </p:nvSpPr>
        <p:spPr/>
        <p:txBody>
          <a:bodyPr/>
          <a:lstStyle/>
          <a:p>
            <a:fld id="{C21CBB8E-A783-4F34-8D02-E9975F0EBD7B}" type="slidenum">
              <a:rPr kumimoji="1" lang="ja-JP" altLang="en-US" smtClean="0"/>
              <a:t>16</a:t>
            </a:fld>
            <a:endParaRPr kumimoji="1" lang="ja-JP" altLang="en-US"/>
          </a:p>
        </p:txBody>
      </p:sp>
      <p:sp>
        <p:nvSpPr>
          <p:cNvPr id="5" name="テキスト ボックス 4">
            <a:extLst>
              <a:ext uri="{FF2B5EF4-FFF2-40B4-BE49-F238E27FC236}">
                <a16:creationId xmlns:a16="http://schemas.microsoft.com/office/drawing/2014/main" id="{9DC751F9-5395-76BA-4294-3ED98F4E52AD}"/>
              </a:ext>
            </a:extLst>
          </p:cNvPr>
          <p:cNvSpPr txBox="1"/>
          <p:nvPr/>
        </p:nvSpPr>
        <p:spPr>
          <a:xfrm>
            <a:off x="554759" y="3237328"/>
            <a:ext cx="7702550" cy="461665"/>
          </a:xfrm>
          <a:prstGeom prst="rect">
            <a:avLst/>
          </a:prstGeom>
          <a:noFill/>
        </p:spPr>
        <p:txBody>
          <a:bodyPr wrap="square" rtlCol="0">
            <a:spAutoFit/>
          </a:bodyPr>
          <a:lstStyle/>
          <a:p>
            <a:pPr algn="l"/>
            <a:r>
              <a:rPr kumimoji="1" lang="ja-JP" altLang="en-US" sz="2400" dirty="0"/>
              <a:t>正確な均衡を見つけることは </a:t>
            </a:r>
            <a:r>
              <a:rPr kumimoji="1" lang="en-US" altLang="ja-JP" sz="2400" dirty="0"/>
              <a:t>PPAD-complete [1]</a:t>
            </a:r>
          </a:p>
        </p:txBody>
      </p:sp>
      <p:sp>
        <p:nvSpPr>
          <p:cNvPr id="6" name="Rectangle 1">
            <a:extLst>
              <a:ext uri="{FF2B5EF4-FFF2-40B4-BE49-F238E27FC236}">
                <a16:creationId xmlns:a16="http://schemas.microsoft.com/office/drawing/2014/main" id="{FA533E9E-045D-9CEC-E289-16A924DAF227}"/>
              </a:ext>
            </a:extLst>
          </p:cNvPr>
          <p:cNvSpPr>
            <a:spLocks noGrp="1" noChangeArrowheads="1"/>
          </p:cNvSpPr>
          <p:nvPr>
            <p:ph type="ftr" sz="quarter" idx="11"/>
          </p:nvPr>
        </p:nvSpPr>
        <p:spPr bwMode="auto">
          <a:xfrm>
            <a:off x="105232" y="6056459"/>
            <a:ext cx="79528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dirty="0">
                <a:ln>
                  <a:noFill/>
                </a:ln>
                <a:solidFill>
                  <a:schemeClr val="tx1"/>
                </a:solidFill>
                <a:effectLst/>
                <a:latin typeface="+mn-ea"/>
              </a:rPr>
              <a:t>[Xi, ’06] Xi, C., et al.: Settling the Complexity of Two-Player Nash Equilibrium, In FOCS'06, pp. 261-272 (2006).</a:t>
            </a:r>
            <a:endParaRPr kumimoji="0" lang="ja-JP" altLang="ja-JP" b="0" i="0" u="none" strike="noStrike" cap="none" normalizeH="0" baseline="0" dirty="0">
              <a:ln>
                <a:noFill/>
              </a:ln>
              <a:solidFill>
                <a:schemeClr val="tx1"/>
              </a:solidFill>
              <a:effectLst/>
              <a:latin typeface="+mn-ea"/>
            </a:endParaRPr>
          </a:p>
        </p:txBody>
      </p:sp>
      <p:sp>
        <p:nvSpPr>
          <p:cNvPr id="11" name="テキスト ボックス 10">
            <a:extLst>
              <a:ext uri="{FF2B5EF4-FFF2-40B4-BE49-F238E27FC236}">
                <a16:creationId xmlns:a16="http://schemas.microsoft.com/office/drawing/2014/main" id="{5A4C0C52-81FC-08DD-084B-13853732A508}"/>
              </a:ext>
            </a:extLst>
          </p:cNvPr>
          <p:cNvSpPr txBox="1"/>
          <p:nvPr/>
        </p:nvSpPr>
        <p:spPr>
          <a:xfrm>
            <a:off x="402070" y="5139336"/>
            <a:ext cx="8339860" cy="1015663"/>
          </a:xfrm>
          <a:prstGeom prst="rect">
            <a:avLst/>
          </a:prstGeom>
          <a:noFill/>
        </p:spPr>
        <p:txBody>
          <a:bodyPr wrap="square" rtlCol="0">
            <a:spAutoFit/>
          </a:bodyPr>
          <a:lstStyle/>
          <a:p>
            <a:pPr algn="l"/>
            <a:r>
              <a:rPr kumimoji="1" lang="en-US" altLang="ja-JP" dirty="0"/>
              <a:t>[1] PPAD-complete : Polynomial Parity Argument, Directed version [Xi, ’06]</a:t>
            </a:r>
            <a:r>
              <a:rPr kumimoji="1" lang="ja-JP" altLang="en-US" dirty="0"/>
              <a:t>　</a:t>
            </a:r>
            <a:r>
              <a:rPr kumimoji="1" lang="en-US" altLang="ja-JP" dirty="0"/>
              <a:t>PPAD</a:t>
            </a:r>
            <a:r>
              <a:rPr kumimoji="1" lang="ja-JP" altLang="en-US" dirty="0"/>
              <a:t>クラスのあらゆる問題を多項式時間で還元できる代表的な難問</a:t>
            </a:r>
            <a:endParaRPr kumimoji="1" lang="en-US" altLang="ja-JP" dirty="0"/>
          </a:p>
          <a:p>
            <a:pPr algn="l"/>
            <a:endParaRPr kumimoji="1" lang="ja-JP" altLang="en-US" sz="2400" dirty="0"/>
          </a:p>
        </p:txBody>
      </p:sp>
      <p:sp>
        <p:nvSpPr>
          <p:cNvPr id="3" name="テキスト ボックス 2">
            <a:extLst>
              <a:ext uri="{FF2B5EF4-FFF2-40B4-BE49-F238E27FC236}">
                <a16:creationId xmlns:a16="http://schemas.microsoft.com/office/drawing/2014/main" id="{D9970D86-D784-BE84-E9FE-AF9BEFBA1955}"/>
              </a:ext>
            </a:extLst>
          </p:cNvPr>
          <p:cNvSpPr txBox="1"/>
          <p:nvPr/>
        </p:nvSpPr>
        <p:spPr>
          <a:xfrm>
            <a:off x="554759" y="1657928"/>
            <a:ext cx="8442035" cy="1200329"/>
          </a:xfrm>
          <a:prstGeom prst="rect">
            <a:avLst/>
          </a:prstGeom>
          <a:noFill/>
        </p:spPr>
        <p:txBody>
          <a:bodyPr wrap="square" rtlCol="0">
            <a:spAutoFit/>
          </a:bodyPr>
          <a:lstStyle/>
          <a:p>
            <a:pPr algn="l"/>
            <a:r>
              <a:rPr kumimoji="1" lang="ja-JP" altLang="en-US" sz="2400" b="1" dirty="0"/>
              <a:t>ゼロサムゲームにおいてはナッシュ均衡は最善の戦略</a:t>
            </a:r>
            <a:endParaRPr kumimoji="1" lang="en-US" altLang="ja-JP" sz="2400" b="1" dirty="0"/>
          </a:p>
          <a:p>
            <a:pPr algn="l"/>
            <a:endParaRPr kumimoji="1" lang="en-US" altLang="ja-JP" sz="2400" dirty="0"/>
          </a:p>
          <a:p>
            <a:pPr algn="l"/>
            <a:r>
              <a:rPr kumimoji="1" lang="ja-JP" altLang="en-US" sz="2400" dirty="0"/>
              <a:t>損を最小化する戦略と，利益を最大化する戦略は一致</a:t>
            </a:r>
            <a:endParaRPr kumimoji="1" lang="en-US" altLang="ja-JP" sz="2400" dirty="0"/>
          </a:p>
        </p:txBody>
      </p:sp>
      <p:sp>
        <p:nvSpPr>
          <p:cNvPr id="7" name="テキスト ボックス 6">
            <a:extLst>
              <a:ext uri="{FF2B5EF4-FFF2-40B4-BE49-F238E27FC236}">
                <a16:creationId xmlns:a16="http://schemas.microsoft.com/office/drawing/2014/main" id="{47599FBA-89D8-AEAA-815E-E16E47CE1A2D}"/>
              </a:ext>
            </a:extLst>
          </p:cNvPr>
          <p:cNvSpPr txBox="1"/>
          <p:nvPr/>
        </p:nvSpPr>
        <p:spPr>
          <a:xfrm>
            <a:off x="554759" y="4092896"/>
            <a:ext cx="7546110" cy="523220"/>
          </a:xfrm>
          <a:prstGeom prst="rect">
            <a:avLst/>
          </a:prstGeom>
          <a:noFill/>
        </p:spPr>
        <p:txBody>
          <a:bodyPr wrap="square" rtlCol="0">
            <a:spAutoFit/>
          </a:bodyPr>
          <a:lstStyle/>
          <a:p>
            <a:pPr algn="l"/>
            <a:r>
              <a:rPr kumimoji="1" lang="ja-JP" altLang="en-US" sz="2800" b="1" dirty="0"/>
              <a:t>機械学習によってナッシュ均衡へ近似</a:t>
            </a:r>
          </a:p>
        </p:txBody>
      </p:sp>
    </p:spTree>
    <p:extLst>
      <p:ext uri="{BB962C8B-B14F-4D97-AF65-F5344CB8AC3E}">
        <p14:creationId xmlns:p14="http://schemas.microsoft.com/office/powerpoint/2010/main" val="195078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65CA60-BD9E-4EB7-0EBE-DA9A34907534}"/>
              </a:ext>
            </a:extLst>
          </p:cNvPr>
          <p:cNvSpPr>
            <a:spLocks noGrp="1"/>
          </p:cNvSpPr>
          <p:nvPr>
            <p:ph type="title"/>
          </p:nvPr>
        </p:nvSpPr>
        <p:spPr/>
        <p:txBody>
          <a:bodyPr/>
          <a:lstStyle/>
          <a:p>
            <a:r>
              <a:rPr kumimoji="1" lang="en-US" altLang="ja-JP" dirty="0"/>
              <a:t>Alpha Zero </a:t>
            </a:r>
            <a:r>
              <a:rPr kumimoji="1" lang="en-US" altLang="ja-JP" sz="2800" dirty="0"/>
              <a:t>[David, ’18] </a:t>
            </a:r>
            <a:endParaRPr kumimoji="1" lang="ja-JP" altLang="en-US" dirty="0"/>
          </a:p>
        </p:txBody>
      </p:sp>
      <p:sp>
        <p:nvSpPr>
          <p:cNvPr id="3" name="フッター プレースホルダー 2">
            <a:extLst>
              <a:ext uri="{FF2B5EF4-FFF2-40B4-BE49-F238E27FC236}">
                <a16:creationId xmlns:a16="http://schemas.microsoft.com/office/drawing/2014/main" id="{AC997CE1-DDA9-9B8E-3E48-6EF472A71F53}"/>
              </a:ext>
            </a:extLst>
          </p:cNvPr>
          <p:cNvSpPr>
            <a:spLocks noGrp="1"/>
          </p:cNvSpPr>
          <p:nvPr>
            <p:ph type="ftr" sz="quarter" idx="11"/>
          </p:nvPr>
        </p:nvSpPr>
        <p:spPr/>
        <p:txBody>
          <a:bodyPr/>
          <a:lstStyle/>
          <a:p>
            <a:r>
              <a:rPr kumimoji="1" lang="en-US" altLang="ja-JP" dirty="0"/>
              <a:t>[David, ’18] David. S., et al.: A general reinforcement learning algorithm that masters chess, shogi, and Go through self-play, Science, Vol. 362, No. 6419, pp. 1140-1144 (2018).</a:t>
            </a:r>
            <a:endParaRPr kumimoji="1" lang="ja-JP" altLang="en-US" dirty="0"/>
          </a:p>
        </p:txBody>
      </p:sp>
      <p:sp>
        <p:nvSpPr>
          <p:cNvPr id="4" name="スライド番号プレースホルダー 3">
            <a:extLst>
              <a:ext uri="{FF2B5EF4-FFF2-40B4-BE49-F238E27FC236}">
                <a16:creationId xmlns:a16="http://schemas.microsoft.com/office/drawing/2014/main" id="{A2CB1044-5069-6D05-924C-351AC4513F86}"/>
              </a:ext>
            </a:extLst>
          </p:cNvPr>
          <p:cNvSpPr>
            <a:spLocks noGrp="1"/>
          </p:cNvSpPr>
          <p:nvPr>
            <p:ph type="sldNum" sz="quarter" idx="12"/>
          </p:nvPr>
        </p:nvSpPr>
        <p:spPr/>
        <p:txBody>
          <a:bodyPr/>
          <a:lstStyle/>
          <a:p>
            <a:fld id="{C21CBB8E-A783-4F34-8D02-E9975F0EBD7B}" type="slidenum">
              <a:rPr kumimoji="1" lang="ja-JP" altLang="en-US" smtClean="0"/>
              <a:t>17</a:t>
            </a:fld>
            <a:endParaRPr kumimoji="1" lang="ja-JP" altLang="en-US"/>
          </a:p>
        </p:txBody>
      </p:sp>
      <p:sp>
        <p:nvSpPr>
          <p:cNvPr id="5" name="テキスト ボックス 4">
            <a:extLst>
              <a:ext uri="{FF2B5EF4-FFF2-40B4-BE49-F238E27FC236}">
                <a16:creationId xmlns:a16="http://schemas.microsoft.com/office/drawing/2014/main" id="{5144B5B8-AEDB-AC40-B990-A70BC93C287A}"/>
              </a:ext>
            </a:extLst>
          </p:cNvPr>
          <p:cNvSpPr txBox="1"/>
          <p:nvPr/>
        </p:nvSpPr>
        <p:spPr>
          <a:xfrm>
            <a:off x="868218" y="1690689"/>
            <a:ext cx="6345382" cy="461665"/>
          </a:xfrm>
          <a:prstGeom prst="rect">
            <a:avLst/>
          </a:prstGeom>
          <a:noFill/>
        </p:spPr>
        <p:txBody>
          <a:bodyPr wrap="square" rtlCol="0">
            <a:spAutoFit/>
          </a:bodyPr>
          <a:lstStyle/>
          <a:p>
            <a:pPr algn="l"/>
            <a:r>
              <a:rPr kumimoji="1" lang="ja-JP" altLang="en-US" sz="2400" dirty="0"/>
              <a:t>ルールの知識のみから，超人的な性能を達成</a:t>
            </a:r>
          </a:p>
        </p:txBody>
      </p:sp>
      <p:sp>
        <p:nvSpPr>
          <p:cNvPr id="6" name="テキスト ボックス 5">
            <a:extLst>
              <a:ext uri="{FF2B5EF4-FFF2-40B4-BE49-F238E27FC236}">
                <a16:creationId xmlns:a16="http://schemas.microsoft.com/office/drawing/2014/main" id="{AC07D2B2-360A-6D2B-8706-18581C25333F}"/>
              </a:ext>
            </a:extLst>
          </p:cNvPr>
          <p:cNvSpPr txBox="1"/>
          <p:nvPr/>
        </p:nvSpPr>
        <p:spPr>
          <a:xfrm>
            <a:off x="868218" y="2225473"/>
            <a:ext cx="7407564" cy="461665"/>
          </a:xfrm>
          <a:prstGeom prst="rect">
            <a:avLst/>
          </a:prstGeom>
          <a:noFill/>
        </p:spPr>
        <p:txBody>
          <a:bodyPr wrap="square" rtlCol="0">
            <a:spAutoFit/>
          </a:bodyPr>
          <a:lstStyle/>
          <a:p>
            <a:pPr algn="l"/>
            <a:r>
              <a:rPr kumimoji="1" lang="ja-JP" altLang="en-US" sz="2400" dirty="0"/>
              <a:t>チェス，将棋，囲碁の当時最強のプログラムに勝利</a:t>
            </a:r>
          </a:p>
        </p:txBody>
      </p:sp>
      <p:sp>
        <p:nvSpPr>
          <p:cNvPr id="7" name="テキスト ボックス 6">
            <a:extLst>
              <a:ext uri="{FF2B5EF4-FFF2-40B4-BE49-F238E27FC236}">
                <a16:creationId xmlns:a16="http://schemas.microsoft.com/office/drawing/2014/main" id="{E514F541-2FFB-CEE4-646C-961643A6F995}"/>
              </a:ext>
            </a:extLst>
          </p:cNvPr>
          <p:cNvSpPr txBox="1"/>
          <p:nvPr/>
        </p:nvSpPr>
        <p:spPr>
          <a:xfrm>
            <a:off x="2937163" y="4596615"/>
            <a:ext cx="5144655" cy="461665"/>
          </a:xfrm>
          <a:prstGeom prst="rect">
            <a:avLst/>
          </a:prstGeom>
          <a:noFill/>
        </p:spPr>
        <p:txBody>
          <a:bodyPr wrap="square" rtlCol="0">
            <a:spAutoFit/>
          </a:bodyPr>
          <a:lstStyle/>
          <a:p>
            <a:pPr algn="l"/>
            <a:r>
              <a:rPr kumimoji="1" lang="ja-JP" altLang="en-US" sz="2400" dirty="0"/>
              <a:t>ルール以外のドメイン知識が不必要</a:t>
            </a:r>
          </a:p>
        </p:txBody>
      </p:sp>
      <p:sp>
        <p:nvSpPr>
          <p:cNvPr id="8" name="テキスト ボックス 7">
            <a:extLst>
              <a:ext uri="{FF2B5EF4-FFF2-40B4-BE49-F238E27FC236}">
                <a16:creationId xmlns:a16="http://schemas.microsoft.com/office/drawing/2014/main" id="{0702BE0D-1208-4520-AEF2-A38AE8DBEFA1}"/>
              </a:ext>
            </a:extLst>
          </p:cNvPr>
          <p:cNvSpPr txBox="1"/>
          <p:nvPr/>
        </p:nvSpPr>
        <p:spPr>
          <a:xfrm>
            <a:off x="406977" y="3554619"/>
            <a:ext cx="3380509" cy="830997"/>
          </a:xfrm>
          <a:prstGeom prst="rect">
            <a:avLst/>
          </a:prstGeom>
          <a:noFill/>
        </p:spPr>
        <p:txBody>
          <a:bodyPr wrap="square" rtlCol="0">
            <a:spAutoFit/>
          </a:bodyPr>
          <a:lstStyle/>
          <a:p>
            <a:pPr algn="l"/>
            <a:r>
              <a:rPr kumimoji="1" lang="ja-JP" altLang="en-US" sz="2400" dirty="0"/>
              <a:t>汎用的なアルゴリズムとアーキテクチャ</a:t>
            </a:r>
          </a:p>
        </p:txBody>
      </p:sp>
      <p:sp>
        <p:nvSpPr>
          <p:cNvPr id="9" name="テキスト ボックス 8">
            <a:extLst>
              <a:ext uri="{FF2B5EF4-FFF2-40B4-BE49-F238E27FC236}">
                <a16:creationId xmlns:a16="http://schemas.microsoft.com/office/drawing/2014/main" id="{9DF760EF-8A3F-86A1-A1A3-27697DB1FD9B}"/>
              </a:ext>
            </a:extLst>
          </p:cNvPr>
          <p:cNvSpPr txBox="1"/>
          <p:nvPr/>
        </p:nvSpPr>
        <p:spPr>
          <a:xfrm>
            <a:off x="4009159" y="3393525"/>
            <a:ext cx="3380509" cy="461665"/>
          </a:xfrm>
          <a:prstGeom prst="rect">
            <a:avLst/>
          </a:prstGeom>
          <a:noFill/>
        </p:spPr>
        <p:txBody>
          <a:bodyPr wrap="square" rtlCol="0">
            <a:spAutoFit/>
          </a:bodyPr>
          <a:lstStyle/>
          <a:p>
            <a:pPr algn="l"/>
            <a:r>
              <a:rPr kumimoji="1" lang="ja-JP" altLang="en-US" sz="2400" dirty="0"/>
              <a:t>圧倒的に少ない探索量</a:t>
            </a:r>
          </a:p>
        </p:txBody>
      </p:sp>
    </p:spTree>
    <p:extLst>
      <p:ext uri="{BB962C8B-B14F-4D97-AF65-F5344CB8AC3E}">
        <p14:creationId xmlns:p14="http://schemas.microsoft.com/office/powerpoint/2010/main" val="1356842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793581-4729-0537-DBEE-405D7AC1C3C2}"/>
              </a:ext>
            </a:extLst>
          </p:cNvPr>
          <p:cNvSpPr>
            <a:spLocks noGrp="1"/>
          </p:cNvSpPr>
          <p:nvPr>
            <p:ph type="title"/>
          </p:nvPr>
        </p:nvSpPr>
        <p:spPr/>
        <p:txBody>
          <a:bodyPr/>
          <a:lstStyle/>
          <a:p>
            <a:r>
              <a:rPr kumimoji="1" lang="en-US" altLang="ja-JP" dirty="0"/>
              <a:t>CFR </a:t>
            </a:r>
            <a:r>
              <a:rPr kumimoji="1" lang="en-US" altLang="ja-JP" sz="2800" dirty="0"/>
              <a:t>[Martin, ’07]</a:t>
            </a:r>
            <a:endParaRPr kumimoji="1" lang="ja-JP" altLang="en-US" sz="2800" dirty="0"/>
          </a:p>
        </p:txBody>
      </p:sp>
      <p:sp>
        <p:nvSpPr>
          <p:cNvPr id="3" name="フッター プレースホルダー 2">
            <a:extLst>
              <a:ext uri="{FF2B5EF4-FFF2-40B4-BE49-F238E27FC236}">
                <a16:creationId xmlns:a16="http://schemas.microsoft.com/office/drawing/2014/main" id="{B93DDCCD-0BEA-0D1E-F127-8C2849F67691}"/>
              </a:ext>
            </a:extLst>
          </p:cNvPr>
          <p:cNvSpPr>
            <a:spLocks noGrp="1"/>
          </p:cNvSpPr>
          <p:nvPr>
            <p:ph type="ftr" sz="quarter" idx="11"/>
          </p:nvPr>
        </p:nvSpPr>
        <p:spPr/>
        <p:txBody>
          <a:bodyPr/>
          <a:lstStyle/>
          <a:p>
            <a:r>
              <a:rPr kumimoji="1" lang="en-US" altLang="ja-JP" dirty="0"/>
              <a:t>[Martin, ’07] Martin, Z., et al.: Regret Minimization in Games with Incomplete Information, In Advances in Neural Information Processing Systems (2007).</a:t>
            </a:r>
            <a:endParaRPr kumimoji="1" lang="ja-JP" altLang="en-US" dirty="0"/>
          </a:p>
        </p:txBody>
      </p:sp>
      <p:sp>
        <p:nvSpPr>
          <p:cNvPr id="4" name="スライド番号プレースホルダー 3">
            <a:extLst>
              <a:ext uri="{FF2B5EF4-FFF2-40B4-BE49-F238E27FC236}">
                <a16:creationId xmlns:a16="http://schemas.microsoft.com/office/drawing/2014/main" id="{4004B942-252E-C58B-B39D-B12F3004B073}"/>
              </a:ext>
            </a:extLst>
          </p:cNvPr>
          <p:cNvSpPr>
            <a:spLocks noGrp="1"/>
          </p:cNvSpPr>
          <p:nvPr>
            <p:ph type="sldNum" sz="quarter" idx="12"/>
          </p:nvPr>
        </p:nvSpPr>
        <p:spPr/>
        <p:txBody>
          <a:bodyPr/>
          <a:lstStyle/>
          <a:p>
            <a:fld id="{C21CBB8E-A783-4F34-8D02-E9975F0EBD7B}" type="slidenum">
              <a:rPr kumimoji="1" lang="ja-JP" altLang="en-US" smtClean="0"/>
              <a:t>18</a:t>
            </a:fld>
            <a:endParaRPr kumimoji="1" lang="ja-JP" altLang="en-US"/>
          </a:p>
        </p:txBody>
      </p:sp>
      <p:sp>
        <p:nvSpPr>
          <p:cNvPr id="5" name="テキスト ボックス 4">
            <a:extLst>
              <a:ext uri="{FF2B5EF4-FFF2-40B4-BE49-F238E27FC236}">
                <a16:creationId xmlns:a16="http://schemas.microsoft.com/office/drawing/2014/main" id="{AF8630D9-00DC-AF72-C230-019D319DF2CF}"/>
              </a:ext>
            </a:extLst>
          </p:cNvPr>
          <p:cNvSpPr txBox="1"/>
          <p:nvPr/>
        </p:nvSpPr>
        <p:spPr>
          <a:xfrm>
            <a:off x="942109" y="1921164"/>
            <a:ext cx="7352146" cy="461665"/>
          </a:xfrm>
          <a:prstGeom prst="rect">
            <a:avLst/>
          </a:prstGeom>
          <a:noFill/>
        </p:spPr>
        <p:txBody>
          <a:bodyPr wrap="square" rtlCol="0">
            <a:spAutoFit/>
          </a:bodyPr>
          <a:lstStyle/>
          <a:p>
            <a:pPr algn="l"/>
            <a:r>
              <a:rPr kumimoji="1" lang="ja-JP" altLang="en-US" sz="2400" dirty="0"/>
              <a:t>数式</a:t>
            </a:r>
          </a:p>
        </p:txBody>
      </p:sp>
      <p:sp>
        <p:nvSpPr>
          <p:cNvPr id="6" name="テキスト ボックス 5">
            <a:extLst>
              <a:ext uri="{FF2B5EF4-FFF2-40B4-BE49-F238E27FC236}">
                <a16:creationId xmlns:a16="http://schemas.microsoft.com/office/drawing/2014/main" id="{7E9C333C-8A7A-BC61-4DA6-16F7C0A1F44B}"/>
              </a:ext>
            </a:extLst>
          </p:cNvPr>
          <p:cNvSpPr txBox="1"/>
          <p:nvPr/>
        </p:nvSpPr>
        <p:spPr>
          <a:xfrm>
            <a:off x="942109" y="2807855"/>
            <a:ext cx="7352146" cy="461665"/>
          </a:xfrm>
          <a:prstGeom prst="rect">
            <a:avLst/>
          </a:prstGeom>
          <a:noFill/>
        </p:spPr>
        <p:txBody>
          <a:bodyPr wrap="square" rtlCol="0">
            <a:spAutoFit/>
          </a:bodyPr>
          <a:lstStyle/>
          <a:p>
            <a:pPr algn="l"/>
            <a:r>
              <a:rPr kumimoji="1" lang="ja-JP" altLang="en-US" sz="2400" dirty="0"/>
              <a:t>数式解説</a:t>
            </a:r>
          </a:p>
        </p:txBody>
      </p:sp>
      <p:sp>
        <p:nvSpPr>
          <p:cNvPr id="7" name="テキスト ボックス 6">
            <a:extLst>
              <a:ext uri="{FF2B5EF4-FFF2-40B4-BE49-F238E27FC236}">
                <a16:creationId xmlns:a16="http://schemas.microsoft.com/office/drawing/2014/main" id="{A50F579A-2899-05FB-7367-18209BDE3DDC}"/>
              </a:ext>
            </a:extLst>
          </p:cNvPr>
          <p:cNvSpPr txBox="1"/>
          <p:nvPr/>
        </p:nvSpPr>
        <p:spPr>
          <a:xfrm>
            <a:off x="942109" y="3703782"/>
            <a:ext cx="7426036" cy="830997"/>
          </a:xfrm>
          <a:prstGeom prst="rect">
            <a:avLst/>
          </a:prstGeom>
          <a:noFill/>
        </p:spPr>
        <p:txBody>
          <a:bodyPr wrap="square" rtlCol="0">
            <a:spAutoFit/>
          </a:bodyPr>
          <a:lstStyle/>
          <a:p>
            <a:pPr algn="l"/>
            <a:r>
              <a:rPr kumimoji="1" lang="ja-JP" altLang="en-US" sz="2400" dirty="0"/>
              <a:t>即時反事実後悔の正の部分を最小化</a:t>
            </a:r>
            <a:endParaRPr kumimoji="1" lang="en-US" altLang="ja-JP" sz="2400" dirty="0"/>
          </a:p>
          <a:p>
            <a:pPr algn="l"/>
            <a:r>
              <a:rPr kumimoji="1" lang="ja-JP" altLang="en-US" sz="2400" dirty="0"/>
              <a:t>結果として全体の後悔がゼロに収束する</a:t>
            </a:r>
          </a:p>
        </p:txBody>
      </p:sp>
    </p:spTree>
    <p:extLst>
      <p:ext uri="{BB962C8B-B14F-4D97-AF65-F5344CB8AC3E}">
        <p14:creationId xmlns:p14="http://schemas.microsoft.com/office/powerpoint/2010/main" val="1982392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313DF6-797F-4B18-CBE6-F38D494C539D}"/>
              </a:ext>
            </a:extLst>
          </p:cNvPr>
          <p:cNvSpPr>
            <a:spLocks noGrp="1"/>
          </p:cNvSpPr>
          <p:nvPr>
            <p:ph type="title"/>
          </p:nvPr>
        </p:nvSpPr>
        <p:spPr/>
        <p:txBody>
          <a:bodyPr/>
          <a:lstStyle/>
          <a:p>
            <a:r>
              <a:rPr kumimoji="1" lang="en-US" altLang="ja-JP" dirty="0"/>
              <a:t>PBS </a:t>
            </a:r>
            <a:r>
              <a:rPr lang="en-US" altLang="ja-JP" sz="2800" dirty="0"/>
              <a:t>[Noam, ’20] </a:t>
            </a:r>
            <a:endParaRPr kumimoji="1" lang="ja-JP" altLang="en-US" dirty="0"/>
          </a:p>
        </p:txBody>
      </p:sp>
      <p:sp>
        <p:nvSpPr>
          <p:cNvPr id="3" name="フッター プレースホルダー 2">
            <a:extLst>
              <a:ext uri="{FF2B5EF4-FFF2-40B4-BE49-F238E27FC236}">
                <a16:creationId xmlns:a16="http://schemas.microsoft.com/office/drawing/2014/main" id="{D1E26AA9-FD48-49C8-7A4A-B1CC01EA7D2F}"/>
              </a:ext>
            </a:extLst>
          </p:cNvPr>
          <p:cNvSpPr>
            <a:spLocks noGrp="1"/>
          </p:cNvSpPr>
          <p:nvPr>
            <p:ph type="ftr" sz="quarter" idx="11"/>
          </p:nvPr>
        </p:nvSpPr>
        <p:spPr/>
        <p:txBody>
          <a:bodyPr/>
          <a:lstStyle/>
          <a:p>
            <a:pPr algn="l"/>
            <a:r>
              <a:rPr kumimoji="1" lang="en-US" altLang="ja-JP" dirty="0"/>
              <a:t>Noam, B., et al.: Combining deep reinforcement learning and search for imperfect-information games, </a:t>
            </a:r>
          </a:p>
          <a:p>
            <a:pPr algn="l"/>
            <a:r>
              <a:rPr kumimoji="1" lang="en-US" altLang="ja-JP" dirty="0"/>
              <a:t>In Proceedings of the 34th Int. Conf. on Neural Information Processing Systems (2020).</a:t>
            </a:r>
          </a:p>
        </p:txBody>
      </p:sp>
      <p:sp>
        <p:nvSpPr>
          <p:cNvPr id="4" name="スライド番号プレースホルダー 3">
            <a:extLst>
              <a:ext uri="{FF2B5EF4-FFF2-40B4-BE49-F238E27FC236}">
                <a16:creationId xmlns:a16="http://schemas.microsoft.com/office/drawing/2014/main" id="{61EE66AD-C63C-4974-C57C-13A34EA4D8CE}"/>
              </a:ext>
            </a:extLst>
          </p:cNvPr>
          <p:cNvSpPr>
            <a:spLocks noGrp="1"/>
          </p:cNvSpPr>
          <p:nvPr>
            <p:ph type="sldNum" sz="quarter" idx="12"/>
          </p:nvPr>
        </p:nvSpPr>
        <p:spPr/>
        <p:txBody>
          <a:bodyPr/>
          <a:lstStyle/>
          <a:p>
            <a:fld id="{C21CBB8E-A783-4F34-8D02-E9975F0EBD7B}" type="slidenum">
              <a:rPr kumimoji="1" lang="ja-JP" altLang="en-US" smtClean="0"/>
              <a:t>19</a:t>
            </a:fld>
            <a:endParaRPr kumimoji="1" lang="ja-JP" altLang="en-US"/>
          </a:p>
        </p:txBody>
      </p:sp>
    </p:spTree>
    <p:extLst>
      <p:ext uri="{BB962C8B-B14F-4D97-AF65-F5344CB8AC3E}">
        <p14:creationId xmlns:p14="http://schemas.microsoft.com/office/powerpoint/2010/main" val="358150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AC4068-32BA-4502-03AC-F9A3EBFF470A}"/>
              </a:ext>
            </a:extLst>
          </p:cNvPr>
          <p:cNvSpPr>
            <a:spLocks noGrp="1"/>
          </p:cNvSpPr>
          <p:nvPr>
            <p:ph type="title"/>
          </p:nvPr>
        </p:nvSpPr>
        <p:spPr/>
        <p:txBody>
          <a:bodyPr/>
          <a:lstStyle/>
          <a:p>
            <a:r>
              <a:rPr kumimoji="1" lang="ja-JP" altLang="en-US" dirty="0"/>
              <a:t>完全 </a:t>
            </a:r>
            <a:r>
              <a:rPr kumimoji="1" lang="en-US" altLang="ja-JP" dirty="0"/>
              <a:t>/ </a:t>
            </a:r>
            <a:r>
              <a:rPr kumimoji="1" lang="ja-JP" altLang="en-US" dirty="0"/>
              <a:t>不完全情報ゲーム</a:t>
            </a:r>
          </a:p>
        </p:txBody>
      </p:sp>
      <p:sp>
        <p:nvSpPr>
          <p:cNvPr id="3" name="フッター プレースホルダー 2">
            <a:extLst>
              <a:ext uri="{FF2B5EF4-FFF2-40B4-BE49-F238E27FC236}">
                <a16:creationId xmlns:a16="http://schemas.microsoft.com/office/drawing/2014/main" id="{81EA8DEF-9D4B-7BC0-8200-917030284200}"/>
              </a:ext>
            </a:extLst>
          </p:cNvPr>
          <p:cNvSpPr>
            <a:spLocks noGrp="1"/>
          </p:cNvSpPr>
          <p:nvPr>
            <p:ph type="ftr" sz="quarter" idx="1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F1E399F8-3090-2E3E-0D83-EDE9534E35A9}"/>
              </a:ext>
            </a:extLst>
          </p:cNvPr>
          <p:cNvSpPr>
            <a:spLocks noGrp="1"/>
          </p:cNvSpPr>
          <p:nvPr>
            <p:ph type="sldNum" sz="quarter" idx="12"/>
          </p:nvPr>
        </p:nvSpPr>
        <p:spPr/>
        <p:txBody>
          <a:bodyPr/>
          <a:lstStyle/>
          <a:p>
            <a:fld id="{C21CBB8E-A783-4F34-8D02-E9975F0EBD7B}" type="slidenum">
              <a:rPr kumimoji="1" lang="ja-JP" altLang="en-US" smtClean="0"/>
              <a:t>2</a:t>
            </a:fld>
            <a:endParaRPr kumimoji="1" lang="ja-JP" altLang="en-US"/>
          </a:p>
        </p:txBody>
      </p:sp>
      <p:sp>
        <p:nvSpPr>
          <p:cNvPr id="9" name="テキスト ボックス 8">
            <a:extLst>
              <a:ext uri="{FF2B5EF4-FFF2-40B4-BE49-F238E27FC236}">
                <a16:creationId xmlns:a16="http://schemas.microsoft.com/office/drawing/2014/main" id="{6BAF2AC0-CD10-D071-F6FB-64A25A5D63AD}"/>
              </a:ext>
            </a:extLst>
          </p:cNvPr>
          <p:cNvSpPr txBox="1"/>
          <p:nvPr/>
        </p:nvSpPr>
        <p:spPr>
          <a:xfrm>
            <a:off x="890545" y="2075290"/>
            <a:ext cx="7227736" cy="1569660"/>
          </a:xfrm>
          <a:prstGeom prst="rect">
            <a:avLst/>
          </a:prstGeom>
          <a:noFill/>
        </p:spPr>
        <p:txBody>
          <a:bodyPr wrap="square" rtlCol="0">
            <a:spAutoFit/>
          </a:bodyPr>
          <a:lstStyle/>
          <a:p>
            <a:pPr algn="l"/>
            <a:r>
              <a:rPr kumimoji="1" lang="ja-JP" altLang="en-US" sz="2400" b="1" dirty="0"/>
              <a:t>完全情報ゲーム</a:t>
            </a:r>
            <a:endParaRPr kumimoji="1" lang="en-US" altLang="ja-JP" sz="2400" b="1" dirty="0"/>
          </a:p>
          <a:p>
            <a:pPr algn="l"/>
            <a:r>
              <a:rPr kumimoji="1" lang="ja-JP" altLang="en-US" sz="2400" dirty="0"/>
              <a:t>情報がすべて公開され，エージェントが持つ情報が</a:t>
            </a:r>
            <a:r>
              <a:rPr kumimoji="1" lang="ja-JP" altLang="en-US" sz="2400" b="1" dirty="0"/>
              <a:t>対照的</a:t>
            </a:r>
            <a:r>
              <a:rPr kumimoji="1" lang="ja-JP" altLang="en-US" sz="2400" dirty="0"/>
              <a:t>であるゲーム</a:t>
            </a:r>
            <a:endParaRPr kumimoji="1" lang="en-US" altLang="ja-JP" sz="2400" dirty="0"/>
          </a:p>
          <a:p>
            <a:pPr algn="l"/>
            <a:r>
              <a:rPr kumimoji="1" lang="ja-JP" altLang="en-US" sz="2400" dirty="0"/>
              <a:t>例）将棋，囲碁，じゃんけん </a:t>
            </a:r>
            <a:r>
              <a:rPr kumimoji="1" lang="en-US" altLang="ja-JP" sz="2400" dirty="0"/>
              <a:t>etc...</a:t>
            </a:r>
          </a:p>
        </p:txBody>
      </p:sp>
      <p:sp>
        <p:nvSpPr>
          <p:cNvPr id="10" name="テキスト ボックス 9">
            <a:extLst>
              <a:ext uri="{FF2B5EF4-FFF2-40B4-BE49-F238E27FC236}">
                <a16:creationId xmlns:a16="http://schemas.microsoft.com/office/drawing/2014/main" id="{4881D050-E9E8-7492-F7D2-693A327246E7}"/>
              </a:ext>
            </a:extLst>
          </p:cNvPr>
          <p:cNvSpPr txBox="1"/>
          <p:nvPr/>
        </p:nvSpPr>
        <p:spPr>
          <a:xfrm>
            <a:off x="818984" y="3846243"/>
            <a:ext cx="7370859" cy="1569660"/>
          </a:xfrm>
          <a:prstGeom prst="rect">
            <a:avLst/>
          </a:prstGeom>
          <a:noFill/>
        </p:spPr>
        <p:txBody>
          <a:bodyPr wrap="square" rtlCol="0">
            <a:spAutoFit/>
          </a:bodyPr>
          <a:lstStyle/>
          <a:p>
            <a:pPr algn="l"/>
            <a:r>
              <a:rPr kumimoji="1" lang="ja-JP" altLang="en-US" sz="2400" b="1" dirty="0"/>
              <a:t>不完全情報ゲーム</a:t>
            </a:r>
            <a:endParaRPr kumimoji="1" lang="en-US" altLang="ja-JP" sz="2400" b="1" dirty="0"/>
          </a:p>
          <a:p>
            <a:pPr algn="l"/>
            <a:r>
              <a:rPr kumimoji="1" lang="ja-JP" altLang="en-US" sz="2400" dirty="0"/>
              <a:t>情報が一部不明であり，エージェントが持つ情報が</a:t>
            </a:r>
            <a:r>
              <a:rPr kumimoji="1" lang="ja-JP" altLang="en-US" sz="2400" b="1" dirty="0"/>
              <a:t>非対称的</a:t>
            </a:r>
            <a:r>
              <a:rPr kumimoji="1" lang="ja-JP" altLang="en-US" sz="2400" dirty="0"/>
              <a:t>であるゲーム</a:t>
            </a:r>
            <a:endParaRPr kumimoji="1" lang="en-US" altLang="ja-JP" sz="2400" dirty="0"/>
          </a:p>
          <a:p>
            <a:pPr algn="l"/>
            <a:r>
              <a:rPr kumimoji="1" lang="ja-JP" altLang="en-US" sz="2400" dirty="0"/>
              <a:t>例）ポーカー，麻雀，</a:t>
            </a:r>
            <a:r>
              <a:rPr lang="ja-JP" altLang="en-US" sz="2400" dirty="0"/>
              <a:t>かくれんぼ </a:t>
            </a:r>
            <a:r>
              <a:rPr lang="en-US" altLang="ja-JP" sz="2400" dirty="0"/>
              <a:t>etc...</a:t>
            </a:r>
            <a:endParaRPr kumimoji="1" lang="ja-JP" altLang="en-US" sz="2400" dirty="0"/>
          </a:p>
        </p:txBody>
      </p:sp>
    </p:spTree>
    <p:extLst>
      <p:ext uri="{BB962C8B-B14F-4D97-AF65-F5344CB8AC3E}">
        <p14:creationId xmlns:p14="http://schemas.microsoft.com/office/powerpoint/2010/main" val="4079442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F54A2A-25BC-BFB4-535C-5BFA9F42A096}"/>
              </a:ext>
            </a:extLst>
          </p:cNvPr>
          <p:cNvSpPr>
            <a:spLocks noGrp="1"/>
          </p:cNvSpPr>
          <p:nvPr>
            <p:ph type="title"/>
          </p:nvPr>
        </p:nvSpPr>
        <p:spPr/>
        <p:txBody>
          <a:bodyPr/>
          <a:lstStyle/>
          <a:p>
            <a:r>
              <a:rPr kumimoji="1" lang="en-US" altLang="ja-JP" dirty="0" err="1"/>
              <a:t>DeepStack</a:t>
            </a:r>
            <a:endParaRPr kumimoji="1" lang="ja-JP" altLang="en-US" dirty="0"/>
          </a:p>
        </p:txBody>
      </p:sp>
      <p:sp>
        <p:nvSpPr>
          <p:cNvPr id="3" name="フッター プレースホルダー 2">
            <a:extLst>
              <a:ext uri="{FF2B5EF4-FFF2-40B4-BE49-F238E27FC236}">
                <a16:creationId xmlns:a16="http://schemas.microsoft.com/office/drawing/2014/main" id="{A79FCAAF-1AAD-276F-DFDA-813316490543}"/>
              </a:ext>
            </a:extLst>
          </p:cNvPr>
          <p:cNvSpPr>
            <a:spLocks noGrp="1"/>
          </p:cNvSpPr>
          <p:nvPr>
            <p:ph type="ftr" sz="quarter" idx="11"/>
          </p:nvPr>
        </p:nvSpPr>
        <p:spPr/>
        <p:txBody>
          <a:bodyPr/>
          <a:lstStyle/>
          <a:p>
            <a:r>
              <a:rPr kumimoji="1" lang="en-US" altLang="ja-JP" dirty="0"/>
              <a:t>[Matej, ’17] Matej, M ., et al.: </a:t>
            </a:r>
            <a:r>
              <a:rPr kumimoji="1" lang="en-US" altLang="ja-JP" dirty="0" err="1"/>
              <a:t>DeepStack</a:t>
            </a:r>
            <a:r>
              <a:rPr kumimoji="1" lang="en-US" altLang="ja-JP" dirty="0"/>
              <a:t> : Expert-level artificial intelligence in heads-up no-limit poker, Science, Vol. 356,No. 6337, pp. 508-513 (2017).</a:t>
            </a:r>
            <a:endParaRPr kumimoji="1" lang="ja-JP" altLang="en-US" dirty="0"/>
          </a:p>
        </p:txBody>
      </p:sp>
      <p:sp>
        <p:nvSpPr>
          <p:cNvPr id="4" name="スライド番号プレースホルダー 3">
            <a:extLst>
              <a:ext uri="{FF2B5EF4-FFF2-40B4-BE49-F238E27FC236}">
                <a16:creationId xmlns:a16="http://schemas.microsoft.com/office/drawing/2014/main" id="{84042AC5-7F3B-6CED-6825-AD53FE4ABB0F}"/>
              </a:ext>
            </a:extLst>
          </p:cNvPr>
          <p:cNvSpPr>
            <a:spLocks noGrp="1"/>
          </p:cNvSpPr>
          <p:nvPr>
            <p:ph type="sldNum" sz="quarter" idx="12"/>
          </p:nvPr>
        </p:nvSpPr>
        <p:spPr/>
        <p:txBody>
          <a:bodyPr/>
          <a:lstStyle/>
          <a:p>
            <a:fld id="{C21CBB8E-A783-4F34-8D02-E9975F0EBD7B}" type="slidenum">
              <a:rPr kumimoji="1" lang="ja-JP" altLang="en-US" smtClean="0"/>
              <a:t>20</a:t>
            </a:fld>
            <a:endParaRPr kumimoji="1" lang="ja-JP" altLang="en-US"/>
          </a:p>
        </p:txBody>
      </p:sp>
      <p:sp>
        <p:nvSpPr>
          <p:cNvPr id="5" name="テキスト ボックス 4">
            <a:extLst>
              <a:ext uri="{FF2B5EF4-FFF2-40B4-BE49-F238E27FC236}">
                <a16:creationId xmlns:a16="http://schemas.microsoft.com/office/drawing/2014/main" id="{112ABFA9-52B9-4ACD-C860-8467B280649D}"/>
              </a:ext>
            </a:extLst>
          </p:cNvPr>
          <p:cNvSpPr txBox="1"/>
          <p:nvPr/>
        </p:nvSpPr>
        <p:spPr>
          <a:xfrm>
            <a:off x="738909" y="2262909"/>
            <a:ext cx="3380509" cy="461665"/>
          </a:xfrm>
          <a:prstGeom prst="rect">
            <a:avLst/>
          </a:prstGeom>
          <a:noFill/>
        </p:spPr>
        <p:txBody>
          <a:bodyPr wrap="square" rtlCol="0">
            <a:spAutoFit/>
          </a:bodyPr>
          <a:lstStyle/>
          <a:p>
            <a:pPr algn="l"/>
            <a:r>
              <a:rPr kumimoji="1" lang="ja-JP" altLang="en-US" sz="2400" dirty="0"/>
              <a:t>継続的な再解決とは</a:t>
            </a:r>
          </a:p>
        </p:txBody>
      </p:sp>
      <p:sp>
        <p:nvSpPr>
          <p:cNvPr id="6" name="タイトル 1">
            <a:extLst>
              <a:ext uri="{FF2B5EF4-FFF2-40B4-BE49-F238E27FC236}">
                <a16:creationId xmlns:a16="http://schemas.microsoft.com/office/drawing/2014/main" id="{C891FE19-C6FA-4B8A-F171-8A8CDB887B53}"/>
              </a:ext>
            </a:extLst>
          </p:cNvPr>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n-ea"/>
                <a:ea typeface="+mn-ea"/>
                <a:cs typeface="+mj-cs"/>
              </a:defRPr>
            </a:lvl1pPr>
          </a:lstStyle>
          <a:p>
            <a:r>
              <a:rPr lang="en-US" altLang="ja-JP" dirty="0" err="1"/>
              <a:t>DeepStack</a:t>
            </a:r>
            <a:r>
              <a:rPr lang="ja-JP" altLang="en-US" dirty="0"/>
              <a:t> </a:t>
            </a:r>
            <a:r>
              <a:rPr lang="en-US" altLang="ja-JP" sz="2800" dirty="0"/>
              <a:t>[Matej, ’17]</a:t>
            </a:r>
            <a:endParaRPr lang="ja-JP" altLang="en-US" dirty="0"/>
          </a:p>
        </p:txBody>
      </p:sp>
    </p:spTree>
    <p:extLst>
      <p:ext uri="{BB962C8B-B14F-4D97-AF65-F5344CB8AC3E}">
        <p14:creationId xmlns:p14="http://schemas.microsoft.com/office/powerpoint/2010/main" val="4173413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8EE25F-53B9-3A04-C81E-7CD54122D29B}"/>
              </a:ext>
            </a:extLst>
          </p:cNvPr>
          <p:cNvSpPr>
            <a:spLocks noGrp="1"/>
          </p:cNvSpPr>
          <p:nvPr>
            <p:ph type="title"/>
          </p:nvPr>
        </p:nvSpPr>
        <p:spPr/>
        <p:txBody>
          <a:bodyPr/>
          <a:lstStyle/>
          <a:p>
            <a:r>
              <a:rPr kumimoji="1" lang="en-US" altLang="ja-JP" dirty="0"/>
              <a:t>LLM </a:t>
            </a:r>
            <a:r>
              <a:rPr kumimoji="1" lang="ja-JP" altLang="en-US" dirty="0"/>
              <a:t>を利用したモデル</a:t>
            </a:r>
          </a:p>
        </p:txBody>
      </p:sp>
      <p:sp>
        <p:nvSpPr>
          <p:cNvPr id="3" name="フッター プレースホルダー 2">
            <a:extLst>
              <a:ext uri="{FF2B5EF4-FFF2-40B4-BE49-F238E27FC236}">
                <a16:creationId xmlns:a16="http://schemas.microsoft.com/office/drawing/2014/main" id="{F7EF9EC8-0A74-CD44-17F1-8F4224B2BB8D}"/>
              </a:ext>
            </a:extLst>
          </p:cNvPr>
          <p:cNvSpPr>
            <a:spLocks noGrp="1"/>
          </p:cNvSpPr>
          <p:nvPr>
            <p:ph type="ftr" sz="quarter" idx="1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EDE62BA-9FC3-98B1-794C-831D76B935C2}"/>
              </a:ext>
            </a:extLst>
          </p:cNvPr>
          <p:cNvSpPr>
            <a:spLocks noGrp="1"/>
          </p:cNvSpPr>
          <p:nvPr>
            <p:ph type="sldNum" sz="quarter" idx="12"/>
          </p:nvPr>
        </p:nvSpPr>
        <p:spPr/>
        <p:txBody>
          <a:bodyPr/>
          <a:lstStyle/>
          <a:p>
            <a:fld id="{C21CBB8E-A783-4F34-8D02-E9975F0EBD7B}" type="slidenum">
              <a:rPr kumimoji="1" lang="ja-JP" altLang="en-US" smtClean="0"/>
              <a:t>21</a:t>
            </a:fld>
            <a:endParaRPr kumimoji="1" lang="ja-JP" altLang="en-US"/>
          </a:p>
        </p:txBody>
      </p:sp>
      <p:sp>
        <p:nvSpPr>
          <p:cNvPr id="5" name="テキスト ボックス 4">
            <a:extLst>
              <a:ext uri="{FF2B5EF4-FFF2-40B4-BE49-F238E27FC236}">
                <a16:creationId xmlns:a16="http://schemas.microsoft.com/office/drawing/2014/main" id="{1C5C32E1-4442-23A8-1D96-35721C5E57B6}"/>
              </a:ext>
            </a:extLst>
          </p:cNvPr>
          <p:cNvSpPr txBox="1"/>
          <p:nvPr/>
        </p:nvSpPr>
        <p:spPr>
          <a:xfrm>
            <a:off x="785091" y="2419927"/>
            <a:ext cx="5015345" cy="461665"/>
          </a:xfrm>
          <a:prstGeom prst="rect">
            <a:avLst/>
          </a:prstGeom>
          <a:noFill/>
        </p:spPr>
        <p:txBody>
          <a:bodyPr wrap="square" rtlCol="0">
            <a:spAutoFit/>
          </a:bodyPr>
          <a:lstStyle/>
          <a:p>
            <a:pPr algn="l"/>
            <a:r>
              <a:rPr kumimoji="1" lang="ja-JP" altLang="en-US" sz="2400" dirty="0"/>
              <a:t>モデルの羅列</a:t>
            </a:r>
          </a:p>
        </p:txBody>
      </p:sp>
    </p:spTree>
    <p:extLst>
      <p:ext uri="{BB962C8B-B14F-4D97-AF65-F5344CB8AC3E}">
        <p14:creationId xmlns:p14="http://schemas.microsoft.com/office/powerpoint/2010/main" val="350988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D9239F-01CA-B1C6-221A-A572073AE982}"/>
              </a:ext>
            </a:extLst>
          </p:cNvPr>
          <p:cNvSpPr>
            <a:spLocks noGrp="1"/>
          </p:cNvSpPr>
          <p:nvPr>
            <p:ph type="title"/>
          </p:nvPr>
        </p:nvSpPr>
        <p:spPr/>
        <p:txBody>
          <a:bodyPr/>
          <a:lstStyle/>
          <a:p>
            <a:r>
              <a:rPr kumimoji="1" lang="ja-JP" altLang="en-US" dirty="0"/>
              <a:t>参考文献（ </a:t>
            </a:r>
            <a:r>
              <a:rPr kumimoji="1" lang="en-US" altLang="ja-JP" dirty="0"/>
              <a:t>1 </a:t>
            </a:r>
            <a:r>
              <a:rPr kumimoji="1" lang="ja-JP" altLang="en-US" dirty="0"/>
              <a:t>）</a:t>
            </a:r>
          </a:p>
        </p:txBody>
      </p:sp>
      <p:sp>
        <p:nvSpPr>
          <p:cNvPr id="4" name="スライド番号プレースホルダー 3">
            <a:extLst>
              <a:ext uri="{FF2B5EF4-FFF2-40B4-BE49-F238E27FC236}">
                <a16:creationId xmlns:a16="http://schemas.microsoft.com/office/drawing/2014/main" id="{AB807725-820A-85BF-3558-79407E5A63A7}"/>
              </a:ext>
            </a:extLst>
          </p:cNvPr>
          <p:cNvSpPr>
            <a:spLocks noGrp="1"/>
          </p:cNvSpPr>
          <p:nvPr>
            <p:ph type="sldNum" sz="quarter" idx="12"/>
          </p:nvPr>
        </p:nvSpPr>
        <p:spPr/>
        <p:txBody>
          <a:bodyPr/>
          <a:lstStyle/>
          <a:p>
            <a:fld id="{C21CBB8E-A783-4F34-8D02-E9975F0EBD7B}" type="slidenum">
              <a:rPr kumimoji="1" lang="ja-JP" altLang="en-US" smtClean="0"/>
              <a:t>22</a:t>
            </a:fld>
            <a:endParaRPr kumimoji="1" lang="ja-JP" altLang="en-US"/>
          </a:p>
        </p:txBody>
      </p:sp>
      <p:graphicFrame>
        <p:nvGraphicFramePr>
          <p:cNvPr id="6" name="表 5">
            <a:extLst>
              <a:ext uri="{FF2B5EF4-FFF2-40B4-BE49-F238E27FC236}">
                <a16:creationId xmlns:a16="http://schemas.microsoft.com/office/drawing/2014/main" id="{8DCDF8A5-FD96-0076-17E8-120BF0FCCEBF}"/>
              </a:ext>
            </a:extLst>
          </p:cNvPr>
          <p:cNvGraphicFramePr>
            <a:graphicFrameLocks noGrp="1"/>
          </p:cNvGraphicFramePr>
          <p:nvPr>
            <p:extLst>
              <p:ext uri="{D42A27DB-BD31-4B8C-83A1-F6EECF244321}">
                <p14:modId xmlns:p14="http://schemas.microsoft.com/office/powerpoint/2010/main" val="1709583393"/>
              </p:ext>
            </p:extLst>
          </p:nvPr>
        </p:nvGraphicFramePr>
        <p:xfrm>
          <a:off x="309943" y="1575898"/>
          <a:ext cx="8824821" cy="4663440"/>
        </p:xfrm>
        <a:graphic>
          <a:graphicData uri="http://schemas.openxmlformats.org/drawingml/2006/table">
            <a:tbl>
              <a:tblPr firstRow="1" bandRow="1"/>
              <a:tblGrid>
                <a:gridCol w="2133424">
                  <a:extLst>
                    <a:ext uri="{9D8B030D-6E8A-4147-A177-3AD203B41FA5}">
                      <a16:colId xmlns:a16="http://schemas.microsoft.com/office/drawing/2014/main" val="2346433143"/>
                    </a:ext>
                  </a:extLst>
                </a:gridCol>
                <a:gridCol w="6691397">
                  <a:extLst>
                    <a:ext uri="{9D8B030D-6E8A-4147-A177-3AD203B41FA5}">
                      <a16:colId xmlns:a16="http://schemas.microsoft.com/office/drawing/2014/main" val="2237719376"/>
                    </a:ext>
                  </a:extLst>
                </a:gridCol>
              </a:tblGrid>
              <a:tr h="358775">
                <a:tc>
                  <a:txBody>
                    <a:bodyPr/>
                    <a:lstStyle>
                      <a:lvl1pPr marL="0" algn="l" defTabSz="914400" rtl="0" eaLnBrk="1" latinLnBrk="0" hangingPunct="1">
                        <a:defRPr kumimoji="1" sz="1800" b="1" kern="1200">
                          <a:solidFill>
                            <a:schemeClr val="lt1"/>
                          </a:solidFill>
                          <a:latin typeface="游ゴシック" panose="020F0502020204030204"/>
                        </a:defRPr>
                      </a:lvl1pPr>
                      <a:lvl2pPr marL="457200" algn="l" defTabSz="914400" rtl="0" eaLnBrk="1" latinLnBrk="0" hangingPunct="1">
                        <a:defRPr kumimoji="1" sz="1800" b="1" kern="1200">
                          <a:solidFill>
                            <a:schemeClr val="lt1"/>
                          </a:solidFill>
                          <a:latin typeface="游ゴシック" panose="020F0502020204030204"/>
                        </a:defRPr>
                      </a:lvl2pPr>
                      <a:lvl3pPr marL="914400" algn="l" defTabSz="914400" rtl="0" eaLnBrk="1" latinLnBrk="0" hangingPunct="1">
                        <a:defRPr kumimoji="1" sz="1800" b="1" kern="1200">
                          <a:solidFill>
                            <a:schemeClr val="lt1"/>
                          </a:solidFill>
                          <a:latin typeface="游ゴシック" panose="020F0502020204030204"/>
                        </a:defRPr>
                      </a:lvl3pPr>
                      <a:lvl4pPr marL="1371600" algn="l" defTabSz="914400" rtl="0" eaLnBrk="1" latinLnBrk="0" hangingPunct="1">
                        <a:defRPr kumimoji="1" sz="1800" b="1" kern="1200">
                          <a:solidFill>
                            <a:schemeClr val="lt1"/>
                          </a:solidFill>
                          <a:latin typeface="游ゴシック" panose="020F0502020204030204"/>
                        </a:defRPr>
                      </a:lvl4pPr>
                      <a:lvl5pPr marL="1828800" algn="l" defTabSz="914400" rtl="0" eaLnBrk="1" latinLnBrk="0" hangingPunct="1">
                        <a:defRPr kumimoji="1" sz="1800" b="1" kern="1200">
                          <a:solidFill>
                            <a:schemeClr val="lt1"/>
                          </a:solidFill>
                          <a:latin typeface="游ゴシック" panose="020F0502020204030204"/>
                        </a:defRPr>
                      </a:lvl5pPr>
                      <a:lvl6pPr marL="2286000" algn="l" defTabSz="914400" rtl="0" eaLnBrk="1" latinLnBrk="0" hangingPunct="1">
                        <a:defRPr kumimoji="1" sz="1800" b="1" kern="1200">
                          <a:solidFill>
                            <a:schemeClr val="lt1"/>
                          </a:solidFill>
                          <a:latin typeface="游ゴシック" panose="020F0502020204030204"/>
                        </a:defRPr>
                      </a:lvl6pPr>
                      <a:lvl7pPr marL="2743200" algn="l" defTabSz="914400" rtl="0" eaLnBrk="1" latinLnBrk="0" hangingPunct="1">
                        <a:defRPr kumimoji="1" sz="1800" b="1" kern="1200">
                          <a:solidFill>
                            <a:schemeClr val="lt1"/>
                          </a:solidFill>
                          <a:latin typeface="游ゴシック" panose="020F0502020204030204"/>
                        </a:defRPr>
                      </a:lvl7pPr>
                      <a:lvl8pPr marL="3200400" algn="l" defTabSz="914400" rtl="0" eaLnBrk="1" latinLnBrk="0" hangingPunct="1">
                        <a:defRPr kumimoji="1" sz="1800" b="1" kern="1200">
                          <a:solidFill>
                            <a:schemeClr val="lt1"/>
                          </a:solidFill>
                          <a:latin typeface="游ゴシック" panose="020F0502020204030204"/>
                        </a:defRPr>
                      </a:lvl8pPr>
                      <a:lvl9pPr marL="3657600" algn="l" defTabSz="914400" rtl="0" eaLnBrk="1" latinLnBrk="0" hangingPunct="1">
                        <a:defRPr kumimoji="1" sz="1800" b="1" kern="1200">
                          <a:solidFill>
                            <a:schemeClr val="lt1"/>
                          </a:solidFill>
                          <a:latin typeface="游ゴシック" panose="020F0502020204030204"/>
                        </a:defRPr>
                      </a:lvl9pPr>
                    </a:lstStyle>
                    <a:p>
                      <a:r>
                        <a:rPr kumimoji="1" lang="en-US" altLang="ja-JP" sz="1200" b="0" dirty="0">
                          <a:solidFill>
                            <a:schemeClr val="tx1"/>
                          </a:solidFill>
                        </a:rPr>
                        <a:t>[David, ’18] </a:t>
                      </a:r>
                      <a:endParaRPr kumimoji="1" lang="ja-JP" altLang="en-US" sz="1200" b="0"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b="1" kern="1200">
                          <a:solidFill>
                            <a:schemeClr val="lt1"/>
                          </a:solidFill>
                          <a:latin typeface="游ゴシック" panose="020F0502020204030204"/>
                        </a:defRPr>
                      </a:lvl1pPr>
                      <a:lvl2pPr marL="457200" algn="l" defTabSz="914400" rtl="0" eaLnBrk="1" latinLnBrk="0" hangingPunct="1">
                        <a:defRPr kumimoji="1" sz="1800" b="1" kern="1200">
                          <a:solidFill>
                            <a:schemeClr val="lt1"/>
                          </a:solidFill>
                          <a:latin typeface="游ゴシック" panose="020F0502020204030204"/>
                        </a:defRPr>
                      </a:lvl2pPr>
                      <a:lvl3pPr marL="914400" algn="l" defTabSz="914400" rtl="0" eaLnBrk="1" latinLnBrk="0" hangingPunct="1">
                        <a:defRPr kumimoji="1" sz="1800" b="1" kern="1200">
                          <a:solidFill>
                            <a:schemeClr val="lt1"/>
                          </a:solidFill>
                          <a:latin typeface="游ゴシック" panose="020F0502020204030204"/>
                        </a:defRPr>
                      </a:lvl3pPr>
                      <a:lvl4pPr marL="1371600" algn="l" defTabSz="914400" rtl="0" eaLnBrk="1" latinLnBrk="0" hangingPunct="1">
                        <a:defRPr kumimoji="1" sz="1800" b="1" kern="1200">
                          <a:solidFill>
                            <a:schemeClr val="lt1"/>
                          </a:solidFill>
                          <a:latin typeface="游ゴシック" panose="020F0502020204030204"/>
                        </a:defRPr>
                      </a:lvl4pPr>
                      <a:lvl5pPr marL="1828800" algn="l" defTabSz="914400" rtl="0" eaLnBrk="1" latinLnBrk="0" hangingPunct="1">
                        <a:defRPr kumimoji="1" sz="1800" b="1" kern="1200">
                          <a:solidFill>
                            <a:schemeClr val="lt1"/>
                          </a:solidFill>
                          <a:latin typeface="游ゴシック" panose="020F0502020204030204"/>
                        </a:defRPr>
                      </a:lvl5pPr>
                      <a:lvl6pPr marL="2286000" algn="l" defTabSz="914400" rtl="0" eaLnBrk="1" latinLnBrk="0" hangingPunct="1">
                        <a:defRPr kumimoji="1" sz="1800" b="1" kern="1200">
                          <a:solidFill>
                            <a:schemeClr val="lt1"/>
                          </a:solidFill>
                          <a:latin typeface="游ゴシック" panose="020F0502020204030204"/>
                        </a:defRPr>
                      </a:lvl6pPr>
                      <a:lvl7pPr marL="2743200" algn="l" defTabSz="914400" rtl="0" eaLnBrk="1" latinLnBrk="0" hangingPunct="1">
                        <a:defRPr kumimoji="1" sz="1800" b="1" kern="1200">
                          <a:solidFill>
                            <a:schemeClr val="lt1"/>
                          </a:solidFill>
                          <a:latin typeface="游ゴシック" panose="020F0502020204030204"/>
                        </a:defRPr>
                      </a:lvl7pPr>
                      <a:lvl8pPr marL="3200400" algn="l" defTabSz="914400" rtl="0" eaLnBrk="1" latinLnBrk="0" hangingPunct="1">
                        <a:defRPr kumimoji="1" sz="1800" b="1" kern="1200">
                          <a:solidFill>
                            <a:schemeClr val="lt1"/>
                          </a:solidFill>
                          <a:latin typeface="游ゴシック" panose="020F0502020204030204"/>
                        </a:defRPr>
                      </a:lvl8pPr>
                      <a:lvl9pPr marL="3657600" algn="l" defTabSz="914400" rtl="0" eaLnBrk="1" latinLnBrk="0" hangingPunct="1">
                        <a:defRPr kumimoji="1" sz="1800" b="1" kern="1200">
                          <a:solidFill>
                            <a:schemeClr val="lt1"/>
                          </a:solidFill>
                          <a:latin typeface="游ゴシック" panose="020F0502020204030204"/>
                        </a:defRPr>
                      </a:lvl9pPr>
                    </a:lstStyle>
                    <a:p>
                      <a:r>
                        <a:rPr kumimoji="1" lang="en-US" altLang="ja-JP" sz="1200" b="0" dirty="0">
                          <a:solidFill>
                            <a:schemeClr val="tx1"/>
                          </a:solidFill>
                        </a:rPr>
                        <a:t>Silver, D., Hubert, T., </a:t>
                      </a:r>
                      <a:r>
                        <a:rPr kumimoji="1" lang="en-US" altLang="ja-JP" sz="1200" b="0" dirty="0" err="1">
                          <a:solidFill>
                            <a:schemeClr val="tx1"/>
                          </a:solidFill>
                        </a:rPr>
                        <a:t>Schrittwieser</a:t>
                      </a:r>
                      <a:r>
                        <a:rPr kumimoji="1" lang="en-US" altLang="ja-JP" sz="1200" b="0" dirty="0">
                          <a:solidFill>
                            <a:schemeClr val="tx1"/>
                          </a:solidFill>
                        </a:rPr>
                        <a:t>, J., </a:t>
                      </a:r>
                      <a:r>
                        <a:rPr kumimoji="1" lang="en-US" altLang="ja-JP" sz="1200" b="0" dirty="0" err="1">
                          <a:solidFill>
                            <a:schemeClr val="tx1"/>
                          </a:solidFill>
                        </a:rPr>
                        <a:t>Antonoglou</a:t>
                      </a:r>
                      <a:r>
                        <a:rPr kumimoji="1" lang="en-US" altLang="ja-JP" sz="1200" b="0" dirty="0">
                          <a:solidFill>
                            <a:schemeClr val="tx1"/>
                          </a:solidFill>
                        </a:rPr>
                        <a:t>, I., Lai, M., Guez, A., Lanctot, M., Sifre, L., Kumaran, D., Graepel, T., Lillicrap, T., Simonyan, K., Hassabis, D .: </a:t>
                      </a:r>
                    </a:p>
                    <a:p>
                      <a:r>
                        <a:rPr kumimoji="1" lang="en-US" altLang="ja-JP" sz="1200" b="0" dirty="0">
                          <a:solidFill>
                            <a:schemeClr val="tx1"/>
                          </a:solidFill>
                        </a:rPr>
                        <a:t>A general reinforcement learning algorithm that masters chess, shogi, and Go through self-play, Science, Vol. 362, No. 6419, pp. 1140-1144 (2018).</a:t>
                      </a:r>
                      <a:endParaRPr kumimoji="1" lang="en" altLang="ja-JP" sz="1200" b="0" dirty="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707374514"/>
                  </a:ext>
                </a:extLst>
              </a:tr>
              <a:tr h="358775">
                <a:tc>
                  <a:txBody>
                    <a:bodyPr/>
                    <a:lstStyle/>
                    <a:p>
                      <a:r>
                        <a:rPr kumimoji="1" lang="en-US" altLang="ja-JP" sz="1200" b="0" dirty="0">
                          <a:solidFill>
                            <a:schemeClr val="tx1"/>
                          </a:solidFill>
                        </a:rPr>
                        <a:t>[Andrew, ’07]</a:t>
                      </a:r>
                      <a:endParaRPr kumimoji="1" lang="ja-JP" altLang="en-US" sz="1200" b="0"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kumimoji="1" lang="en-US" altLang="ja-JP" sz="1200" b="0" dirty="0">
                          <a:solidFill>
                            <a:schemeClr val="tx1"/>
                          </a:solidFill>
                        </a:rPr>
                        <a:t>Gilpin, Andrew and Sandholm, Tuomas: Lossless abstraction of imperfect information games, J. ACM, Vol. 54, No. 5, pp. 25–es (2007).</a:t>
                      </a:r>
                      <a:endParaRPr kumimoji="1" lang="en" altLang="ja-JP" sz="1200" b="0" dirty="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071774584"/>
                  </a:ext>
                </a:extLst>
              </a:tr>
              <a:tr h="358775">
                <a:tc>
                  <a:txBody>
                    <a:bodyPr/>
                    <a:lstStyle/>
                    <a:p>
                      <a:r>
                        <a:rPr lang="en-US" altLang="ja-JP" sz="1200" dirty="0"/>
                        <a:t>[Martin, ’23]</a:t>
                      </a:r>
                      <a:endParaRPr kumimoji="1" lang="ja-JP" altLang="en-US" sz="1200" b="0"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altLang="ja-JP" sz="1200" dirty="0"/>
                        <a:t>Martin, S., Moravčík, M., Burch, N., Kadlec, R., Davidson, J., Waugh, K., Bard, N., Timbers, F., Lanctot, M., Holland, G. Z., Davoodi, E., Christianson, A., Bowling, M</a:t>
                      </a:r>
                    </a:p>
                    <a:p>
                      <a:r>
                        <a:rPr lang="en-US" altLang="ja-JP" sz="1200" dirty="0"/>
                        <a:t>.: Student of Games: A unified learning algorithm for both perfect and imperfect information games, Science Advances, Vol. 9, No. 46, pp. eadg3256 (2023).</a:t>
                      </a:r>
                      <a:endParaRPr kumimoji="1" lang="en" altLang="ja-JP" sz="1200" b="0" dirty="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838778498"/>
                  </a:ext>
                </a:extLst>
              </a:tr>
              <a:tr h="358775">
                <a:tc>
                  <a:txBody>
                    <a:bodyPr/>
                    <a:lstStyle/>
                    <a:p>
                      <a:r>
                        <a:rPr kumimoji="1" lang="en-US" altLang="ja-JP" sz="1200" dirty="0"/>
                        <a:t>[Come, ’23] </a:t>
                      </a:r>
                      <a:endParaRPr kumimoji="1" lang="ja-JP" altLang="en-US" sz="1200" b="0"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altLang="ja-JP" sz="1200" dirty="0"/>
                        <a:t>Fiegel, Come, Menard, Pierre, </a:t>
                      </a:r>
                      <a:r>
                        <a:rPr lang="en-US" altLang="ja-JP" sz="1200" dirty="0" err="1"/>
                        <a:t>Kozuno</a:t>
                      </a:r>
                      <a:r>
                        <a:rPr lang="en-US" altLang="ja-JP" sz="1200" dirty="0"/>
                        <a:t>, Tadashi, Munos, Remi, </a:t>
                      </a:r>
                      <a:r>
                        <a:rPr lang="en-US" altLang="ja-JP" sz="1200" dirty="0" err="1"/>
                        <a:t>Perchet</a:t>
                      </a:r>
                      <a:r>
                        <a:rPr lang="en-US" altLang="ja-JP" sz="1200" dirty="0"/>
                        <a:t>, Vianney and Valko, Michal.: Adapting to game trees in zero-sum imperfect information games, In Proceedings of Proceedings of the 40th International Conference on Machine Learning, 2023.</a:t>
                      </a:r>
                      <a:endParaRPr kumimoji="1" lang="en" altLang="ja-JP" sz="1200" b="0" dirty="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586829960"/>
                  </a:ext>
                </a:extLst>
              </a:tr>
              <a:tr h="358775">
                <a:tc>
                  <a:txBody>
                    <a:bodyPr/>
                    <a:lstStyle/>
                    <a:p>
                      <a:r>
                        <a:rPr kumimoji="1" lang="en-US" altLang="ja-JP" sz="1200" dirty="0"/>
                        <a:t>[Matej, ’17] </a:t>
                      </a:r>
                      <a:endParaRPr kumimoji="1" lang="ja-JP" altLang="en-US" sz="1200" b="0"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altLang="ja-JP" sz="1200" dirty="0"/>
                        <a:t>Matej, M., Schmid, M., Burch, N., </a:t>
                      </a:r>
                      <a:r>
                        <a:rPr lang="en-US" altLang="ja-JP" sz="1200" dirty="0" err="1"/>
                        <a:t>Lisý</a:t>
                      </a:r>
                      <a:r>
                        <a:rPr lang="en-US" altLang="ja-JP" sz="1200" dirty="0"/>
                        <a:t>, V., Morrill, D., Bard, N., Davis, T., Waugh, K., Johanson, M., Bowling, M.: </a:t>
                      </a:r>
                      <a:r>
                        <a:rPr lang="en-US" altLang="ja-JP" sz="1200" dirty="0" err="1"/>
                        <a:t>DeepStack</a:t>
                      </a:r>
                      <a:r>
                        <a:rPr lang="en-US" altLang="ja-JP" sz="1200" dirty="0"/>
                        <a:t>: Expert-level artificial intelligence in heads-up no-limit poker, Science, Vol. 356, No. 6337, pp. 508-513 (2017).</a:t>
                      </a:r>
                      <a:endParaRPr kumimoji="1" lang="en" altLang="ja-JP" sz="1200" b="0" dirty="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2657606"/>
                  </a:ext>
                </a:extLst>
              </a:tr>
              <a:tr h="358775">
                <a:tc>
                  <a:txBody>
                    <a:bodyPr/>
                    <a:lstStyle/>
                    <a:p>
                      <a:r>
                        <a:rPr kumimoji="1" lang="en-US" altLang="ja-JP" sz="1200" dirty="0"/>
                        <a:t>[Noam, ’20] </a:t>
                      </a:r>
                      <a:endParaRPr kumimoji="1" lang="ja-JP" altLang="en-US" sz="1200" b="0"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altLang="ja-JP" sz="1200" dirty="0"/>
                        <a:t>Brown, Noam, Bakhtin, Anton, Lerer, Adam and Gong, </a:t>
                      </a:r>
                      <a:r>
                        <a:rPr lang="en-US" altLang="ja-JP" sz="1200" dirty="0" err="1"/>
                        <a:t>Qucheng</a:t>
                      </a:r>
                      <a:r>
                        <a:rPr lang="en-US" altLang="ja-JP" sz="1200" dirty="0"/>
                        <a:t>.: Combining deep reinforcement learning and search for imperfect-information games, In Proceedings of Proceedings of the 34th International Conference on Neural Information Processing Systems, 2020.</a:t>
                      </a:r>
                      <a:endParaRPr kumimoji="1" lang="en" altLang="ja-JP" sz="1200" b="0" dirty="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24455147"/>
                  </a:ext>
                </a:extLst>
              </a:tr>
              <a:tr h="358775">
                <a:tc>
                  <a:txBody>
                    <a:bodyPr/>
                    <a:lstStyle/>
                    <a:p>
                      <a:r>
                        <a:rPr lang="en-US" altLang="ja-JP" sz="1200" dirty="0"/>
                        <a:t>[Noam, ’18] </a:t>
                      </a:r>
                      <a:endParaRPr kumimoji="1" lang="ja-JP" altLang="en-US" sz="1200" b="0"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altLang="ja-JP" sz="1200" dirty="0"/>
                        <a:t>Noam, B.  and Tuomas, S.: Superhuman AI for heads-up no-limit poker: </a:t>
                      </a:r>
                      <a:r>
                        <a:rPr lang="en-US" altLang="ja-JP" sz="1200" dirty="0" err="1"/>
                        <a:t>Libratus</a:t>
                      </a:r>
                      <a:r>
                        <a:rPr lang="en-US" altLang="ja-JP" sz="1200" dirty="0"/>
                        <a:t> beats top professionals, Science, Vol. 359, No. 6374, pp. 418-424 (2018).</a:t>
                      </a:r>
                      <a:endParaRPr kumimoji="1" lang="en" altLang="ja-JP" sz="1200" b="0" dirty="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88629412"/>
                  </a:ext>
                </a:extLst>
              </a:tr>
            </a:tbl>
          </a:graphicData>
        </a:graphic>
      </p:graphicFrame>
    </p:spTree>
    <p:extLst>
      <p:ext uri="{BB962C8B-B14F-4D97-AF65-F5344CB8AC3E}">
        <p14:creationId xmlns:p14="http://schemas.microsoft.com/office/powerpoint/2010/main" val="4199947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642FCA-5B43-A4F4-50AA-5F8A0F6E8D37}"/>
              </a:ext>
            </a:extLst>
          </p:cNvPr>
          <p:cNvSpPr>
            <a:spLocks noGrp="1"/>
          </p:cNvSpPr>
          <p:nvPr>
            <p:ph type="title"/>
          </p:nvPr>
        </p:nvSpPr>
        <p:spPr/>
        <p:txBody>
          <a:bodyPr/>
          <a:lstStyle/>
          <a:p>
            <a:r>
              <a:rPr kumimoji="1" lang="ja-JP" altLang="en-US" dirty="0"/>
              <a:t>参考文献（ </a:t>
            </a:r>
            <a:r>
              <a:rPr lang="en-US" altLang="ja-JP" dirty="0"/>
              <a:t>2</a:t>
            </a:r>
            <a:r>
              <a:rPr kumimoji="1" lang="en-US" altLang="ja-JP" dirty="0"/>
              <a:t> </a:t>
            </a:r>
            <a:r>
              <a:rPr kumimoji="1" lang="ja-JP" altLang="en-US" dirty="0"/>
              <a:t>）</a:t>
            </a:r>
          </a:p>
        </p:txBody>
      </p:sp>
      <p:sp>
        <p:nvSpPr>
          <p:cNvPr id="4" name="スライド番号プレースホルダー 3">
            <a:extLst>
              <a:ext uri="{FF2B5EF4-FFF2-40B4-BE49-F238E27FC236}">
                <a16:creationId xmlns:a16="http://schemas.microsoft.com/office/drawing/2014/main" id="{A55FE6B6-2A20-21AE-820E-0F2EB60E698F}"/>
              </a:ext>
            </a:extLst>
          </p:cNvPr>
          <p:cNvSpPr>
            <a:spLocks noGrp="1"/>
          </p:cNvSpPr>
          <p:nvPr>
            <p:ph type="sldNum" sz="quarter" idx="12"/>
          </p:nvPr>
        </p:nvSpPr>
        <p:spPr/>
        <p:txBody>
          <a:bodyPr/>
          <a:lstStyle/>
          <a:p>
            <a:fld id="{C21CBB8E-A783-4F34-8D02-E9975F0EBD7B}" type="slidenum">
              <a:rPr kumimoji="1" lang="ja-JP" altLang="en-US" smtClean="0"/>
              <a:t>23</a:t>
            </a:fld>
            <a:endParaRPr kumimoji="1" lang="ja-JP" altLang="en-US"/>
          </a:p>
        </p:txBody>
      </p:sp>
      <p:graphicFrame>
        <p:nvGraphicFramePr>
          <p:cNvPr id="5" name="表 4">
            <a:extLst>
              <a:ext uri="{FF2B5EF4-FFF2-40B4-BE49-F238E27FC236}">
                <a16:creationId xmlns:a16="http://schemas.microsoft.com/office/drawing/2014/main" id="{1B2881CE-FDF9-EB0A-F1C3-9DEF4016D0F3}"/>
              </a:ext>
            </a:extLst>
          </p:cNvPr>
          <p:cNvGraphicFramePr>
            <a:graphicFrameLocks noGrp="1"/>
          </p:cNvGraphicFramePr>
          <p:nvPr>
            <p:extLst>
              <p:ext uri="{D42A27DB-BD31-4B8C-83A1-F6EECF244321}">
                <p14:modId xmlns:p14="http://schemas.microsoft.com/office/powerpoint/2010/main" val="2737731001"/>
              </p:ext>
            </p:extLst>
          </p:nvPr>
        </p:nvGraphicFramePr>
        <p:xfrm>
          <a:off x="309943" y="1575898"/>
          <a:ext cx="8824821" cy="1280160"/>
        </p:xfrm>
        <a:graphic>
          <a:graphicData uri="http://schemas.openxmlformats.org/drawingml/2006/table">
            <a:tbl>
              <a:tblPr firstRow="1" bandRow="1"/>
              <a:tblGrid>
                <a:gridCol w="2133424">
                  <a:extLst>
                    <a:ext uri="{9D8B030D-6E8A-4147-A177-3AD203B41FA5}">
                      <a16:colId xmlns:a16="http://schemas.microsoft.com/office/drawing/2014/main" val="2346433143"/>
                    </a:ext>
                  </a:extLst>
                </a:gridCol>
                <a:gridCol w="6691397">
                  <a:extLst>
                    <a:ext uri="{9D8B030D-6E8A-4147-A177-3AD203B41FA5}">
                      <a16:colId xmlns:a16="http://schemas.microsoft.com/office/drawing/2014/main" val="2237719376"/>
                    </a:ext>
                  </a:extLst>
                </a:gridCol>
              </a:tblGrid>
              <a:tr h="358775">
                <a:tc>
                  <a:txBody>
                    <a:bodyPr/>
                    <a:lstStyle>
                      <a:lvl1pPr marL="0" algn="l" defTabSz="914400" rtl="0" eaLnBrk="1" latinLnBrk="0" hangingPunct="1">
                        <a:defRPr kumimoji="1" sz="1800" b="1" kern="1200">
                          <a:solidFill>
                            <a:schemeClr val="lt1"/>
                          </a:solidFill>
                          <a:latin typeface="游ゴシック" panose="020F0502020204030204"/>
                        </a:defRPr>
                      </a:lvl1pPr>
                      <a:lvl2pPr marL="457200" algn="l" defTabSz="914400" rtl="0" eaLnBrk="1" latinLnBrk="0" hangingPunct="1">
                        <a:defRPr kumimoji="1" sz="1800" b="1" kern="1200">
                          <a:solidFill>
                            <a:schemeClr val="lt1"/>
                          </a:solidFill>
                          <a:latin typeface="游ゴシック" panose="020F0502020204030204"/>
                        </a:defRPr>
                      </a:lvl2pPr>
                      <a:lvl3pPr marL="914400" algn="l" defTabSz="914400" rtl="0" eaLnBrk="1" latinLnBrk="0" hangingPunct="1">
                        <a:defRPr kumimoji="1" sz="1800" b="1" kern="1200">
                          <a:solidFill>
                            <a:schemeClr val="lt1"/>
                          </a:solidFill>
                          <a:latin typeface="游ゴシック" panose="020F0502020204030204"/>
                        </a:defRPr>
                      </a:lvl3pPr>
                      <a:lvl4pPr marL="1371600" algn="l" defTabSz="914400" rtl="0" eaLnBrk="1" latinLnBrk="0" hangingPunct="1">
                        <a:defRPr kumimoji="1" sz="1800" b="1" kern="1200">
                          <a:solidFill>
                            <a:schemeClr val="lt1"/>
                          </a:solidFill>
                          <a:latin typeface="游ゴシック" panose="020F0502020204030204"/>
                        </a:defRPr>
                      </a:lvl4pPr>
                      <a:lvl5pPr marL="1828800" algn="l" defTabSz="914400" rtl="0" eaLnBrk="1" latinLnBrk="0" hangingPunct="1">
                        <a:defRPr kumimoji="1" sz="1800" b="1" kern="1200">
                          <a:solidFill>
                            <a:schemeClr val="lt1"/>
                          </a:solidFill>
                          <a:latin typeface="游ゴシック" panose="020F0502020204030204"/>
                        </a:defRPr>
                      </a:lvl5pPr>
                      <a:lvl6pPr marL="2286000" algn="l" defTabSz="914400" rtl="0" eaLnBrk="1" latinLnBrk="0" hangingPunct="1">
                        <a:defRPr kumimoji="1" sz="1800" b="1" kern="1200">
                          <a:solidFill>
                            <a:schemeClr val="lt1"/>
                          </a:solidFill>
                          <a:latin typeface="游ゴシック" panose="020F0502020204030204"/>
                        </a:defRPr>
                      </a:lvl6pPr>
                      <a:lvl7pPr marL="2743200" algn="l" defTabSz="914400" rtl="0" eaLnBrk="1" latinLnBrk="0" hangingPunct="1">
                        <a:defRPr kumimoji="1" sz="1800" b="1" kern="1200">
                          <a:solidFill>
                            <a:schemeClr val="lt1"/>
                          </a:solidFill>
                          <a:latin typeface="游ゴシック" panose="020F0502020204030204"/>
                        </a:defRPr>
                      </a:lvl7pPr>
                      <a:lvl8pPr marL="3200400" algn="l" defTabSz="914400" rtl="0" eaLnBrk="1" latinLnBrk="0" hangingPunct="1">
                        <a:defRPr kumimoji="1" sz="1800" b="1" kern="1200">
                          <a:solidFill>
                            <a:schemeClr val="lt1"/>
                          </a:solidFill>
                          <a:latin typeface="游ゴシック" panose="020F0502020204030204"/>
                        </a:defRPr>
                      </a:lvl8pPr>
                      <a:lvl9pPr marL="3657600" algn="l" defTabSz="914400" rtl="0" eaLnBrk="1" latinLnBrk="0" hangingPunct="1">
                        <a:defRPr kumimoji="1" sz="1800" b="1" kern="1200">
                          <a:solidFill>
                            <a:schemeClr val="lt1"/>
                          </a:solidFill>
                          <a:latin typeface="游ゴシック" panose="020F0502020204030204"/>
                        </a:defRPr>
                      </a:lvl9pPr>
                    </a:lstStyle>
                    <a:p>
                      <a:r>
                        <a:rPr kumimoji="1" lang="en-US" altLang="ja-JP" sz="1200" b="0" dirty="0">
                          <a:solidFill>
                            <a:schemeClr val="tx1"/>
                          </a:solidFill>
                        </a:rPr>
                        <a:t>[Huang, ’24] </a:t>
                      </a:r>
                      <a:endParaRPr kumimoji="1" lang="ja-JP" altLang="en-US" sz="1200" b="0"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kumimoji="1" sz="1800" b="1" kern="1200">
                          <a:solidFill>
                            <a:schemeClr val="lt1"/>
                          </a:solidFill>
                          <a:latin typeface="游ゴシック" panose="020F0502020204030204"/>
                        </a:defRPr>
                      </a:lvl1pPr>
                      <a:lvl2pPr marL="457200" algn="l" defTabSz="914400" rtl="0" eaLnBrk="1" latinLnBrk="0" hangingPunct="1">
                        <a:defRPr kumimoji="1" sz="1800" b="1" kern="1200">
                          <a:solidFill>
                            <a:schemeClr val="lt1"/>
                          </a:solidFill>
                          <a:latin typeface="游ゴシック" panose="020F0502020204030204"/>
                        </a:defRPr>
                      </a:lvl2pPr>
                      <a:lvl3pPr marL="914400" algn="l" defTabSz="914400" rtl="0" eaLnBrk="1" latinLnBrk="0" hangingPunct="1">
                        <a:defRPr kumimoji="1" sz="1800" b="1" kern="1200">
                          <a:solidFill>
                            <a:schemeClr val="lt1"/>
                          </a:solidFill>
                          <a:latin typeface="游ゴシック" panose="020F0502020204030204"/>
                        </a:defRPr>
                      </a:lvl3pPr>
                      <a:lvl4pPr marL="1371600" algn="l" defTabSz="914400" rtl="0" eaLnBrk="1" latinLnBrk="0" hangingPunct="1">
                        <a:defRPr kumimoji="1" sz="1800" b="1" kern="1200">
                          <a:solidFill>
                            <a:schemeClr val="lt1"/>
                          </a:solidFill>
                          <a:latin typeface="游ゴシック" panose="020F0502020204030204"/>
                        </a:defRPr>
                      </a:lvl4pPr>
                      <a:lvl5pPr marL="1828800" algn="l" defTabSz="914400" rtl="0" eaLnBrk="1" latinLnBrk="0" hangingPunct="1">
                        <a:defRPr kumimoji="1" sz="1800" b="1" kern="1200">
                          <a:solidFill>
                            <a:schemeClr val="lt1"/>
                          </a:solidFill>
                          <a:latin typeface="游ゴシック" panose="020F0502020204030204"/>
                        </a:defRPr>
                      </a:lvl5pPr>
                      <a:lvl6pPr marL="2286000" algn="l" defTabSz="914400" rtl="0" eaLnBrk="1" latinLnBrk="0" hangingPunct="1">
                        <a:defRPr kumimoji="1" sz="1800" b="1" kern="1200">
                          <a:solidFill>
                            <a:schemeClr val="lt1"/>
                          </a:solidFill>
                          <a:latin typeface="游ゴシック" panose="020F0502020204030204"/>
                        </a:defRPr>
                      </a:lvl6pPr>
                      <a:lvl7pPr marL="2743200" algn="l" defTabSz="914400" rtl="0" eaLnBrk="1" latinLnBrk="0" hangingPunct="1">
                        <a:defRPr kumimoji="1" sz="1800" b="1" kern="1200">
                          <a:solidFill>
                            <a:schemeClr val="lt1"/>
                          </a:solidFill>
                          <a:latin typeface="游ゴシック" panose="020F0502020204030204"/>
                        </a:defRPr>
                      </a:lvl7pPr>
                      <a:lvl8pPr marL="3200400" algn="l" defTabSz="914400" rtl="0" eaLnBrk="1" latinLnBrk="0" hangingPunct="1">
                        <a:defRPr kumimoji="1" sz="1800" b="1" kern="1200">
                          <a:solidFill>
                            <a:schemeClr val="lt1"/>
                          </a:solidFill>
                          <a:latin typeface="游ゴシック" panose="020F0502020204030204"/>
                        </a:defRPr>
                      </a:lvl8pPr>
                      <a:lvl9pPr marL="3657600" algn="l" defTabSz="914400" rtl="0" eaLnBrk="1" latinLnBrk="0" hangingPunct="1">
                        <a:defRPr kumimoji="1" sz="1800" b="1" kern="1200">
                          <a:solidFill>
                            <a:schemeClr val="lt1"/>
                          </a:solidFill>
                          <a:latin typeface="游ゴシック" panose="020F0502020204030204"/>
                        </a:defRPr>
                      </a:lvl9pPr>
                    </a:lstStyle>
                    <a:p>
                      <a:r>
                        <a:rPr kumimoji="1" lang="en-US" altLang="ja-JP" sz="1200" b="0" dirty="0">
                          <a:solidFill>
                            <a:schemeClr val="tx1"/>
                          </a:solidFill>
                        </a:rPr>
                        <a:t>Huang, C., Cao, Y., Wen, Y., Zhou, T. and Zhang, Y.: </a:t>
                      </a:r>
                      <a:r>
                        <a:rPr kumimoji="1" lang="en-US" altLang="ja-JP" sz="1200" b="0" dirty="0" err="1">
                          <a:solidFill>
                            <a:schemeClr val="tx1"/>
                          </a:solidFill>
                        </a:rPr>
                        <a:t>PokerGPT</a:t>
                      </a:r>
                      <a:r>
                        <a:rPr kumimoji="1" lang="en-US" altLang="ja-JP" sz="1200" b="0" dirty="0">
                          <a:solidFill>
                            <a:schemeClr val="tx1"/>
                          </a:solidFill>
                        </a:rPr>
                        <a:t>: An End-to-End Lightweight Solver for Multi-Player Texas </a:t>
                      </a:r>
                      <a:r>
                        <a:rPr kumimoji="1" lang="en-US" altLang="ja-JP" sz="1200" b="0" dirty="0" err="1">
                          <a:solidFill>
                            <a:schemeClr val="tx1"/>
                          </a:solidFill>
                        </a:rPr>
                        <a:t>Hold'em</a:t>
                      </a:r>
                      <a:r>
                        <a:rPr kumimoji="1" lang="en-US" altLang="ja-JP" sz="1200" b="0" dirty="0">
                          <a:solidFill>
                            <a:schemeClr val="tx1"/>
                          </a:solidFill>
                        </a:rPr>
                        <a:t> via Large Language Model, </a:t>
                      </a:r>
                      <a:r>
                        <a:rPr kumimoji="1" lang="en-US" altLang="ja-JP" sz="1200" b="0" dirty="0" err="1">
                          <a:solidFill>
                            <a:schemeClr val="tx1"/>
                          </a:solidFill>
                        </a:rPr>
                        <a:t>arXiv</a:t>
                      </a:r>
                      <a:r>
                        <a:rPr kumimoji="1" lang="en-US" altLang="ja-JP" sz="1200" b="0" dirty="0">
                          <a:solidFill>
                            <a:schemeClr val="tx1"/>
                          </a:solidFill>
                        </a:rPr>
                        <a:t> preprint arXiv:2401.06781 (2024).</a:t>
                      </a:r>
                      <a:endParaRPr kumimoji="1" lang="en" altLang="ja-JP" sz="1200" b="0" dirty="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707374514"/>
                  </a:ext>
                </a:extLst>
              </a:tr>
              <a:tr h="358775">
                <a:tc>
                  <a:txBody>
                    <a:bodyPr/>
                    <a:lstStyle/>
                    <a:p>
                      <a:r>
                        <a:rPr kumimoji="1" lang="en-US" altLang="ja-JP" sz="1200" b="0" dirty="0">
                          <a:solidFill>
                            <a:schemeClr val="tx1"/>
                          </a:solidFill>
                        </a:rPr>
                        <a:t>[Xi, ’06] </a:t>
                      </a:r>
                      <a:endParaRPr kumimoji="1" lang="ja-JP" altLang="en-US" sz="1200" b="0"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altLang="ja-JP" sz="1200" dirty="0"/>
                        <a:t>Chen, Xi and Deng, </a:t>
                      </a:r>
                      <a:r>
                        <a:rPr lang="en-US" altLang="ja-JP" sz="1200" dirty="0" err="1"/>
                        <a:t>Xiaotie</a:t>
                      </a:r>
                      <a:r>
                        <a:rPr lang="en-US" altLang="ja-JP" sz="1200" dirty="0"/>
                        <a:t>.: Settling the Complexity of Two-Player Nash Equilibrium, In Proceedings of 2006 47th Annual IEEE Symposium on Foundations of Computer Science (FOCS'06), 2006.</a:t>
                      </a:r>
                      <a:endParaRPr kumimoji="1" lang="en" altLang="ja-JP" sz="1200" b="0" dirty="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303549154"/>
                  </a:ext>
                </a:extLst>
              </a:tr>
            </a:tbl>
          </a:graphicData>
        </a:graphic>
      </p:graphicFrame>
    </p:spTree>
    <p:extLst>
      <p:ext uri="{BB962C8B-B14F-4D97-AF65-F5344CB8AC3E}">
        <p14:creationId xmlns:p14="http://schemas.microsoft.com/office/powerpoint/2010/main" val="2889717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EE815D-21D6-E8C0-030B-632B67232B5C}"/>
              </a:ext>
            </a:extLst>
          </p:cNvPr>
          <p:cNvSpPr>
            <a:spLocks noGrp="1"/>
          </p:cNvSpPr>
          <p:nvPr>
            <p:ph type="title"/>
          </p:nvPr>
        </p:nvSpPr>
        <p:spPr/>
        <p:txBody>
          <a:bodyPr/>
          <a:lstStyle/>
          <a:p>
            <a:r>
              <a:rPr kumimoji="1" lang="ja-JP" altLang="en-US" dirty="0"/>
              <a:t>機械学習との関係</a:t>
            </a:r>
          </a:p>
        </p:txBody>
      </p:sp>
      <p:sp>
        <p:nvSpPr>
          <p:cNvPr id="3" name="フッター プレースホルダー 2">
            <a:extLst>
              <a:ext uri="{FF2B5EF4-FFF2-40B4-BE49-F238E27FC236}">
                <a16:creationId xmlns:a16="http://schemas.microsoft.com/office/drawing/2014/main" id="{11F6BAB7-C206-1F67-65D5-6E8E8A353E8A}"/>
              </a:ext>
            </a:extLst>
          </p:cNvPr>
          <p:cNvSpPr>
            <a:spLocks noGrp="1"/>
          </p:cNvSpPr>
          <p:nvPr>
            <p:ph type="ftr" sz="quarter" idx="11"/>
          </p:nvPr>
        </p:nvSpPr>
        <p:spPr>
          <a:xfrm>
            <a:off x="120072" y="5903769"/>
            <a:ext cx="8903855" cy="365125"/>
          </a:xfrm>
        </p:spPr>
        <p:txBody>
          <a:bodyPr/>
          <a:lstStyle/>
          <a:p>
            <a:r>
              <a:rPr kumimoji="1" lang="en-US" altLang="ja-JP" dirty="0"/>
              <a:t>[David, ’18] David. S., et al.: A general reinforcement learning algorithm that masters chess, shogi, and Go through self-play, Science, Vol. 362, No. 6419, pp. 1140-1144 (2018).</a:t>
            </a:r>
            <a:endParaRPr kumimoji="1" lang="ja-JP" altLang="en-US" dirty="0"/>
          </a:p>
        </p:txBody>
      </p:sp>
      <p:sp>
        <p:nvSpPr>
          <p:cNvPr id="4" name="スライド番号プレースホルダー 3">
            <a:extLst>
              <a:ext uri="{FF2B5EF4-FFF2-40B4-BE49-F238E27FC236}">
                <a16:creationId xmlns:a16="http://schemas.microsoft.com/office/drawing/2014/main" id="{F6BF639F-10ED-10B3-A8D4-683234A421FE}"/>
              </a:ext>
            </a:extLst>
          </p:cNvPr>
          <p:cNvSpPr>
            <a:spLocks noGrp="1"/>
          </p:cNvSpPr>
          <p:nvPr>
            <p:ph type="sldNum" sz="quarter" idx="12"/>
          </p:nvPr>
        </p:nvSpPr>
        <p:spPr/>
        <p:txBody>
          <a:bodyPr/>
          <a:lstStyle/>
          <a:p>
            <a:fld id="{C21CBB8E-A783-4F34-8D02-E9975F0EBD7B}" type="slidenum">
              <a:rPr kumimoji="1" lang="ja-JP" altLang="en-US" smtClean="0"/>
              <a:t>3</a:t>
            </a:fld>
            <a:endParaRPr kumimoji="1" lang="ja-JP" altLang="en-US"/>
          </a:p>
        </p:txBody>
      </p:sp>
      <p:sp>
        <p:nvSpPr>
          <p:cNvPr id="5" name="テキスト ボックス 4">
            <a:extLst>
              <a:ext uri="{FF2B5EF4-FFF2-40B4-BE49-F238E27FC236}">
                <a16:creationId xmlns:a16="http://schemas.microsoft.com/office/drawing/2014/main" id="{3E27AC7A-7529-B521-95F2-2E43210529A1}"/>
              </a:ext>
            </a:extLst>
          </p:cNvPr>
          <p:cNvSpPr txBox="1"/>
          <p:nvPr/>
        </p:nvSpPr>
        <p:spPr>
          <a:xfrm>
            <a:off x="628650" y="1579418"/>
            <a:ext cx="7564582" cy="3046988"/>
          </a:xfrm>
          <a:prstGeom prst="rect">
            <a:avLst/>
          </a:prstGeom>
          <a:noFill/>
        </p:spPr>
        <p:txBody>
          <a:bodyPr wrap="square" rtlCol="0">
            <a:spAutoFit/>
          </a:bodyPr>
          <a:lstStyle/>
          <a:p>
            <a:pPr algn="l"/>
            <a:r>
              <a:rPr kumimoji="1" lang="ja-JP" altLang="en-US" sz="2400" dirty="0"/>
              <a:t>ゲームは </a:t>
            </a:r>
            <a:r>
              <a:rPr kumimoji="1" lang="en-US" altLang="ja-JP" sz="2400" dirty="0"/>
              <a:t>AI </a:t>
            </a:r>
            <a:r>
              <a:rPr kumimoji="1" lang="ja-JP" altLang="en-US" sz="2400" dirty="0"/>
              <a:t>の進歩のマイルストーン</a:t>
            </a:r>
            <a:endParaRPr kumimoji="1" lang="en-US" altLang="ja-JP" sz="2400" dirty="0"/>
          </a:p>
          <a:p>
            <a:pPr algn="l"/>
            <a:endParaRPr kumimoji="1" lang="en-US" altLang="ja-JP" sz="2400" dirty="0"/>
          </a:p>
          <a:p>
            <a:r>
              <a:rPr kumimoji="1" lang="ja-JP" altLang="en-US" sz="2400" dirty="0"/>
              <a:t>完全情報ゲームは </a:t>
            </a:r>
            <a:r>
              <a:rPr kumimoji="1" lang="en-US" altLang="ja-JP" sz="2400" dirty="0"/>
              <a:t>AlphaZero [David, ’18] </a:t>
            </a:r>
            <a:r>
              <a:rPr kumimoji="1" lang="ja-JP" altLang="en-US" sz="2400" dirty="0"/>
              <a:t>などの　　画期的なモデルに解かれつつある</a:t>
            </a:r>
            <a:endParaRPr kumimoji="1" lang="en-US" altLang="ja-JP" sz="2400" dirty="0"/>
          </a:p>
          <a:p>
            <a:pPr algn="l"/>
            <a:endParaRPr kumimoji="1" lang="en-US" altLang="ja-JP" sz="2400" dirty="0"/>
          </a:p>
          <a:p>
            <a:pPr algn="l"/>
            <a:r>
              <a:rPr kumimoji="1" lang="ja-JP" altLang="en-US" sz="2400" dirty="0"/>
              <a:t>不完全情報ゲームは難しい</a:t>
            </a:r>
            <a:endParaRPr kumimoji="1" lang="en-US" altLang="ja-JP" sz="2400" dirty="0"/>
          </a:p>
          <a:p>
            <a:pPr algn="l"/>
            <a:r>
              <a:rPr kumimoji="1" lang="ja-JP" altLang="en-US" sz="2400" dirty="0"/>
              <a:t>自分の行動は相手に依存し，相手の行動も自分に依存</a:t>
            </a:r>
            <a:endParaRPr kumimoji="1" lang="en-US" altLang="ja-JP" sz="2400" dirty="0"/>
          </a:p>
          <a:p>
            <a:pPr algn="l"/>
            <a:r>
              <a:rPr kumimoji="1" lang="ja-JP" altLang="en-US" sz="2400" dirty="0"/>
              <a:t>という再帰的な推論が必要</a:t>
            </a:r>
          </a:p>
        </p:txBody>
      </p:sp>
    </p:spTree>
    <p:extLst>
      <p:ext uri="{BB962C8B-B14F-4D97-AF65-F5344CB8AC3E}">
        <p14:creationId xmlns:p14="http://schemas.microsoft.com/office/powerpoint/2010/main" val="2494702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621E5E-9588-49FC-ECA9-F5E00CA90333}"/>
              </a:ext>
            </a:extLst>
          </p:cNvPr>
          <p:cNvSpPr>
            <a:spLocks noGrp="1"/>
          </p:cNvSpPr>
          <p:nvPr>
            <p:ph type="title"/>
          </p:nvPr>
        </p:nvSpPr>
        <p:spPr/>
        <p:txBody>
          <a:bodyPr/>
          <a:lstStyle/>
          <a:p>
            <a:r>
              <a:rPr kumimoji="1" lang="ja-JP" altLang="en-US" dirty="0"/>
              <a:t>機械学習で解く</a:t>
            </a:r>
          </a:p>
        </p:txBody>
      </p:sp>
      <p:sp>
        <p:nvSpPr>
          <p:cNvPr id="3" name="フッター プレースホルダー 2">
            <a:extLst>
              <a:ext uri="{FF2B5EF4-FFF2-40B4-BE49-F238E27FC236}">
                <a16:creationId xmlns:a16="http://schemas.microsoft.com/office/drawing/2014/main" id="{0FA4163E-B917-9001-62B9-70F298961D20}"/>
              </a:ext>
            </a:extLst>
          </p:cNvPr>
          <p:cNvSpPr>
            <a:spLocks noGrp="1"/>
          </p:cNvSpPr>
          <p:nvPr>
            <p:ph type="ftr" sz="quarter" idx="11"/>
          </p:nvPr>
        </p:nvSpPr>
        <p:spPr>
          <a:xfrm>
            <a:off x="159310" y="6173788"/>
            <a:ext cx="8678173" cy="365125"/>
          </a:xfrm>
        </p:spPr>
        <p:txBody>
          <a:bodyPr/>
          <a:lstStyle/>
          <a:p>
            <a:r>
              <a:rPr kumimoji="1" lang="en-US" altLang="ja-JP" dirty="0"/>
              <a:t>[Andrew, ’07] Andrew, G., et al.: Lossless abstraction of imperfect information games, J. ACM, Vol. 54, No. 5, pp. 25–es (2007).</a:t>
            </a:r>
            <a:endParaRPr kumimoji="1" lang="ja-JP" altLang="en-US" dirty="0"/>
          </a:p>
        </p:txBody>
      </p:sp>
      <p:sp>
        <p:nvSpPr>
          <p:cNvPr id="4" name="スライド番号プレースホルダー 3">
            <a:extLst>
              <a:ext uri="{FF2B5EF4-FFF2-40B4-BE49-F238E27FC236}">
                <a16:creationId xmlns:a16="http://schemas.microsoft.com/office/drawing/2014/main" id="{CD53687B-4D56-9B6E-F23F-6FF6D1C7B945}"/>
              </a:ext>
            </a:extLst>
          </p:cNvPr>
          <p:cNvSpPr>
            <a:spLocks noGrp="1"/>
          </p:cNvSpPr>
          <p:nvPr>
            <p:ph type="sldNum" sz="quarter" idx="12"/>
          </p:nvPr>
        </p:nvSpPr>
        <p:spPr/>
        <p:txBody>
          <a:bodyPr/>
          <a:lstStyle/>
          <a:p>
            <a:fld id="{C21CBB8E-A783-4F34-8D02-E9975F0EBD7B}" type="slidenum">
              <a:rPr kumimoji="1" lang="ja-JP" altLang="en-US" smtClean="0"/>
              <a:t>4</a:t>
            </a:fld>
            <a:endParaRPr kumimoji="1" lang="ja-JP" altLang="en-US"/>
          </a:p>
        </p:txBody>
      </p:sp>
      <p:sp>
        <p:nvSpPr>
          <p:cNvPr id="6" name="テキスト ボックス 5">
            <a:extLst>
              <a:ext uri="{FF2B5EF4-FFF2-40B4-BE49-F238E27FC236}">
                <a16:creationId xmlns:a16="http://schemas.microsoft.com/office/drawing/2014/main" id="{77F00FE7-CB16-17FD-16A0-1DA904F1D842}"/>
              </a:ext>
            </a:extLst>
          </p:cNvPr>
          <p:cNvSpPr txBox="1"/>
          <p:nvPr/>
        </p:nvSpPr>
        <p:spPr>
          <a:xfrm>
            <a:off x="628650" y="1518959"/>
            <a:ext cx="8478983" cy="830997"/>
          </a:xfrm>
          <a:prstGeom prst="rect">
            <a:avLst/>
          </a:prstGeom>
          <a:noFill/>
        </p:spPr>
        <p:txBody>
          <a:bodyPr wrap="square" rtlCol="0">
            <a:spAutoFit/>
          </a:bodyPr>
          <a:lstStyle/>
          <a:p>
            <a:pPr algn="l"/>
            <a:r>
              <a:rPr kumimoji="1" lang="ja-JP" altLang="en-US" sz="2400" b="1" dirty="0"/>
              <a:t>ナッシュ均衡 </a:t>
            </a:r>
            <a:r>
              <a:rPr kumimoji="1" lang="en-US" altLang="ja-JP" sz="2400" dirty="0"/>
              <a:t>[Andrew, ’07] </a:t>
            </a:r>
            <a:r>
              <a:rPr kumimoji="1" lang="ja-JP" altLang="en-US" sz="2400" dirty="0"/>
              <a:t>が解概念</a:t>
            </a:r>
            <a:endParaRPr kumimoji="1" lang="en-US" altLang="ja-JP" sz="2400" dirty="0"/>
          </a:p>
          <a:p>
            <a:pPr algn="l"/>
            <a:r>
              <a:rPr kumimoji="1" lang="ja-JP" altLang="en-US" sz="2400" dirty="0"/>
              <a:t>自分だけ戦略を変えてもそれ以上得をすることがない状態</a:t>
            </a:r>
          </a:p>
        </p:txBody>
      </p:sp>
      <p:sp>
        <p:nvSpPr>
          <p:cNvPr id="11" name="テキスト ボックス 10">
            <a:extLst>
              <a:ext uri="{FF2B5EF4-FFF2-40B4-BE49-F238E27FC236}">
                <a16:creationId xmlns:a16="http://schemas.microsoft.com/office/drawing/2014/main" id="{1DCA6A79-AD04-02B5-3343-746D818F8DBF}"/>
              </a:ext>
            </a:extLst>
          </p:cNvPr>
          <p:cNvSpPr txBox="1"/>
          <p:nvPr/>
        </p:nvSpPr>
        <p:spPr>
          <a:xfrm>
            <a:off x="628650" y="2938385"/>
            <a:ext cx="4572000" cy="1569660"/>
          </a:xfrm>
          <a:prstGeom prst="rect">
            <a:avLst/>
          </a:prstGeom>
          <a:noFill/>
        </p:spPr>
        <p:txBody>
          <a:bodyPr wrap="square" rtlCol="0">
            <a:spAutoFit/>
          </a:bodyPr>
          <a:lstStyle/>
          <a:p>
            <a:pPr algn="l"/>
            <a:r>
              <a:rPr kumimoji="1" lang="ja-JP" altLang="en-US" sz="2400" dirty="0"/>
              <a:t>アプローチは様々</a:t>
            </a:r>
            <a:endParaRPr kumimoji="1" lang="en-US" altLang="ja-JP" sz="2400" dirty="0"/>
          </a:p>
          <a:p>
            <a:pPr marL="342900" indent="-342900" algn="l">
              <a:buFont typeface="Arial" panose="020B0604020202020204" pitchFamily="34" charset="0"/>
              <a:buChar char="•"/>
            </a:pPr>
            <a:r>
              <a:rPr kumimoji="1" lang="ja-JP" altLang="en-US" sz="2400" dirty="0"/>
              <a:t>抽象化による空間の圧縮</a:t>
            </a:r>
            <a:endParaRPr kumimoji="1" lang="en-US" altLang="ja-JP" sz="2400" dirty="0"/>
          </a:p>
          <a:p>
            <a:pPr marL="342900" indent="-342900" algn="l">
              <a:buFont typeface="Arial" panose="020B0604020202020204" pitchFamily="34" charset="0"/>
              <a:buChar char="•"/>
            </a:pPr>
            <a:r>
              <a:rPr kumimoji="1" lang="ja-JP" altLang="en-US" sz="2400" dirty="0"/>
              <a:t>深層ニューラルネットワーク</a:t>
            </a:r>
            <a:endParaRPr kumimoji="1" lang="en-US" altLang="ja-JP" sz="2400" dirty="0"/>
          </a:p>
          <a:p>
            <a:pPr marL="342900" indent="-342900" algn="l">
              <a:buFont typeface="Arial" panose="020B0604020202020204" pitchFamily="34" charset="0"/>
              <a:buChar char="•"/>
            </a:pPr>
            <a:r>
              <a:rPr kumimoji="1" lang="ja-JP" altLang="en-US" sz="2400" dirty="0"/>
              <a:t>完全情報ゲームへの変換</a:t>
            </a:r>
          </a:p>
        </p:txBody>
      </p:sp>
      <p:sp>
        <p:nvSpPr>
          <p:cNvPr id="14" name="テキスト ボックス 13">
            <a:extLst>
              <a:ext uri="{FF2B5EF4-FFF2-40B4-BE49-F238E27FC236}">
                <a16:creationId xmlns:a16="http://schemas.microsoft.com/office/drawing/2014/main" id="{EB6F5E89-248B-792B-1135-9B0E36B51C60}"/>
              </a:ext>
            </a:extLst>
          </p:cNvPr>
          <p:cNvSpPr txBox="1"/>
          <p:nvPr/>
        </p:nvSpPr>
        <p:spPr>
          <a:xfrm>
            <a:off x="628650" y="5237118"/>
            <a:ext cx="7739495" cy="646331"/>
          </a:xfrm>
          <a:prstGeom prst="rect">
            <a:avLst/>
          </a:prstGeom>
          <a:noFill/>
        </p:spPr>
        <p:txBody>
          <a:bodyPr wrap="square" rtlCol="0">
            <a:spAutoFit/>
          </a:bodyPr>
          <a:lstStyle/>
          <a:p>
            <a:pPr algn="ctr"/>
            <a:r>
              <a:rPr kumimoji="1" lang="ja-JP" altLang="en-US" sz="3600" b="1" u="sng" dirty="0"/>
              <a:t>ナッシュ均衡を目指す</a:t>
            </a:r>
          </a:p>
        </p:txBody>
      </p:sp>
    </p:spTree>
    <p:extLst>
      <p:ext uri="{BB962C8B-B14F-4D97-AF65-F5344CB8AC3E}">
        <p14:creationId xmlns:p14="http://schemas.microsoft.com/office/powerpoint/2010/main" val="3654738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CAEB3B-2B5B-B25F-D24A-638619F2B90F}"/>
              </a:ext>
            </a:extLst>
          </p:cNvPr>
          <p:cNvSpPr>
            <a:spLocks noGrp="1"/>
          </p:cNvSpPr>
          <p:nvPr>
            <p:ph type="title"/>
          </p:nvPr>
        </p:nvSpPr>
        <p:spPr/>
        <p:txBody>
          <a:bodyPr/>
          <a:lstStyle/>
          <a:p>
            <a:r>
              <a:rPr kumimoji="1" lang="ja-JP" altLang="en-US" dirty="0"/>
              <a:t>ゲームによる差異</a:t>
            </a:r>
          </a:p>
        </p:txBody>
      </p:sp>
      <p:sp>
        <p:nvSpPr>
          <p:cNvPr id="3" name="フッター プレースホルダー 2">
            <a:extLst>
              <a:ext uri="{FF2B5EF4-FFF2-40B4-BE49-F238E27FC236}">
                <a16:creationId xmlns:a16="http://schemas.microsoft.com/office/drawing/2014/main" id="{72F9EB26-E234-D24E-C822-9DED976E05B8}"/>
              </a:ext>
            </a:extLst>
          </p:cNvPr>
          <p:cNvSpPr>
            <a:spLocks noGrp="1"/>
          </p:cNvSpPr>
          <p:nvPr>
            <p:ph type="ftr" sz="quarter" idx="11"/>
          </p:nvPr>
        </p:nvSpPr>
        <p:spPr>
          <a:xfrm>
            <a:off x="0" y="6137688"/>
            <a:ext cx="9282545" cy="583788"/>
          </a:xfrm>
        </p:spPr>
        <p:txBody>
          <a:bodyPr/>
          <a:lstStyle/>
          <a:p>
            <a:pPr algn="l"/>
            <a:r>
              <a:rPr kumimoji="1" lang="en-US" altLang="ja-JP" dirty="0"/>
              <a:t>[Martin, ’23] Martin. S,. et al.: Student of Games: A unified learning algorithm for both perfect and imperfect information games, Science Advances, Vol. 9, No. 46, pp. eadg3256 (2023).</a:t>
            </a:r>
          </a:p>
          <a:p>
            <a:pPr algn="l"/>
            <a:r>
              <a:rPr kumimoji="1" lang="en-US" altLang="ja-JP" dirty="0"/>
              <a:t>[Noam, ’20] Noam, B., et al.: Combining deep reinforcement learning and search for imperfect-information games, </a:t>
            </a:r>
          </a:p>
          <a:p>
            <a:pPr algn="l"/>
            <a:r>
              <a:rPr kumimoji="1" lang="en-US" altLang="ja-JP" dirty="0"/>
              <a:t>In Proceedings of the 34th Int. Conf. on Neural Information Processing Systems (2020).</a:t>
            </a:r>
          </a:p>
        </p:txBody>
      </p:sp>
      <p:sp>
        <p:nvSpPr>
          <p:cNvPr id="4" name="スライド番号プレースホルダー 3">
            <a:extLst>
              <a:ext uri="{FF2B5EF4-FFF2-40B4-BE49-F238E27FC236}">
                <a16:creationId xmlns:a16="http://schemas.microsoft.com/office/drawing/2014/main" id="{926ED595-4D35-766D-BEE1-251326A572A9}"/>
              </a:ext>
            </a:extLst>
          </p:cNvPr>
          <p:cNvSpPr>
            <a:spLocks noGrp="1"/>
          </p:cNvSpPr>
          <p:nvPr>
            <p:ph type="sldNum" sz="quarter" idx="12"/>
          </p:nvPr>
        </p:nvSpPr>
        <p:spPr/>
        <p:txBody>
          <a:bodyPr/>
          <a:lstStyle/>
          <a:p>
            <a:fld id="{C21CBB8E-A783-4F34-8D02-E9975F0EBD7B}" type="slidenum">
              <a:rPr kumimoji="1" lang="ja-JP" altLang="en-US" smtClean="0"/>
              <a:t>5</a:t>
            </a:fld>
            <a:endParaRPr kumimoji="1" lang="ja-JP" altLang="en-US"/>
          </a:p>
        </p:txBody>
      </p:sp>
      <p:sp>
        <p:nvSpPr>
          <p:cNvPr id="5" name="テキスト ボックス 4">
            <a:extLst>
              <a:ext uri="{FF2B5EF4-FFF2-40B4-BE49-F238E27FC236}">
                <a16:creationId xmlns:a16="http://schemas.microsoft.com/office/drawing/2014/main" id="{6308BE57-0A6D-461C-8114-823344AC35D2}"/>
              </a:ext>
            </a:extLst>
          </p:cNvPr>
          <p:cNvSpPr txBox="1"/>
          <p:nvPr/>
        </p:nvSpPr>
        <p:spPr>
          <a:xfrm>
            <a:off x="983671" y="1555276"/>
            <a:ext cx="7315200" cy="830997"/>
          </a:xfrm>
          <a:prstGeom prst="rect">
            <a:avLst/>
          </a:prstGeom>
          <a:noFill/>
        </p:spPr>
        <p:txBody>
          <a:bodyPr wrap="square" rtlCol="0">
            <a:spAutoFit/>
          </a:bodyPr>
          <a:lstStyle/>
          <a:p>
            <a:pPr algn="l"/>
            <a:r>
              <a:rPr kumimoji="1" lang="ja-JP" altLang="en-US" sz="2400" dirty="0"/>
              <a:t>ゲームにより，具体的なアプローチは異なる </a:t>
            </a:r>
            <a:r>
              <a:rPr kumimoji="1" lang="en-US" altLang="ja-JP" sz="2400" dirty="0"/>
              <a:t>[Martin, ’23] </a:t>
            </a:r>
            <a:endParaRPr kumimoji="1" lang="ja-JP" altLang="en-US" sz="2400" dirty="0"/>
          </a:p>
        </p:txBody>
      </p:sp>
      <p:sp>
        <p:nvSpPr>
          <p:cNvPr id="6" name="テキスト ボックス 5">
            <a:extLst>
              <a:ext uri="{FF2B5EF4-FFF2-40B4-BE49-F238E27FC236}">
                <a16:creationId xmlns:a16="http://schemas.microsoft.com/office/drawing/2014/main" id="{6513ED44-19E6-06E3-D3DD-C172CB2A1749}"/>
              </a:ext>
            </a:extLst>
          </p:cNvPr>
          <p:cNvSpPr txBox="1"/>
          <p:nvPr/>
        </p:nvSpPr>
        <p:spPr>
          <a:xfrm>
            <a:off x="983671" y="2459504"/>
            <a:ext cx="5994400" cy="1938992"/>
          </a:xfrm>
          <a:prstGeom prst="rect">
            <a:avLst/>
          </a:prstGeom>
          <a:noFill/>
        </p:spPr>
        <p:txBody>
          <a:bodyPr wrap="square" rtlCol="0">
            <a:spAutoFit/>
          </a:bodyPr>
          <a:lstStyle/>
          <a:p>
            <a:pPr algn="l"/>
            <a:r>
              <a:rPr kumimoji="1" lang="ja-JP" altLang="en-US" sz="2400" dirty="0"/>
              <a:t>特徴</a:t>
            </a:r>
            <a:endParaRPr kumimoji="1" lang="en-US" altLang="ja-JP" sz="2400" dirty="0"/>
          </a:p>
          <a:p>
            <a:pPr marL="342900" indent="-342900" algn="l">
              <a:buFont typeface="Arial" panose="020B0604020202020204" pitchFamily="34" charset="0"/>
              <a:buChar char="•"/>
            </a:pPr>
            <a:r>
              <a:rPr kumimoji="1" lang="zh-TW" altLang="en-US" sz="2400" dirty="0"/>
              <a:t>完全情報 </a:t>
            </a:r>
            <a:r>
              <a:rPr kumimoji="1" lang="en-US" altLang="zh-TW" sz="2400" dirty="0"/>
              <a:t>/ </a:t>
            </a:r>
            <a:r>
              <a:rPr kumimoji="1" lang="zh-TW" altLang="en-US" sz="2400" dirty="0"/>
              <a:t>不完全情報</a:t>
            </a:r>
            <a:endParaRPr kumimoji="1" lang="en-US" altLang="zh-TW" sz="2400" dirty="0"/>
          </a:p>
          <a:p>
            <a:pPr marL="342900" indent="-342900" algn="l">
              <a:buFont typeface="Arial" panose="020B0604020202020204" pitchFamily="34" charset="0"/>
              <a:buChar char="•"/>
            </a:pPr>
            <a:r>
              <a:rPr kumimoji="1" lang="ja-JP" altLang="en-US" sz="2400" dirty="0"/>
              <a:t>確率要素の有無</a:t>
            </a:r>
            <a:endParaRPr kumimoji="1" lang="en-US" altLang="ja-JP" sz="2400" dirty="0"/>
          </a:p>
          <a:p>
            <a:pPr marL="342900" indent="-342900" algn="l">
              <a:buFont typeface="Arial" panose="020B0604020202020204" pitchFamily="34" charset="0"/>
              <a:buChar char="•"/>
            </a:pPr>
            <a:r>
              <a:rPr kumimoji="1" lang="ja-JP" altLang="en-US" sz="2400" dirty="0"/>
              <a:t>異なる種類の不確実性</a:t>
            </a:r>
            <a:endParaRPr kumimoji="1" lang="en-US" altLang="ja-JP" sz="2400" dirty="0"/>
          </a:p>
          <a:p>
            <a:pPr marL="342900" indent="-342900" algn="l">
              <a:buFont typeface="Arial" panose="020B0604020202020204" pitchFamily="34" charset="0"/>
              <a:buChar char="•"/>
            </a:pPr>
            <a:r>
              <a:rPr kumimoji="1" lang="ja-JP" altLang="en-US" sz="2400" dirty="0"/>
              <a:t>異なる探索範囲やゲーム長</a:t>
            </a:r>
            <a:endParaRPr kumimoji="1" lang="en-US" altLang="ja-JP" sz="2400" dirty="0"/>
          </a:p>
        </p:txBody>
      </p:sp>
      <p:sp>
        <p:nvSpPr>
          <p:cNvPr id="7" name="テキスト ボックス 6">
            <a:extLst>
              <a:ext uri="{FF2B5EF4-FFF2-40B4-BE49-F238E27FC236}">
                <a16:creationId xmlns:a16="http://schemas.microsoft.com/office/drawing/2014/main" id="{2021A543-255C-2681-FC68-98216279FFF3}"/>
              </a:ext>
            </a:extLst>
          </p:cNvPr>
          <p:cNvSpPr txBox="1"/>
          <p:nvPr/>
        </p:nvSpPr>
        <p:spPr>
          <a:xfrm>
            <a:off x="983671" y="4887225"/>
            <a:ext cx="7385797" cy="830997"/>
          </a:xfrm>
          <a:prstGeom prst="rect">
            <a:avLst/>
          </a:prstGeom>
          <a:noFill/>
        </p:spPr>
        <p:txBody>
          <a:bodyPr wrap="square" rtlCol="0">
            <a:spAutoFit/>
          </a:bodyPr>
          <a:lstStyle/>
          <a:p>
            <a:pPr algn="l"/>
            <a:r>
              <a:rPr kumimoji="1" lang="en-US" altLang="ja-JP" sz="2400" dirty="0"/>
              <a:t>Alpha Zero </a:t>
            </a:r>
            <a:r>
              <a:rPr kumimoji="1" lang="ja-JP" altLang="en-US" sz="2400" dirty="0"/>
              <a:t>や </a:t>
            </a:r>
            <a:r>
              <a:rPr kumimoji="1" lang="en-US" altLang="ja-JP" sz="2400" dirty="0"/>
              <a:t>Rebel [Noam, ’20] </a:t>
            </a:r>
            <a:r>
              <a:rPr kumimoji="1" lang="ja-JP" altLang="en-US" sz="2400" dirty="0"/>
              <a:t>といった汎用的なモデルやフレームワークも存在</a:t>
            </a:r>
          </a:p>
        </p:txBody>
      </p:sp>
    </p:spTree>
    <p:extLst>
      <p:ext uri="{BB962C8B-B14F-4D97-AF65-F5344CB8AC3E}">
        <p14:creationId xmlns:p14="http://schemas.microsoft.com/office/powerpoint/2010/main" val="3282560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A64933-CDE0-17FD-5ACD-1C8915D2479E}"/>
              </a:ext>
            </a:extLst>
          </p:cNvPr>
          <p:cNvSpPr>
            <a:spLocks noGrp="1"/>
          </p:cNvSpPr>
          <p:nvPr>
            <p:ph type="title"/>
          </p:nvPr>
        </p:nvSpPr>
        <p:spPr/>
        <p:txBody>
          <a:bodyPr/>
          <a:lstStyle/>
          <a:p>
            <a:r>
              <a:rPr kumimoji="1" lang="ja-JP" altLang="en-US" dirty="0"/>
              <a:t>画期的な技術</a:t>
            </a:r>
          </a:p>
        </p:txBody>
      </p:sp>
      <p:sp>
        <p:nvSpPr>
          <p:cNvPr id="3" name="フッター プレースホルダー 2">
            <a:extLst>
              <a:ext uri="{FF2B5EF4-FFF2-40B4-BE49-F238E27FC236}">
                <a16:creationId xmlns:a16="http://schemas.microsoft.com/office/drawing/2014/main" id="{EE005744-E915-55AD-7F45-D3DFA3064387}"/>
              </a:ext>
            </a:extLst>
          </p:cNvPr>
          <p:cNvSpPr>
            <a:spLocks noGrp="1"/>
          </p:cNvSpPr>
          <p:nvPr>
            <p:ph type="ftr" sz="quarter" idx="11"/>
          </p:nvPr>
        </p:nvSpPr>
        <p:spPr>
          <a:xfrm>
            <a:off x="41273" y="5633770"/>
            <a:ext cx="9162473" cy="1224230"/>
          </a:xfrm>
        </p:spPr>
        <p:txBody>
          <a:bodyPr/>
          <a:lstStyle/>
          <a:p>
            <a:pPr algn="l"/>
            <a:r>
              <a:rPr kumimoji="1" lang="en-US" altLang="ja-JP" dirty="0"/>
              <a:t>[Come, ’23] Come, F., et al.: Adapting to game trees in zero-sum imperfect information games, In Proceedings of the 40th Int. Conf. on Machine Learning (2023).</a:t>
            </a:r>
          </a:p>
          <a:p>
            <a:pPr algn="l"/>
            <a:r>
              <a:rPr kumimoji="1" lang="en-US" altLang="ja-JP" dirty="0"/>
              <a:t>[Matej, ’17] Matej, M ., et al.: </a:t>
            </a:r>
            <a:r>
              <a:rPr kumimoji="1" lang="en-US" altLang="ja-JP" dirty="0" err="1"/>
              <a:t>DeepStack</a:t>
            </a:r>
            <a:r>
              <a:rPr kumimoji="1" lang="en-US" altLang="ja-JP" dirty="0"/>
              <a:t> : Expert-level artificial intelligence in heads-up no-limit poker, Science, Vol. 356, </a:t>
            </a:r>
          </a:p>
          <a:p>
            <a:pPr algn="l"/>
            <a:r>
              <a:rPr kumimoji="1" lang="en-US" altLang="ja-JP" dirty="0"/>
              <a:t>No. 6337, pp. 508-513 (2017).</a:t>
            </a:r>
          </a:p>
          <a:p>
            <a:pPr algn="l"/>
            <a:r>
              <a:rPr kumimoji="1" lang="en-US" altLang="ja-JP" dirty="0"/>
              <a:t>[Noam, ’20] Noam, B., et al.: Combining deep reinforcement learning and search for imperfect-information games, </a:t>
            </a:r>
          </a:p>
          <a:p>
            <a:pPr algn="l"/>
            <a:r>
              <a:rPr kumimoji="1" lang="en-US" altLang="ja-JP" dirty="0"/>
              <a:t>In Proceedings of the 34th Int. Conf. on Neural Information Processing Systems (2020).</a:t>
            </a:r>
          </a:p>
        </p:txBody>
      </p:sp>
      <p:sp>
        <p:nvSpPr>
          <p:cNvPr id="4" name="スライド番号プレースホルダー 3">
            <a:extLst>
              <a:ext uri="{FF2B5EF4-FFF2-40B4-BE49-F238E27FC236}">
                <a16:creationId xmlns:a16="http://schemas.microsoft.com/office/drawing/2014/main" id="{53D66869-89F8-6E53-2B09-FD0139D0CFC1}"/>
              </a:ext>
            </a:extLst>
          </p:cNvPr>
          <p:cNvSpPr>
            <a:spLocks noGrp="1"/>
          </p:cNvSpPr>
          <p:nvPr>
            <p:ph type="sldNum" sz="quarter" idx="12"/>
          </p:nvPr>
        </p:nvSpPr>
        <p:spPr/>
        <p:txBody>
          <a:bodyPr/>
          <a:lstStyle/>
          <a:p>
            <a:fld id="{C21CBB8E-A783-4F34-8D02-E9975F0EBD7B}" type="slidenum">
              <a:rPr kumimoji="1" lang="ja-JP" altLang="en-US" smtClean="0"/>
              <a:t>6</a:t>
            </a:fld>
            <a:endParaRPr kumimoji="1" lang="ja-JP" altLang="en-US" dirty="0"/>
          </a:p>
        </p:txBody>
      </p:sp>
      <p:sp>
        <p:nvSpPr>
          <p:cNvPr id="5" name="テキスト ボックス 4">
            <a:extLst>
              <a:ext uri="{FF2B5EF4-FFF2-40B4-BE49-F238E27FC236}">
                <a16:creationId xmlns:a16="http://schemas.microsoft.com/office/drawing/2014/main" id="{696AC6E9-10F5-46FC-8A22-15578FA77840}"/>
              </a:ext>
            </a:extLst>
          </p:cNvPr>
          <p:cNvSpPr txBox="1"/>
          <p:nvPr/>
        </p:nvSpPr>
        <p:spPr>
          <a:xfrm>
            <a:off x="679160" y="1579650"/>
            <a:ext cx="8229023" cy="1200329"/>
          </a:xfrm>
          <a:prstGeom prst="rect">
            <a:avLst/>
          </a:prstGeom>
          <a:noFill/>
        </p:spPr>
        <p:txBody>
          <a:bodyPr wrap="square" rtlCol="0">
            <a:spAutoFit/>
          </a:bodyPr>
          <a:lstStyle/>
          <a:p>
            <a:pPr algn="l"/>
            <a:r>
              <a:rPr kumimoji="1" lang="en-US" altLang="ja-JP" sz="2400" b="1" dirty="0"/>
              <a:t>Counterfactual Regret Minimization : CFR</a:t>
            </a:r>
            <a:r>
              <a:rPr kumimoji="1" lang="en-US" altLang="ja-JP" sz="2400" dirty="0"/>
              <a:t> [</a:t>
            </a:r>
            <a:r>
              <a:rPr lang="en-US" altLang="ja-JP" sz="2400" dirty="0"/>
              <a:t>Fiegel, ’23</a:t>
            </a:r>
            <a:r>
              <a:rPr kumimoji="1" lang="en-US" altLang="ja-JP" sz="2400" dirty="0"/>
              <a:t>]</a:t>
            </a:r>
          </a:p>
          <a:p>
            <a:pPr algn="l"/>
            <a:r>
              <a:rPr kumimoji="1" lang="ja-JP" altLang="en-US" sz="2400" dirty="0"/>
              <a:t>各局面の</a:t>
            </a:r>
            <a:r>
              <a:rPr kumimoji="1" lang="ja-JP" altLang="en-US" sz="2400" b="1" dirty="0"/>
              <a:t>後悔</a:t>
            </a:r>
            <a:r>
              <a:rPr kumimoji="1" lang="ja-JP" altLang="en-US" sz="2400" dirty="0"/>
              <a:t>を逐次更新して戦略を構築するアルゴリズム</a:t>
            </a:r>
            <a:endParaRPr kumimoji="1" lang="en-US" altLang="ja-JP" sz="2400" dirty="0"/>
          </a:p>
          <a:p>
            <a:pPr algn="l"/>
            <a:r>
              <a:rPr kumimoji="1" lang="ja-JP" altLang="en-US" sz="2400" dirty="0"/>
              <a:t>理論的にナッシュ均衡へ収束</a:t>
            </a:r>
          </a:p>
        </p:txBody>
      </p:sp>
      <p:sp>
        <p:nvSpPr>
          <p:cNvPr id="9" name="テキスト ボックス 8">
            <a:extLst>
              <a:ext uri="{FF2B5EF4-FFF2-40B4-BE49-F238E27FC236}">
                <a16:creationId xmlns:a16="http://schemas.microsoft.com/office/drawing/2014/main" id="{027C5D72-A65B-13F9-5644-F56895A3E4B2}"/>
              </a:ext>
            </a:extLst>
          </p:cNvPr>
          <p:cNvSpPr txBox="1"/>
          <p:nvPr/>
        </p:nvSpPr>
        <p:spPr>
          <a:xfrm>
            <a:off x="679160" y="3006545"/>
            <a:ext cx="7886700" cy="1200329"/>
          </a:xfrm>
          <a:prstGeom prst="rect">
            <a:avLst/>
          </a:prstGeom>
          <a:noFill/>
        </p:spPr>
        <p:txBody>
          <a:bodyPr wrap="square" rtlCol="0">
            <a:spAutoFit/>
          </a:bodyPr>
          <a:lstStyle/>
          <a:p>
            <a:pPr algn="l"/>
            <a:r>
              <a:rPr lang="zh-TW" altLang="en-US" sz="2400" b="1" dirty="0"/>
              <a:t>自己対戦強化学習 </a:t>
            </a:r>
            <a:r>
              <a:rPr lang="en-US" altLang="zh-TW" sz="2400" dirty="0"/>
              <a:t>[Matej, ’17]</a:t>
            </a:r>
          </a:p>
          <a:p>
            <a:pPr algn="l"/>
            <a:r>
              <a:rPr kumimoji="1" lang="ja-JP" altLang="en-US" sz="2400" dirty="0"/>
              <a:t>完全情報ゲームを解く際も使用</a:t>
            </a:r>
            <a:endParaRPr kumimoji="1" lang="en-US" altLang="ja-JP" sz="2400" dirty="0"/>
          </a:p>
          <a:p>
            <a:pPr algn="l"/>
            <a:r>
              <a:rPr kumimoji="1" lang="en-US" altLang="ja-JP" sz="2400" dirty="0"/>
              <a:t>AI </a:t>
            </a:r>
            <a:r>
              <a:rPr kumimoji="1" lang="ja-JP" altLang="en-US" sz="2400" dirty="0"/>
              <a:t>同士で繰り返し対戦し，戦略の洗練</a:t>
            </a:r>
          </a:p>
        </p:txBody>
      </p:sp>
      <p:sp>
        <p:nvSpPr>
          <p:cNvPr id="14" name="テキスト ボックス 13">
            <a:extLst>
              <a:ext uri="{FF2B5EF4-FFF2-40B4-BE49-F238E27FC236}">
                <a16:creationId xmlns:a16="http://schemas.microsoft.com/office/drawing/2014/main" id="{598FDB83-5636-DA3F-895E-56283FBD57B8}"/>
              </a:ext>
            </a:extLst>
          </p:cNvPr>
          <p:cNvSpPr txBox="1"/>
          <p:nvPr/>
        </p:nvSpPr>
        <p:spPr>
          <a:xfrm>
            <a:off x="628650" y="4433441"/>
            <a:ext cx="8565860" cy="1200329"/>
          </a:xfrm>
          <a:prstGeom prst="rect">
            <a:avLst/>
          </a:prstGeom>
          <a:noFill/>
        </p:spPr>
        <p:txBody>
          <a:bodyPr wrap="square" rtlCol="0">
            <a:spAutoFit/>
          </a:bodyPr>
          <a:lstStyle/>
          <a:p>
            <a:pPr algn="l"/>
            <a:r>
              <a:rPr kumimoji="1" lang="ja-JP" altLang="en-US" sz="2400" b="1" dirty="0"/>
              <a:t>公共信念状態 </a:t>
            </a:r>
            <a:r>
              <a:rPr kumimoji="1" lang="en-US" altLang="ja-JP" dirty="0"/>
              <a:t>Public Belief State : </a:t>
            </a:r>
            <a:r>
              <a:rPr kumimoji="1" lang="en-US" altLang="ja-JP" b="1" dirty="0"/>
              <a:t>PBS</a:t>
            </a:r>
            <a:r>
              <a:rPr kumimoji="1" lang="en-US" altLang="ja-JP" dirty="0"/>
              <a:t> </a:t>
            </a:r>
            <a:r>
              <a:rPr kumimoji="1" lang="en-US" altLang="ja-JP" sz="2400" dirty="0"/>
              <a:t>[Noam, ’20]</a:t>
            </a:r>
          </a:p>
          <a:p>
            <a:pPr algn="l"/>
            <a:r>
              <a:rPr kumimoji="1" lang="ja-JP" altLang="en-US" sz="2400" dirty="0"/>
              <a:t>状態に関する共通知識の信念分布</a:t>
            </a:r>
            <a:endParaRPr kumimoji="1" lang="en-US" altLang="ja-JP" sz="2400" dirty="0"/>
          </a:p>
          <a:p>
            <a:pPr algn="l"/>
            <a:r>
              <a:rPr kumimoji="1" lang="ja-JP" altLang="en-US" sz="2400" dirty="0"/>
              <a:t>未知領域の情報を，</a:t>
            </a:r>
            <a:r>
              <a:rPr kumimoji="1" lang="en-US" altLang="ja-JP" sz="2400" dirty="0"/>
              <a:t>PBS </a:t>
            </a:r>
            <a:r>
              <a:rPr kumimoji="1" lang="ja-JP" altLang="en-US" sz="2400" dirty="0"/>
              <a:t>に置き換え完全情報ゲームに変換</a:t>
            </a:r>
          </a:p>
        </p:txBody>
      </p:sp>
    </p:spTree>
    <p:extLst>
      <p:ext uri="{BB962C8B-B14F-4D97-AF65-F5344CB8AC3E}">
        <p14:creationId xmlns:p14="http://schemas.microsoft.com/office/powerpoint/2010/main" val="556949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0079E9-4490-0B8C-B580-621FADBB85DF}"/>
              </a:ext>
            </a:extLst>
          </p:cNvPr>
          <p:cNvSpPr>
            <a:spLocks noGrp="1"/>
          </p:cNvSpPr>
          <p:nvPr>
            <p:ph type="title"/>
          </p:nvPr>
        </p:nvSpPr>
        <p:spPr/>
        <p:txBody>
          <a:bodyPr/>
          <a:lstStyle/>
          <a:p>
            <a:r>
              <a:rPr kumimoji="1" lang="en-US" altLang="ja-JP" dirty="0"/>
              <a:t>Rebel</a:t>
            </a:r>
            <a:r>
              <a:rPr lang="ja-JP" altLang="en-US" dirty="0"/>
              <a:t> </a:t>
            </a:r>
            <a:r>
              <a:rPr lang="en-US" altLang="ja-JP" sz="2400" dirty="0"/>
              <a:t>[Noam, ’20] </a:t>
            </a:r>
            <a:endParaRPr kumimoji="1" lang="ja-JP" altLang="en-US" dirty="0"/>
          </a:p>
        </p:txBody>
      </p:sp>
      <p:sp>
        <p:nvSpPr>
          <p:cNvPr id="3" name="フッター プレースホルダー 2">
            <a:extLst>
              <a:ext uri="{FF2B5EF4-FFF2-40B4-BE49-F238E27FC236}">
                <a16:creationId xmlns:a16="http://schemas.microsoft.com/office/drawing/2014/main" id="{1E8B46D6-A208-0916-B268-CA647812463F}"/>
              </a:ext>
            </a:extLst>
          </p:cNvPr>
          <p:cNvSpPr>
            <a:spLocks noGrp="1"/>
          </p:cNvSpPr>
          <p:nvPr>
            <p:ph type="ftr" sz="quarter" idx="11"/>
          </p:nvPr>
        </p:nvSpPr>
        <p:spPr>
          <a:xfrm>
            <a:off x="262947" y="6138741"/>
            <a:ext cx="8618105" cy="830997"/>
          </a:xfrm>
        </p:spPr>
        <p:txBody>
          <a:bodyPr/>
          <a:lstStyle/>
          <a:p>
            <a:pPr algn="l"/>
            <a:r>
              <a:rPr kumimoji="1" lang="en-US" altLang="ja-JP" dirty="0"/>
              <a:t>[Noam, ’20] Noam, B., et al.: Combining deep reinforcement learning and search for imperfect-information games, </a:t>
            </a:r>
          </a:p>
          <a:p>
            <a:pPr algn="l"/>
            <a:r>
              <a:rPr kumimoji="1" lang="en-US" altLang="ja-JP" dirty="0"/>
              <a:t>In Proceedings of the 34th Int. Conf. on Neural Information Processing Systems (2020).</a:t>
            </a:r>
          </a:p>
          <a:p>
            <a:pPr algn="l"/>
            <a:endParaRPr kumimoji="1" lang="ja-JP" altLang="en-US" dirty="0"/>
          </a:p>
        </p:txBody>
      </p:sp>
      <p:sp>
        <p:nvSpPr>
          <p:cNvPr id="4" name="スライド番号プレースホルダー 3">
            <a:extLst>
              <a:ext uri="{FF2B5EF4-FFF2-40B4-BE49-F238E27FC236}">
                <a16:creationId xmlns:a16="http://schemas.microsoft.com/office/drawing/2014/main" id="{3DDA2E71-165E-413F-D785-E7A6CCE644A5}"/>
              </a:ext>
            </a:extLst>
          </p:cNvPr>
          <p:cNvSpPr>
            <a:spLocks noGrp="1"/>
          </p:cNvSpPr>
          <p:nvPr>
            <p:ph type="sldNum" sz="quarter" idx="12"/>
          </p:nvPr>
        </p:nvSpPr>
        <p:spPr/>
        <p:txBody>
          <a:bodyPr/>
          <a:lstStyle/>
          <a:p>
            <a:fld id="{C21CBB8E-A783-4F34-8D02-E9975F0EBD7B}" type="slidenum">
              <a:rPr kumimoji="1" lang="ja-JP" altLang="en-US" smtClean="0"/>
              <a:t>7</a:t>
            </a:fld>
            <a:endParaRPr kumimoji="1" lang="ja-JP" altLang="en-US" dirty="0"/>
          </a:p>
        </p:txBody>
      </p:sp>
      <p:sp>
        <p:nvSpPr>
          <p:cNvPr id="6" name="テキスト ボックス 5">
            <a:extLst>
              <a:ext uri="{FF2B5EF4-FFF2-40B4-BE49-F238E27FC236}">
                <a16:creationId xmlns:a16="http://schemas.microsoft.com/office/drawing/2014/main" id="{BFFDEBB8-B24E-BF1C-11DB-65D5FA2F1857}"/>
              </a:ext>
            </a:extLst>
          </p:cNvPr>
          <p:cNvSpPr txBox="1"/>
          <p:nvPr/>
        </p:nvSpPr>
        <p:spPr>
          <a:xfrm>
            <a:off x="628649" y="1503792"/>
            <a:ext cx="8515351" cy="830997"/>
          </a:xfrm>
          <a:prstGeom prst="rect">
            <a:avLst/>
          </a:prstGeom>
          <a:noFill/>
        </p:spPr>
        <p:txBody>
          <a:bodyPr wrap="square" rtlCol="0">
            <a:spAutoFit/>
          </a:bodyPr>
          <a:lstStyle/>
          <a:p>
            <a:pPr algn="l"/>
            <a:r>
              <a:rPr kumimoji="1" lang="ja-JP" altLang="en-US" sz="2400" dirty="0"/>
              <a:t>二人プレイのゼロサムゲーム</a:t>
            </a:r>
            <a:r>
              <a:rPr kumimoji="1" lang="en-US" altLang="ja-JP" sz="2400" dirty="0"/>
              <a:t> [1] </a:t>
            </a:r>
            <a:r>
              <a:rPr kumimoji="1" lang="ja-JP" altLang="en-US" sz="2400" dirty="0"/>
              <a:t>で</a:t>
            </a:r>
            <a:r>
              <a:rPr lang="ja-JP" altLang="en-US" sz="2400" b="1" i="0" dirty="0">
                <a:solidFill>
                  <a:srgbClr val="131314"/>
                </a:solidFill>
                <a:effectLst/>
                <a:latin typeface="Google Sans Text"/>
              </a:rPr>
              <a:t>ナッシュ均衡への収束が理論的に証明された汎用的なフレームワーク</a:t>
            </a:r>
            <a:endParaRPr kumimoji="1" lang="ja-JP" altLang="en-US" sz="2400" dirty="0"/>
          </a:p>
        </p:txBody>
      </p:sp>
      <p:sp>
        <p:nvSpPr>
          <p:cNvPr id="8" name="テキスト ボックス 7">
            <a:extLst>
              <a:ext uri="{FF2B5EF4-FFF2-40B4-BE49-F238E27FC236}">
                <a16:creationId xmlns:a16="http://schemas.microsoft.com/office/drawing/2014/main" id="{A78F5D11-7721-6686-FA91-13FD1A03CBCE}"/>
              </a:ext>
            </a:extLst>
          </p:cNvPr>
          <p:cNvSpPr txBox="1"/>
          <p:nvPr/>
        </p:nvSpPr>
        <p:spPr>
          <a:xfrm>
            <a:off x="1517360" y="4061248"/>
            <a:ext cx="6109278" cy="1200329"/>
          </a:xfrm>
          <a:prstGeom prst="rect">
            <a:avLst/>
          </a:prstGeom>
          <a:noFill/>
        </p:spPr>
        <p:txBody>
          <a:bodyPr wrap="square" rtlCol="0">
            <a:spAutoFit/>
          </a:bodyPr>
          <a:lstStyle/>
          <a:p>
            <a:pPr algn="l"/>
            <a:r>
              <a:rPr kumimoji="1" lang="en-US" altLang="ja-JP" sz="2400" dirty="0"/>
              <a:t>1. PBS </a:t>
            </a:r>
            <a:r>
              <a:rPr kumimoji="1" lang="ja-JP" altLang="en-US" sz="2400" dirty="0"/>
              <a:t>を用いて完全情報ゲームへ変換</a:t>
            </a:r>
            <a:endParaRPr kumimoji="1" lang="en-US" altLang="ja-JP" sz="2400" dirty="0"/>
          </a:p>
          <a:p>
            <a:pPr algn="l"/>
            <a:r>
              <a:rPr kumimoji="1" lang="en-US" altLang="ja-JP" sz="2400" dirty="0"/>
              <a:t>2. CFR </a:t>
            </a:r>
            <a:r>
              <a:rPr kumimoji="1" lang="ja-JP" altLang="en-US" sz="2400" dirty="0"/>
              <a:t>を使用して部分ゲームを解き続ける</a:t>
            </a:r>
            <a:endParaRPr kumimoji="1" lang="en-US" altLang="ja-JP" sz="2400" dirty="0"/>
          </a:p>
          <a:p>
            <a:pPr algn="l"/>
            <a:r>
              <a:rPr kumimoji="1" lang="en-US" altLang="ja-JP" sz="2400" dirty="0"/>
              <a:t>3. </a:t>
            </a:r>
            <a:r>
              <a:rPr kumimoji="1" lang="ja-JP" altLang="en-US" sz="2400" dirty="0"/>
              <a:t>自己対局を繰り返していく</a:t>
            </a:r>
          </a:p>
        </p:txBody>
      </p:sp>
      <p:sp>
        <p:nvSpPr>
          <p:cNvPr id="9" name="テキスト ボックス 8">
            <a:extLst>
              <a:ext uri="{FF2B5EF4-FFF2-40B4-BE49-F238E27FC236}">
                <a16:creationId xmlns:a16="http://schemas.microsoft.com/office/drawing/2014/main" id="{A06E90CE-E247-CFB3-4215-5FBC7D19241B}"/>
              </a:ext>
            </a:extLst>
          </p:cNvPr>
          <p:cNvSpPr txBox="1"/>
          <p:nvPr/>
        </p:nvSpPr>
        <p:spPr>
          <a:xfrm>
            <a:off x="628649" y="2630384"/>
            <a:ext cx="7028296" cy="1200329"/>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400" dirty="0"/>
              <a:t>PBS</a:t>
            </a:r>
            <a:r>
              <a:rPr kumimoji="1" lang="ja-JP" altLang="en-US" sz="2400" dirty="0"/>
              <a:t>を考案</a:t>
            </a:r>
            <a:endParaRPr kumimoji="1" lang="en-US" altLang="ja-JP" sz="2400" dirty="0"/>
          </a:p>
          <a:p>
            <a:pPr marL="342900" indent="-342900" algn="l">
              <a:buFont typeface="Arial" panose="020B0604020202020204" pitchFamily="34" charset="0"/>
              <a:buChar char="•"/>
            </a:pPr>
            <a:r>
              <a:rPr kumimoji="1" lang="ja-JP" altLang="en-US" sz="2400" dirty="0"/>
              <a:t>完全情報ゲームで利用したところ</a:t>
            </a:r>
            <a:r>
              <a:rPr kumimoji="1" lang="en-US" altLang="ja-JP" sz="2400" dirty="0"/>
              <a:t>Alpha Zero </a:t>
            </a:r>
            <a:r>
              <a:rPr kumimoji="1" lang="ja-JP" altLang="en-US" sz="2400" dirty="0"/>
              <a:t>の戦略と酷似</a:t>
            </a:r>
            <a:endParaRPr kumimoji="1" lang="en-US" altLang="ja-JP" sz="2400" dirty="0"/>
          </a:p>
        </p:txBody>
      </p:sp>
      <p:sp>
        <p:nvSpPr>
          <p:cNvPr id="10" name="テキスト ボックス 9">
            <a:extLst>
              <a:ext uri="{FF2B5EF4-FFF2-40B4-BE49-F238E27FC236}">
                <a16:creationId xmlns:a16="http://schemas.microsoft.com/office/drawing/2014/main" id="{C0739AE9-7989-64D6-7B82-BD284AF6BE6F}"/>
              </a:ext>
            </a:extLst>
          </p:cNvPr>
          <p:cNvSpPr txBox="1"/>
          <p:nvPr/>
        </p:nvSpPr>
        <p:spPr>
          <a:xfrm>
            <a:off x="628649" y="5492410"/>
            <a:ext cx="5745596" cy="646331"/>
          </a:xfrm>
          <a:prstGeom prst="rect">
            <a:avLst/>
          </a:prstGeom>
          <a:noFill/>
        </p:spPr>
        <p:txBody>
          <a:bodyPr wrap="square" rtlCol="0">
            <a:spAutoFit/>
          </a:bodyPr>
          <a:lstStyle/>
          <a:p>
            <a:pPr algn="l"/>
            <a:r>
              <a:rPr kumimoji="1" lang="en-US" altLang="ja-JP" dirty="0"/>
              <a:t>[1] </a:t>
            </a:r>
            <a:r>
              <a:rPr kumimoji="1" lang="ja-JP" altLang="en-US" dirty="0"/>
              <a:t>プレイヤー全体での利益の総和が </a:t>
            </a:r>
            <a:r>
              <a:rPr kumimoji="1" lang="en-US" altLang="ja-JP" dirty="0"/>
              <a:t>0 </a:t>
            </a:r>
            <a:r>
              <a:rPr kumimoji="1" lang="ja-JP" altLang="en-US" dirty="0"/>
              <a:t>になるゲーム</a:t>
            </a:r>
            <a:endParaRPr kumimoji="1" lang="en-US" altLang="ja-JP" dirty="0"/>
          </a:p>
          <a:p>
            <a:pPr algn="l"/>
            <a:r>
              <a:rPr kumimoji="1" lang="ja-JP" altLang="en-US" dirty="0"/>
              <a:t>例）ポーカー，麻雀</a:t>
            </a:r>
          </a:p>
        </p:txBody>
      </p:sp>
    </p:spTree>
    <p:extLst>
      <p:ext uri="{BB962C8B-B14F-4D97-AF65-F5344CB8AC3E}">
        <p14:creationId xmlns:p14="http://schemas.microsoft.com/office/powerpoint/2010/main" val="3564486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C872A-0439-7D28-BB94-235E79F8B3F8}"/>
              </a:ext>
            </a:extLst>
          </p:cNvPr>
          <p:cNvSpPr>
            <a:spLocks noGrp="1"/>
          </p:cNvSpPr>
          <p:nvPr>
            <p:ph type="title"/>
          </p:nvPr>
        </p:nvSpPr>
        <p:spPr>
          <a:xfrm>
            <a:off x="628650" y="279246"/>
            <a:ext cx="7886700" cy="1325563"/>
          </a:xfrm>
        </p:spPr>
        <p:txBody>
          <a:bodyPr/>
          <a:lstStyle/>
          <a:p>
            <a:r>
              <a:rPr kumimoji="1" lang="ja-JP" altLang="en-US" dirty="0"/>
              <a:t>ポーカー</a:t>
            </a:r>
          </a:p>
        </p:txBody>
      </p:sp>
      <p:sp>
        <p:nvSpPr>
          <p:cNvPr id="3" name="フッター プレースホルダー 2">
            <a:extLst>
              <a:ext uri="{FF2B5EF4-FFF2-40B4-BE49-F238E27FC236}">
                <a16:creationId xmlns:a16="http://schemas.microsoft.com/office/drawing/2014/main" id="{8FC977C1-3640-E99C-529C-1B7DAD7ED076}"/>
              </a:ext>
            </a:extLst>
          </p:cNvPr>
          <p:cNvSpPr>
            <a:spLocks noGrp="1"/>
          </p:cNvSpPr>
          <p:nvPr>
            <p:ph type="ftr" sz="quarter" idx="11"/>
          </p:nvPr>
        </p:nvSpPr>
        <p:spPr>
          <a:xfrm>
            <a:off x="628650" y="5848351"/>
            <a:ext cx="7804727" cy="365125"/>
          </a:xfrm>
        </p:spPr>
        <p:txBody>
          <a:bodyPr/>
          <a:lstStyle/>
          <a:p>
            <a:pPr algn="l"/>
            <a:r>
              <a:rPr kumimoji="1" lang="en-US" altLang="ja-JP" dirty="0"/>
              <a:t>[Martin, ’23] Martin. S,. et al.: Student of Games: A unified learning algorithm for both perfect and imperfect information games, Science Advances, Vol. 9, No. 46, pp. eadg3256 (2023).</a:t>
            </a:r>
            <a:endParaRPr kumimoji="1" lang="ja-JP" altLang="en-US" dirty="0"/>
          </a:p>
        </p:txBody>
      </p:sp>
      <p:sp>
        <p:nvSpPr>
          <p:cNvPr id="4" name="スライド番号プレースホルダー 3">
            <a:extLst>
              <a:ext uri="{FF2B5EF4-FFF2-40B4-BE49-F238E27FC236}">
                <a16:creationId xmlns:a16="http://schemas.microsoft.com/office/drawing/2014/main" id="{0560B5B3-0E8C-DCA2-25D2-D4F67E6F9A23}"/>
              </a:ext>
            </a:extLst>
          </p:cNvPr>
          <p:cNvSpPr>
            <a:spLocks noGrp="1"/>
          </p:cNvSpPr>
          <p:nvPr>
            <p:ph type="sldNum" sz="quarter" idx="12"/>
          </p:nvPr>
        </p:nvSpPr>
        <p:spPr/>
        <p:txBody>
          <a:bodyPr/>
          <a:lstStyle/>
          <a:p>
            <a:fld id="{C21CBB8E-A783-4F34-8D02-E9975F0EBD7B}" type="slidenum">
              <a:rPr kumimoji="1" lang="ja-JP" altLang="en-US" smtClean="0"/>
              <a:t>8</a:t>
            </a:fld>
            <a:endParaRPr kumimoji="1" lang="ja-JP" altLang="en-US"/>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1E36B5B0-DD6B-6931-542C-6D8AF36572A6}"/>
                  </a:ext>
                </a:extLst>
              </p:cNvPr>
              <p:cNvSpPr txBox="1"/>
              <p:nvPr/>
            </p:nvSpPr>
            <p:spPr>
              <a:xfrm>
                <a:off x="628650" y="4044821"/>
                <a:ext cx="2921374" cy="1569660"/>
              </a:xfrm>
              <a:prstGeom prst="rect">
                <a:avLst/>
              </a:prstGeom>
              <a:noFill/>
            </p:spPr>
            <p:txBody>
              <a:bodyPr wrap="square" rtlCol="0">
                <a:spAutoFit/>
              </a:bodyPr>
              <a:lstStyle/>
              <a:p>
                <a:pPr marL="342900" indent="-342900" algn="l">
                  <a:buFont typeface="Arial" panose="020B0604020202020204" pitchFamily="34" charset="0"/>
                  <a:buChar char="•"/>
                </a:pPr>
                <a:r>
                  <a:rPr kumimoji="1" lang="ja-JP" altLang="en-US" sz="2400" dirty="0"/>
                  <a:t>状態空間が </a:t>
                </a:r>
                <a14:m>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10</m:t>
                        </m:r>
                      </m:e>
                      <m:sup>
                        <m:r>
                          <a:rPr kumimoji="1" lang="en-US" altLang="ja-JP" sz="2400" b="0" i="1" smtClean="0">
                            <a:latin typeface="Cambria Math" panose="02040503050406030204" pitchFamily="18" charset="0"/>
                          </a:rPr>
                          <m:t>160</m:t>
                        </m:r>
                      </m:sup>
                    </m:sSup>
                  </m:oMath>
                </a14:m>
                <a:endParaRPr kumimoji="1" lang="en-US" altLang="ja-JP" sz="2400" b="0" dirty="0"/>
              </a:p>
              <a:p>
                <a:pPr marL="342900" indent="-342900" algn="l">
                  <a:buFont typeface="Arial" panose="020B0604020202020204" pitchFamily="34" charset="0"/>
                  <a:buChar char="•"/>
                </a:pPr>
                <a:r>
                  <a:rPr kumimoji="1" lang="ja-JP" altLang="en-US" sz="2400" dirty="0"/>
                  <a:t>情報が非対称</a:t>
                </a:r>
                <a:endParaRPr kumimoji="1" lang="en-US" altLang="ja-JP" sz="2400" dirty="0"/>
              </a:p>
              <a:p>
                <a:pPr marL="342900" indent="-342900" algn="l">
                  <a:buFont typeface="Arial" panose="020B0604020202020204" pitchFamily="34" charset="0"/>
                  <a:buChar char="•"/>
                </a:pPr>
                <a:r>
                  <a:rPr kumimoji="1" lang="ja-JP" altLang="en-US" sz="2400" dirty="0"/>
                  <a:t>心理的要素</a:t>
                </a:r>
                <a:endParaRPr kumimoji="1" lang="en-US" altLang="ja-JP" sz="2400" dirty="0"/>
              </a:p>
              <a:p>
                <a:pPr algn="l"/>
                <a:r>
                  <a:rPr kumimoji="1" lang="en-US" altLang="ja-JP" sz="2400" dirty="0"/>
                  <a:t>[Martin, ’23]</a:t>
                </a:r>
                <a:endParaRPr kumimoji="1" lang="ja-JP" altLang="en-US" sz="2400" dirty="0"/>
              </a:p>
            </p:txBody>
          </p:sp>
        </mc:Choice>
        <mc:Fallback>
          <p:sp>
            <p:nvSpPr>
              <p:cNvPr id="5" name="テキスト ボックス 4">
                <a:extLst>
                  <a:ext uri="{FF2B5EF4-FFF2-40B4-BE49-F238E27FC236}">
                    <a16:creationId xmlns:a16="http://schemas.microsoft.com/office/drawing/2014/main" id="{1E36B5B0-DD6B-6931-542C-6D8AF36572A6}"/>
                  </a:ext>
                </a:extLst>
              </p:cNvPr>
              <p:cNvSpPr txBox="1">
                <a:spLocks noRot="1" noChangeAspect="1" noMove="1" noResize="1" noEditPoints="1" noAdjustHandles="1" noChangeArrowheads="1" noChangeShapeType="1" noTextEdit="1"/>
              </p:cNvSpPr>
              <p:nvPr/>
            </p:nvSpPr>
            <p:spPr>
              <a:xfrm>
                <a:off x="628650" y="4044821"/>
                <a:ext cx="2921374" cy="1569660"/>
              </a:xfrm>
              <a:prstGeom prst="rect">
                <a:avLst/>
              </a:prstGeom>
              <a:blipFill>
                <a:blip r:embed="rId2"/>
                <a:stretch>
                  <a:fillRect l="-3132" t="-2724" b="-8171"/>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22D66449-32F2-C23B-C03A-3F3ADFC49A17}"/>
              </a:ext>
            </a:extLst>
          </p:cNvPr>
          <p:cNvSpPr txBox="1"/>
          <p:nvPr/>
        </p:nvSpPr>
        <p:spPr>
          <a:xfrm>
            <a:off x="628650" y="2701617"/>
            <a:ext cx="6298623" cy="1200329"/>
          </a:xfrm>
          <a:prstGeom prst="rect">
            <a:avLst/>
          </a:prstGeom>
          <a:noFill/>
        </p:spPr>
        <p:txBody>
          <a:bodyPr wrap="square" rtlCol="0">
            <a:spAutoFit/>
          </a:bodyPr>
          <a:lstStyle/>
          <a:p>
            <a:pPr algn="l"/>
            <a:r>
              <a:rPr kumimoji="1" lang="en-US" altLang="ja-JP" sz="2400" dirty="0"/>
              <a:t>Heads Up No Limit Texas </a:t>
            </a:r>
            <a:r>
              <a:rPr kumimoji="1" lang="en-US" altLang="ja-JP" sz="2400" dirty="0" err="1"/>
              <a:t>Hold’em</a:t>
            </a:r>
            <a:r>
              <a:rPr kumimoji="1" lang="en-US" altLang="ja-JP" sz="2400" dirty="0"/>
              <a:t> : HUNL</a:t>
            </a:r>
          </a:p>
          <a:p>
            <a:pPr algn="l"/>
            <a:r>
              <a:rPr kumimoji="1" lang="en-US" altLang="ja-JP" sz="2400" dirty="0"/>
              <a:t>2 </a:t>
            </a:r>
            <a:r>
              <a:rPr kumimoji="1" lang="ja-JP" altLang="en-US" sz="2400" dirty="0"/>
              <a:t>枚の手札と </a:t>
            </a:r>
            <a:r>
              <a:rPr kumimoji="1" lang="en-US" altLang="ja-JP" sz="2400" dirty="0"/>
              <a:t>5 </a:t>
            </a:r>
            <a:r>
              <a:rPr kumimoji="1" lang="ja-JP" altLang="en-US" sz="2400" dirty="0"/>
              <a:t>枚の共通な札で戦うルール</a:t>
            </a:r>
            <a:endParaRPr kumimoji="1" lang="en-US" altLang="ja-JP" sz="2400" dirty="0"/>
          </a:p>
          <a:p>
            <a:pPr algn="l"/>
            <a:r>
              <a:rPr kumimoji="1" lang="ja-JP" altLang="en-US" sz="2400" dirty="0"/>
              <a:t>研究対象としてメジャー</a:t>
            </a:r>
          </a:p>
        </p:txBody>
      </p:sp>
      <p:sp>
        <p:nvSpPr>
          <p:cNvPr id="7" name="テキスト ボックス 6">
            <a:extLst>
              <a:ext uri="{FF2B5EF4-FFF2-40B4-BE49-F238E27FC236}">
                <a16:creationId xmlns:a16="http://schemas.microsoft.com/office/drawing/2014/main" id="{6AF6188D-EF9E-343B-EAC5-D0ACA47297CB}"/>
              </a:ext>
            </a:extLst>
          </p:cNvPr>
          <p:cNvSpPr txBox="1"/>
          <p:nvPr/>
        </p:nvSpPr>
        <p:spPr>
          <a:xfrm>
            <a:off x="628650" y="1422513"/>
            <a:ext cx="8321964" cy="1200329"/>
          </a:xfrm>
          <a:prstGeom prst="rect">
            <a:avLst/>
          </a:prstGeom>
          <a:noFill/>
        </p:spPr>
        <p:txBody>
          <a:bodyPr wrap="square" rtlCol="0">
            <a:spAutoFit/>
          </a:bodyPr>
          <a:lstStyle/>
          <a:p>
            <a:pPr algn="l"/>
            <a:r>
              <a:rPr kumimoji="1" lang="ja-JP" altLang="en-US" sz="2400" dirty="0"/>
              <a:t>世界的にメジャーな不完全情報ゲーム</a:t>
            </a:r>
            <a:endParaRPr kumimoji="1" lang="en-US" altLang="ja-JP" sz="2400" dirty="0"/>
          </a:p>
          <a:p>
            <a:pPr algn="l"/>
            <a:r>
              <a:rPr kumimoji="1" lang="ja-JP" altLang="en-US" sz="2400" dirty="0"/>
              <a:t>機械学習の研究も活発に行われている</a:t>
            </a:r>
            <a:endParaRPr kumimoji="1" lang="en-US" altLang="ja-JP" sz="2400" dirty="0"/>
          </a:p>
          <a:p>
            <a:pPr algn="l"/>
            <a:r>
              <a:rPr kumimoji="1" lang="ja-JP" altLang="en-US" sz="2400" dirty="0"/>
              <a:t>ルールも多種多様</a:t>
            </a:r>
          </a:p>
        </p:txBody>
      </p:sp>
      <p:pic>
        <p:nvPicPr>
          <p:cNvPr id="9" name="図 8" descr="冷蔵庫, 部屋 が含まれている画像&#10;&#10;AI によって生成されたコンテンツは間違っている可能性があります。">
            <a:extLst>
              <a:ext uri="{FF2B5EF4-FFF2-40B4-BE49-F238E27FC236}">
                <a16:creationId xmlns:a16="http://schemas.microsoft.com/office/drawing/2014/main" id="{1851C47E-EC13-E960-597D-A9489EC00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9674" y="3551214"/>
            <a:ext cx="2976097" cy="1907755"/>
          </a:xfrm>
          <a:prstGeom prst="rect">
            <a:avLst/>
          </a:prstGeom>
        </p:spPr>
      </p:pic>
    </p:spTree>
    <p:extLst>
      <p:ext uri="{BB962C8B-B14F-4D97-AF65-F5344CB8AC3E}">
        <p14:creationId xmlns:p14="http://schemas.microsoft.com/office/powerpoint/2010/main" val="2637647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7497E2-0D4E-3952-CDF2-A61E9ADA0441}"/>
              </a:ext>
            </a:extLst>
          </p:cNvPr>
          <p:cNvSpPr>
            <a:spLocks noGrp="1"/>
          </p:cNvSpPr>
          <p:nvPr>
            <p:ph type="title"/>
          </p:nvPr>
        </p:nvSpPr>
        <p:spPr/>
        <p:txBody>
          <a:bodyPr/>
          <a:lstStyle/>
          <a:p>
            <a:r>
              <a:rPr kumimoji="1" lang="ja-JP" altLang="en-US" dirty="0"/>
              <a:t>評価指標</a:t>
            </a:r>
          </a:p>
        </p:txBody>
      </p:sp>
      <p:sp>
        <p:nvSpPr>
          <p:cNvPr id="3" name="フッター プレースホルダー 2">
            <a:extLst>
              <a:ext uri="{FF2B5EF4-FFF2-40B4-BE49-F238E27FC236}">
                <a16:creationId xmlns:a16="http://schemas.microsoft.com/office/drawing/2014/main" id="{9716BF3B-212E-12AE-7D4B-D347A18940F6}"/>
              </a:ext>
            </a:extLst>
          </p:cNvPr>
          <p:cNvSpPr>
            <a:spLocks noGrp="1"/>
          </p:cNvSpPr>
          <p:nvPr>
            <p:ph type="ftr" sz="quarter" idx="11"/>
          </p:nvPr>
        </p:nvSpPr>
        <p:spPr/>
        <p:txBody>
          <a:bodyPr/>
          <a:lstStyle/>
          <a:p>
            <a:r>
              <a:rPr kumimoji="1" lang="en-US" altLang="ja-JP" dirty="0"/>
              <a:t>[Martin, ’23] Martin. S,. et al.: Student of Games: A unified learning algorithm for both perfect and imperfect information games, Science Advances, Vol. 9, No. 46, pp. eadg3256 (2023).</a:t>
            </a:r>
            <a:endParaRPr kumimoji="1" lang="ja-JP" altLang="en-US" dirty="0"/>
          </a:p>
        </p:txBody>
      </p:sp>
      <p:sp>
        <p:nvSpPr>
          <p:cNvPr id="4" name="スライド番号プレースホルダー 3">
            <a:extLst>
              <a:ext uri="{FF2B5EF4-FFF2-40B4-BE49-F238E27FC236}">
                <a16:creationId xmlns:a16="http://schemas.microsoft.com/office/drawing/2014/main" id="{181444C1-9D69-9AE1-1E76-CE0687DD6E5B}"/>
              </a:ext>
            </a:extLst>
          </p:cNvPr>
          <p:cNvSpPr>
            <a:spLocks noGrp="1"/>
          </p:cNvSpPr>
          <p:nvPr>
            <p:ph type="sldNum" sz="quarter" idx="12"/>
          </p:nvPr>
        </p:nvSpPr>
        <p:spPr/>
        <p:txBody>
          <a:bodyPr/>
          <a:lstStyle/>
          <a:p>
            <a:fld id="{C21CBB8E-A783-4F34-8D02-E9975F0EBD7B}" type="slidenum">
              <a:rPr kumimoji="1" lang="ja-JP" altLang="en-US" smtClean="0"/>
              <a:t>9</a:t>
            </a:fld>
            <a:endParaRPr kumimoji="1" lang="ja-JP" altLang="en-US"/>
          </a:p>
        </p:txBody>
      </p:sp>
      <p:sp>
        <p:nvSpPr>
          <p:cNvPr id="5" name="テキスト ボックス 4">
            <a:extLst>
              <a:ext uri="{FF2B5EF4-FFF2-40B4-BE49-F238E27FC236}">
                <a16:creationId xmlns:a16="http://schemas.microsoft.com/office/drawing/2014/main" id="{3F782725-E108-91FF-1126-ACB09EEEC64F}"/>
              </a:ext>
            </a:extLst>
          </p:cNvPr>
          <p:cNvSpPr txBox="1"/>
          <p:nvPr/>
        </p:nvSpPr>
        <p:spPr>
          <a:xfrm>
            <a:off x="1071418" y="2466033"/>
            <a:ext cx="6604000" cy="1938992"/>
          </a:xfrm>
          <a:prstGeom prst="rect">
            <a:avLst/>
          </a:prstGeom>
          <a:noFill/>
        </p:spPr>
        <p:txBody>
          <a:bodyPr wrap="square" rtlCol="0">
            <a:spAutoFit/>
          </a:bodyPr>
          <a:lstStyle/>
          <a:p>
            <a:pPr marL="342900" indent="-342900" algn="l">
              <a:buFont typeface="Arial" panose="020B0604020202020204" pitchFamily="34" charset="0"/>
              <a:buChar char="•"/>
            </a:pPr>
            <a:r>
              <a:rPr kumimoji="1" lang="ja-JP" altLang="en-US" sz="2400" dirty="0"/>
              <a:t>勝率 </a:t>
            </a:r>
            <a:r>
              <a:rPr kumimoji="1" lang="en-US" altLang="ja-JP" sz="2400" dirty="0" err="1"/>
              <a:t>mbb</a:t>
            </a:r>
            <a:r>
              <a:rPr kumimoji="1" lang="en-US" altLang="ja-JP" sz="2400" dirty="0"/>
              <a:t>/g</a:t>
            </a:r>
          </a:p>
          <a:p>
            <a:pPr marL="342900" indent="-342900">
              <a:buFont typeface="Arial" panose="020B0604020202020204" pitchFamily="34" charset="0"/>
              <a:buChar char="•"/>
            </a:pPr>
            <a:r>
              <a:rPr kumimoji="1" lang="ja-JP" altLang="en-US" sz="2400" dirty="0"/>
              <a:t>訓練時間</a:t>
            </a:r>
            <a:endParaRPr kumimoji="1" lang="en-US" altLang="ja-JP" sz="2400" dirty="0"/>
          </a:p>
          <a:p>
            <a:pPr marL="342900" indent="-342900">
              <a:buFont typeface="Arial" panose="020B0604020202020204" pitchFamily="34" charset="0"/>
              <a:buChar char="•"/>
            </a:pPr>
            <a:r>
              <a:rPr kumimoji="1" lang="ja-JP" altLang="en-US" sz="2400" dirty="0"/>
              <a:t>推論時間</a:t>
            </a:r>
            <a:endParaRPr kumimoji="1" lang="en-US" altLang="ja-JP" sz="2400" dirty="0"/>
          </a:p>
          <a:p>
            <a:pPr marL="342900" indent="-342900" algn="l">
              <a:buFont typeface="Arial" panose="020B0604020202020204" pitchFamily="34" charset="0"/>
              <a:buChar char="•"/>
            </a:pPr>
            <a:r>
              <a:rPr kumimoji="1" lang="ja-JP" altLang="en-US" sz="2400" dirty="0"/>
              <a:t>モデルサイズ</a:t>
            </a:r>
            <a:endParaRPr kumimoji="1" lang="en-US" altLang="ja-JP" sz="2400" dirty="0"/>
          </a:p>
          <a:p>
            <a:pPr marL="342900" indent="-342900" algn="l">
              <a:buFont typeface="Arial" panose="020B0604020202020204" pitchFamily="34" charset="0"/>
              <a:buChar char="•"/>
            </a:pPr>
            <a:r>
              <a:rPr kumimoji="1" lang="en-US" altLang="ja-JP" sz="2400" dirty="0"/>
              <a:t>Exploitability (</a:t>
            </a:r>
            <a:r>
              <a:rPr kumimoji="1" lang="ja-JP" altLang="en-US" sz="2400" dirty="0"/>
              <a:t>被攻略性</a:t>
            </a:r>
            <a:r>
              <a:rPr kumimoji="1" lang="en-US" altLang="ja-JP" sz="2400" dirty="0"/>
              <a:t>) [Martin, ’23] </a:t>
            </a:r>
          </a:p>
        </p:txBody>
      </p:sp>
      <p:sp>
        <p:nvSpPr>
          <p:cNvPr id="6" name="テキスト ボックス 5">
            <a:extLst>
              <a:ext uri="{FF2B5EF4-FFF2-40B4-BE49-F238E27FC236}">
                <a16:creationId xmlns:a16="http://schemas.microsoft.com/office/drawing/2014/main" id="{F1825676-3E51-7243-CFE8-D1EFCD07F74B}"/>
              </a:ext>
            </a:extLst>
          </p:cNvPr>
          <p:cNvSpPr txBox="1"/>
          <p:nvPr/>
        </p:nvSpPr>
        <p:spPr>
          <a:xfrm>
            <a:off x="773273" y="1732112"/>
            <a:ext cx="7597453" cy="461665"/>
          </a:xfrm>
          <a:prstGeom prst="rect">
            <a:avLst/>
          </a:prstGeom>
          <a:noFill/>
        </p:spPr>
        <p:txBody>
          <a:bodyPr wrap="square" rtlCol="0">
            <a:spAutoFit/>
          </a:bodyPr>
          <a:lstStyle/>
          <a:p>
            <a:pPr algn="l"/>
            <a:r>
              <a:rPr kumimoji="1" lang="ja-JP" altLang="en-US" sz="2400" dirty="0"/>
              <a:t>ゲームであるため，勝敗という明確な評価指標が存在</a:t>
            </a:r>
          </a:p>
        </p:txBody>
      </p:sp>
      <p:sp>
        <p:nvSpPr>
          <p:cNvPr id="8" name="テキスト ボックス 7">
            <a:extLst>
              <a:ext uri="{FF2B5EF4-FFF2-40B4-BE49-F238E27FC236}">
                <a16:creationId xmlns:a16="http://schemas.microsoft.com/office/drawing/2014/main" id="{82640363-E66D-0F7B-A652-9160D9499D09}"/>
              </a:ext>
            </a:extLst>
          </p:cNvPr>
          <p:cNvSpPr txBox="1"/>
          <p:nvPr/>
        </p:nvSpPr>
        <p:spPr>
          <a:xfrm>
            <a:off x="773273" y="4664224"/>
            <a:ext cx="7754470" cy="1200329"/>
          </a:xfrm>
          <a:prstGeom prst="rect">
            <a:avLst/>
          </a:prstGeom>
          <a:noFill/>
        </p:spPr>
        <p:txBody>
          <a:bodyPr wrap="square" rtlCol="0">
            <a:spAutoFit/>
          </a:bodyPr>
          <a:lstStyle/>
          <a:p>
            <a:pPr algn="l"/>
            <a:r>
              <a:rPr kumimoji="1" lang="en-US" altLang="ja-JP" sz="2400" dirty="0"/>
              <a:t>Exploitability</a:t>
            </a:r>
          </a:p>
          <a:p>
            <a:pPr algn="l"/>
            <a:r>
              <a:rPr kumimoji="1" lang="ja-JP" altLang="en-US" sz="2400" dirty="0"/>
              <a:t>致命的に敗北する戦略がどれだけ存在するかの指標</a:t>
            </a:r>
            <a:endParaRPr kumimoji="1" lang="en-US" altLang="ja-JP" sz="2400" dirty="0"/>
          </a:p>
          <a:p>
            <a:pPr algn="l"/>
            <a:r>
              <a:rPr kumimoji="1" lang="ja-JP" altLang="en-US" sz="2400" dirty="0"/>
              <a:t>例）じゃんけんで全てグーを出す</a:t>
            </a:r>
          </a:p>
        </p:txBody>
      </p:sp>
    </p:spTree>
    <p:extLst>
      <p:ext uri="{BB962C8B-B14F-4D97-AF65-F5344CB8AC3E}">
        <p14:creationId xmlns:p14="http://schemas.microsoft.com/office/powerpoint/2010/main" val="349861844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ユーザー定義 1">
      <a:majorFont>
        <a:latin typeface="遊ゴシック"/>
        <a:ea typeface="游ゴシック"/>
        <a:cs typeface=""/>
      </a:majorFont>
      <a:minorFont>
        <a:latin typeface="游ゴシック"/>
        <a:ea typeface="游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l">
          <a:defRPr kumimoji="1" sz="2400" dirty="0"/>
        </a:defPPr>
      </a:lstStyle>
    </a:tx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2249</TotalTime>
  <Words>2354</Words>
  <Application>Microsoft Office PowerPoint</Application>
  <PresentationFormat>画面に合わせる (4:3)</PresentationFormat>
  <Paragraphs>215</Paragraphs>
  <Slides>23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Google Sans Text</vt:lpstr>
      <vt:lpstr>游ゴシック</vt:lpstr>
      <vt:lpstr>Arial</vt:lpstr>
      <vt:lpstr>Cambria Math</vt:lpstr>
      <vt:lpstr>Office テーマ</vt:lpstr>
      <vt:lpstr>不完全情報ゲーム における機械学習</vt:lpstr>
      <vt:lpstr>完全 / 不完全情報ゲーム</vt:lpstr>
      <vt:lpstr>機械学習との関係</vt:lpstr>
      <vt:lpstr>機械学習で解く</vt:lpstr>
      <vt:lpstr>ゲームによる差異</vt:lpstr>
      <vt:lpstr>画期的な技術</vt:lpstr>
      <vt:lpstr>Rebel [Noam, ’20] </vt:lpstr>
      <vt:lpstr>ポーカー</vt:lpstr>
      <vt:lpstr>評価指標</vt:lpstr>
      <vt:lpstr>DeepStack [Matej, ’17]</vt:lpstr>
      <vt:lpstr>Libratus [Noam, ’18] </vt:lpstr>
      <vt:lpstr>LLM の導入 [Huang, ’24] </vt:lpstr>
      <vt:lpstr>まとめ</vt:lpstr>
      <vt:lpstr>補足</vt:lpstr>
      <vt:lpstr>ナッシュ均衡（ 1 ）</vt:lpstr>
      <vt:lpstr>ナッシュ均衡（ 2 ）</vt:lpstr>
      <vt:lpstr>Alpha Zero [David, ’18] </vt:lpstr>
      <vt:lpstr>CFR [Martin, ’07]</vt:lpstr>
      <vt:lpstr>PBS [Noam, ’20] </vt:lpstr>
      <vt:lpstr>DeepStack</vt:lpstr>
      <vt:lpstr>LLM を利用したモデル</vt:lpstr>
      <vt:lpstr>参考文献（ 1 ）</vt:lpstr>
      <vt:lpstr>参考文献（ 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助友　剛</dc:creator>
  <cp:lastModifiedBy>tsuyoshi suketomo</cp:lastModifiedBy>
  <cp:revision>11</cp:revision>
  <dcterms:created xsi:type="dcterms:W3CDTF">2025-05-07T04:02:07Z</dcterms:created>
  <dcterms:modified xsi:type="dcterms:W3CDTF">2025-05-11T02:36:26Z</dcterms:modified>
</cp:coreProperties>
</file>