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DB6-5C19-4131-BBE8-38AB3CA4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D4A-85F2-47E4-A880-F578BB3F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BDC5-A5F9-4EA6-B48A-A5F6F453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94DA-2DF2-426F-9CE8-CE9BDCAE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6E06-D89C-4198-8B23-DD1BA65D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1CE6-3A0F-4883-BD76-B20646BF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B631A-9ECF-4785-AC25-7DE047CB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CC5A-CE0F-4D1A-B872-7047198D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CB3A-B17D-40FE-B233-5FBFC0AC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F6AF-AE6B-4876-B876-BB0F5F4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2FB7-38BA-4771-8A36-18B6BD568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1734B-0F6E-4C7F-85BA-E3189ED6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0F4C-0012-462D-BCD9-EDE78CB6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B3D3-9C85-4E4D-8810-2E109010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764-9F20-4A45-B436-D378361C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27C4-FB9C-4FB8-B22F-83C5637F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39A2-2CF2-49A6-9CE4-470E45B8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A6B7-4EFA-49AA-B1E6-96F13A3A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8989-6B54-4BA7-A853-8989D2F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997A-2E67-4161-A3D2-872F969B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4227-2044-4DD8-AC2F-122B85AE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898C-B941-42B7-88C6-6DADB736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CD55-EEC8-4AE5-AB0A-FC887C59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6D3-E3D1-446F-9B3C-925332EE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6EF5-DBF4-400C-B1CC-92354C41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8DEC-DC71-4D97-AAFD-111BEC9B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7B79-C9BF-4D1C-B11F-92778E0C0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1652-FF21-47B2-AEF8-1A86C8E5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EEA7-B35E-4E07-A7CC-1F5CAA4E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6B1B-CB13-4880-ADE5-8DE7A092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D8AD-CDE9-47BC-BFB7-BA7E302A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3D13-6E7E-45A3-BCA8-B92A8C49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8072F-14A1-4BC3-B038-551C2C21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EA99-3998-4063-8648-A0595B34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76D35-43D5-49D6-8D8D-221EE749D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094CD-CADA-4ECF-A79F-32384BD6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F9687-372E-49B8-AF88-69857F60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919E8-20EE-4DB3-B6C5-F387C74B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0FF4A-A733-4470-B1E1-C186DF1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4813-08C0-4CDD-AD3E-BACF994A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C7A6A-F97F-48E9-B23E-9615BF65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F1C21-84F5-41F8-9FAA-6C384498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4A62B-DC91-4D13-B0E9-0B148A9A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BA1FE-B242-48D5-AB13-B58DB55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E4A76-0E8B-4D06-B4F9-807B4125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3032-DCFA-496C-B655-2821096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FC27-8467-4D3B-9EA5-0DC6DF22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B181-7259-4BA7-91E5-F2B65812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390D-D203-48B5-841B-9F7C54F9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1E56-B741-4B92-874C-517AA563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4D4A-9216-4984-A307-A481E999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53128-0EFD-48DC-8B4D-F75E5AD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1E12-0945-44C3-941A-F513B069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F1B9-BF9E-44B8-A0F6-BABEA6680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B0929-3618-42A0-A56A-D5860CC1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4C95-8EC4-4CEB-B5AE-70DC6024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36BF-55B6-449E-A7BF-497F3814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5879-6979-49CA-93C8-6B8EBFE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EC7E4-269D-4BE9-A804-CB0756FB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EE58-B512-4783-8149-AB812F9E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B509-ADFC-4874-8216-69C67B39F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5F79-08B6-4B96-BE85-9B7EB7F28FA6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0EE-736C-4DC5-8219-A46070CF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2928-F851-4BE8-ADF4-2BA267E3C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456C-7EE7-45A8-8950-AF136FF0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.readthedocs.org/pdf/prophet/v0.1.0/prophet.pdf" TargetMode="External"/><Relationship Id="rId3" Type="http://schemas.openxmlformats.org/officeDocument/2006/relationships/hyperlink" Target="http://ucanalytics.com/blogs/forecasting-time-series-analysis-manufacturing-case-study-example-part-1/" TargetMode="External"/><Relationship Id="rId7" Type="http://schemas.openxmlformats.org/officeDocument/2006/relationships/hyperlink" Target="https://arxiv.org/ftp/arxiv/papers/1302/1302.6613.pdf" TargetMode="External"/><Relationship Id="rId2" Type="http://schemas.openxmlformats.org/officeDocument/2006/relationships/hyperlink" Target="https://towardsdatascience.com/time-series-analysis-in-python-an-introduction-70d5a5b1d52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mlreview/a-simple-deep-learning-model-for-stock-price-prediction-using-tensorflow-30505541d877" TargetMode="External"/><Relationship Id="rId5" Type="http://schemas.openxmlformats.org/officeDocument/2006/relationships/hyperlink" Target="https://facebook.github.io/prophet/docs/quick_start.html" TargetMode="External"/><Relationship Id="rId4" Type="http://schemas.openxmlformats.org/officeDocument/2006/relationships/hyperlink" Target="https://www.analyticsvidhya.com/blog/2015/12/complete-tutorial-time-series-model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3EFA-956E-4C1C-AECA-F2E9C144D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Time Series- POC</a:t>
            </a:r>
          </a:p>
        </p:txBody>
      </p:sp>
    </p:spTree>
    <p:extLst>
      <p:ext uri="{BB962C8B-B14F-4D97-AF65-F5344CB8AC3E}">
        <p14:creationId xmlns:p14="http://schemas.microsoft.com/office/powerpoint/2010/main" val="116944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6C0B-48F0-41C1-9108-5AF068AB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a model (</a:t>
            </a:r>
            <a:r>
              <a:rPr lang="en-US" dirty="0" err="1"/>
              <a:t>fbprophet</a:t>
            </a:r>
            <a:r>
              <a:rPr lang="en-US" dirty="0"/>
              <a:t>, multiplicative)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3E46-6C6A-48EA-8894-592292C3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visa stock time series looks like multiplicative.</a:t>
            </a:r>
          </a:p>
          <a:p>
            <a:r>
              <a:rPr lang="en-US" dirty="0"/>
              <a:t>Prophet is procedure open sourced by </a:t>
            </a:r>
            <a:r>
              <a:rPr lang="en-US" dirty="0" err="1"/>
              <a:t>facebook</a:t>
            </a:r>
            <a:r>
              <a:rPr lang="en-US" dirty="0"/>
              <a:t> to forecast time series data.</a:t>
            </a:r>
          </a:p>
          <a:p>
            <a:r>
              <a:rPr lang="en-US" dirty="0"/>
              <a:t>Non linear trends can fit with yearly, weekly and seasonality, holidays</a:t>
            </a:r>
          </a:p>
          <a:p>
            <a:r>
              <a:rPr lang="en-US" dirty="0"/>
              <a:t>Prophet is robust to missing values, shifts in trend, and large outliers</a:t>
            </a:r>
          </a:p>
          <a:p>
            <a:r>
              <a:rPr lang="en-US" dirty="0"/>
              <a:t>Accurate, fast, tunable, fully automatic forecasts</a:t>
            </a:r>
          </a:p>
        </p:txBody>
      </p:sp>
    </p:spTree>
    <p:extLst>
      <p:ext uri="{BB962C8B-B14F-4D97-AF65-F5344CB8AC3E}">
        <p14:creationId xmlns:p14="http://schemas.microsoft.com/office/powerpoint/2010/main" val="140588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CCF-9F10-4B8C-B192-E0755F5C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test data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AB22-1E9E-4160-9B65-BAF2D743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divided by 80- 20 % as train and test.</a:t>
            </a:r>
          </a:p>
          <a:p>
            <a:r>
              <a:rPr lang="en-US" dirty="0" err="1"/>
              <a:t>Fbprophet</a:t>
            </a:r>
            <a:r>
              <a:rPr lang="en-US" dirty="0"/>
              <a:t> as default functions to visualize the model results</a:t>
            </a:r>
          </a:p>
          <a:p>
            <a:r>
              <a:rPr lang="en-US" dirty="0"/>
              <a:t>Its give the confidence levels (bounds) of the prediction along with the prediction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5E949-C3E3-417E-9548-E7C9BF50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8" y="3251413"/>
            <a:ext cx="6056345" cy="36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19F6-DC73-4ABA-94F5-67A7A1D2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0677-C991-4452-B4B9-1B715337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– train set - 4.84  ,  test set – 9.26</a:t>
            </a:r>
          </a:p>
          <a:p>
            <a:r>
              <a:rPr lang="en-US" dirty="0"/>
              <a:t>According to the commodity data we could fine tune the models to get good results.</a:t>
            </a:r>
          </a:p>
          <a:p>
            <a:r>
              <a:rPr lang="en-US" dirty="0"/>
              <a:t>Could apply some deep learning techniques to improve the results.</a:t>
            </a:r>
          </a:p>
          <a:p>
            <a:r>
              <a:rPr lang="en-US" dirty="0"/>
              <a:t>Creating a API to tract the news which could impact commodity price,</a:t>
            </a:r>
          </a:p>
          <a:p>
            <a:pPr marL="0" indent="0">
              <a:buNone/>
            </a:pPr>
            <a:r>
              <a:rPr lang="en-US" dirty="0"/>
              <a:t>This could be given as an feature to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315-B3D9-4A5E-A85A-478DF00A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535F-979C-452E-949D-D4A179F5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hlinkClick r:id="rId2"/>
              </a:rPr>
              <a:t>https://towardsdatascience.com/time-series-analysis-in-python-an-introduction-70d5a5b1d52a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http://ucanalytics.com/blogs/forecasting-time-series-analysis-manufacturing-case-study-example-part-1/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https://www.analyticsvidhya.com/blog/2015/12/complete-tutorial-time-series-modeling/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https://facebook.github.io/prophet/docs/quick_start.html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https://medium.com/mlreview/a-simple-deep-learning-model-for-stock-price-prediction-using-tensorflow-30505541d877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https://arxiv.org/ftp/arxiv/papers/1302/1302.6613.pdf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https://media.readthedocs.org/pdf/prophet/v0.1.0/prophet.pdf</a:t>
            </a:r>
            <a:endParaRPr lang="en-US" sz="2400" dirty="0"/>
          </a:p>
          <a:p>
            <a:r>
              <a:rPr lang="en-US" sz="2400" dirty="0"/>
              <a:t>https://www.datascience.com/blog/time-series-forecasting-machine-learning-differences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91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796E-60F2-49AD-8B86-EA3C945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E785-9B71-4AB8-809B-6F0EDFBA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Outliers – smoothing</a:t>
            </a:r>
          </a:p>
          <a:p>
            <a:r>
              <a:rPr lang="en-US" dirty="0"/>
              <a:t>Identifying the appropriate model to fit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Predict – test data</a:t>
            </a:r>
          </a:p>
          <a:p>
            <a:r>
              <a:rPr lang="en-US" dirty="0"/>
              <a:t>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6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614E-5ECC-420F-82CF-3520FC7C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A6BA-A56D-4A89-A21E-A85AC258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commodity time series deals with predicting the next day’s closing price of any commodity.</a:t>
            </a:r>
          </a:p>
          <a:p>
            <a:r>
              <a:rPr lang="en-US" dirty="0"/>
              <a:t>A time series is a collection of data points at constant time intervals</a:t>
            </a:r>
          </a:p>
          <a:p>
            <a:r>
              <a:rPr lang="en-US" dirty="0"/>
              <a:t>In this scenario, commodity daily closing price.</a:t>
            </a:r>
          </a:p>
          <a:p>
            <a:r>
              <a:rPr lang="en-US" dirty="0"/>
              <a:t>ARIMA , Auto ARIMA, Facebook Prophet etc..,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B0B3-EEDE-43F9-8380-C254E39E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47D-7152-4299-9A36-01BC8EF6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business time series is kind of a wave</a:t>
            </a:r>
          </a:p>
          <a:p>
            <a:r>
              <a:rPr lang="en-US" dirty="0"/>
              <a:t>Times series is a mix different patterns. </a:t>
            </a:r>
          </a:p>
          <a:p>
            <a:r>
              <a:rPr lang="en-US" dirty="0"/>
              <a:t>We can decompose them, to know the patterns in it.</a:t>
            </a:r>
          </a:p>
          <a:p>
            <a:r>
              <a:rPr lang="en-US" dirty="0"/>
              <a:t>Every business could have following in its time series: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Seasonality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Cycle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Irregular remainder (noise, randomness)  </a:t>
            </a:r>
          </a:p>
        </p:txBody>
      </p:sp>
    </p:spTree>
    <p:extLst>
      <p:ext uri="{BB962C8B-B14F-4D97-AF65-F5344CB8AC3E}">
        <p14:creationId xmlns:p14="http://schemas.microsoft.com/office/powerpoint/2010/main" val="35732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53C9-904B-41D7-8670-FB73925A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BD690A-FA79-43A7-9310-F85D8988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5" y="1690688"/>
            <a:ext cx="3382389" cy="2006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9CFEF-D46E-47D8-95AD-4F97B8068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79" y="1690688"/>
            <a:ext cx="3165842" cy="18776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6E392-F4BF-4615-BA86-75DC1E40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5" y="4135925"/>
            <a:ext cx="2989087" cy="17728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1B11CE-D0C5-4237-B851-84012B331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2" y="4135925"/>
            <a:ext cx="2989087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D619-7236-4AC6-8899-32E828BD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and additive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0318-2852-43B7-AE8E-EF7FA30C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Additive: addition of trend , seasonality , noise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2E163-8F4C-4EB0-A284-A49EA0AE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65" y="2385854"/>
            <a:ext cx="2674620" cy="1615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7442-A4B9-4FFD-92EB-021880A84D08}"/>
              </a:ext>
            </a:extLst>
          </p:cNvPr>
          <p:cNvSpPr txBox="1"/>
          <p:nvPr/>
        </p:nvSpPr>
        <p:spPr>
          <a:xfrm>
            <a:off x="838200" y="4208106"/>
            <a:ext cx="879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Multiplicative: multiplication of trend , seasonality, noise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62BF7-BF88-42C8-9306-E81FB354D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55" y="4831080"/>
            <a:ext cx="230124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E9B4-1CB7-44D9-980E-89774BFA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cleaning to build POC: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3C7B-A2BE-49F3-9644-AB969DA1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data set for this problem  -  Stock market data set</a:t>
            </a:r>
          </a:p>
          <a:p>
            <a:r>
              <a:rPr lang="en-US" dirty="0"/>
              <a:t>VISA – stock market dataset of 3 years is collected using python </a:t>
            </a:r>
            <a:r>
              <a:rPr lang="en-US" dirty="0" err="1"/>
              <a:t>Quandl</a:t>
            </a:r>
            <a:r>
              <a:rPr lang="en-US" dirty="0"/>
              <a:t> API</a:t>
            </a:r>
          </a:p>
          <a:p>
            <a:r>
              <a:rPr lang="en-US" dirty="0"/>
              <a:t>As the data from this API is well cleaned – saved time for cleaning data.</a:t>
            </a:r>
          </a:p>
        </p:txBody>
      </p:sp>
    </p:spTree>
    <p:extLst>
      <p:ext uri="{BB962C8B-B14F-4D97-AF65-F5344CB8AC3E}">
        <p14:creationId xmlns:p14="http://schemas.microsoft.com/office/powerpoint/2010/main" val="14029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911C-6AB6-4F07-BED1-1E7BCD54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ED8CA-F2E6-47BD-A56F-1F52DC3ED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277177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9035-30A6-48C0-ABF2-3D49F88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the data – removing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9257-F8A4-4AB1-848D-5044F94A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42"/>
            <a:ext cx="10515600" cy="4603321"/>
          </a:xfrm>
        </p:spPr>
        <p:txBody>
          <a:bodyPr/>
          <a:lstStyle/>
          <a:p>
            <a:r>
              <a:rPr lang="en-US" dirty="0"/>
              <a:t>EWMA (Estimated Weighted Moving Average)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4570D-6AC2-4E2C-AD69-2BCAFD52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2151782"/>
            <a:ext cx="9218645" cy="46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496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Time Series- POC</vt:lpstr>
      <vt:lpstr>Basic Procedure:</vt:lpstr>
      <vt:lpstr>Approach to the problem:</vt:lpstr>
      <vt:lpstr>Background</vt:lpstr>
      <vt:lpstr>Different patterns</vt:lpstr>
      <vt:lpstr>Multiplicative and additive</vt:lpstr>
      <vt:lpstr>Data Collection and cleaning to build POC:</vt:lpstr>
      <vt:lpstr>Visualizing the data:</vt:lpstr>
      <vt:lpstr>Smoothing the data – removing outliers</vt:lpstr>
      <vt:lpstr>Fitting to a model (fbprophet, multiplicative) </vt:lpstr>
      <vt:lpstr>Predicting test data - evaluation</vt:lpstr>
      <vt:lpstr>Results/future improvements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Hours – Time Series- POC</dc:title>
  <dc:creator>Sangam</dc:creator>
  <cp:lastModifiedBy>Sangam</cp:lastModifiedBy>
  <cp:revision>15</cp:revision>
  <dcterms:created xsi:type="dcterms:W3CDTF">2018-08-22T01:48:39Z</dcterms:created>
  <dcterms:modified xsi:type="dcterms:W3CDTF">2018-08-22T17:32:43Z</dcterms:modified>
</cp:coreProperties>
</file>