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74" r:id="rId6"/>
    <p:sldId id="262" r:id="rId7"/>
    <p:sldId id="271" r:id="rId8"/>
    <p:sldId id="272" r:id="rId9"/>
    <p:sldId id="263" r:id="rId10"/>
    <p:sldId id="261" r:id="rId11"/>
    <p:sldId id="275" r:id="rId12"/>
    <p:sldId id="276" r:id="rId13"/>
    <p:sldId id="265" r:id="rId14"/>
    <p:sldId id="268" r:id="rId15"/>
    <p:sldId id="266" r:id="rId16"/>
    <p:sldId id="269" r:id="rId17"/>
    <p:sldId id="267" r:id="rId18"/>
    <p:sldId id="270"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C2898D74-D387-479D-8DA2-0211B65115D9}" type="datetimeFigureOut">
              <a:rPr lang="en-US" smtClean="0"/>
              <a:pPr/>
              <a:t>8/1/2024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4CBF898A-9351-444C-8DBC-787832188996}"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2898D74-D387-479D-8DA2-0211B65115D9}" type="datetimeFigureOut">
              <a:rPr lang="en-US" smtClean="0"/>
              <a:pPr/>
              <a:t>8/1/2024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BF898A-9351-444C-8DBC-78783218899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2898D74-D387-479D-8DA2-0211B65115D9}" type="datetimeFigureOut">
              <a:rPr lang="en-US" smtClean="0"/>
              <a:pPr/>
              <a:t>8/1/2024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BF898A-9351-444C-8DBC-78783218899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C2898D74-D387-479D-8DA2-0211B65115D9}" type="datetimeFigureOut">
              <a:rPr lang="en-US" smtClean="0"/>
              <a:pPr/>
              <a:t>8/1/2024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BF898A-9351-444C-8DBC-787832188996}"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C2898D74-D387-479D-8DA2-0211B65115D9}" type="datetimeFigureOut">
              <a:rPr lang="en-US" smtClean="0"/>
              <a:pPr/>
              <a:t>8/1/2024</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4CBF898A-9351-444C-8DBC-787832188996}"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C2898D74-D387-479D-8DA2-0211B65115D9}" type="datetimeFigureOut">
              <a:rPr lang="en-US" smtClean="0"/>
              <a:pPr/>
              <a:t>8/1/2024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BF898A-9351-444C-8DBC-787832188996}"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C2898D74-D387-479D-8DA2-0211B65115D9}" type="datetimeFigureOut">
              <a:rPr lang="en-US" smtClean="0"/>
              <a:pPr/>
              <a:t>8/1/2024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BF898A-9351-444C-8DBC-787832188996}"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C2898D74-D387-479D-8DA2-0211B65115D9}" type="datetimeFigureOut">
              <a:rPr lang="en-US" smtClean="0"/>
              <a:pPr/>
              <a:t>8/1/2024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BF898A-9351-444C-8DBC-78783218899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898D74-D387-479D-8DA2-0211B65115D9}" type="datetimeFigureOut">
              <a:rPr lang="en-US" smtClean="0"/>
              <a:pPr/>
              <a:t>8/1/2024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BF898A-9351-444C-8DBC-78783218899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C2898D74-D387-479D-8DA2-0211B65115D9}" type="datetimeFigureOut">
              <a:rPr lang="en-US" smtClean="0"/>
              <a:pPr/>
              <a:t>8/1/2024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BF898A-9351-444C-8DBC-787832188996}"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C2898D74-D387-479D-8DA2-0211B65115D9}" type="datetimeFigureOut">
              <a:rPr lang="en-US" smtClean="0"/>
              <a:pPr/>
              <a:t>8/1/2024</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4CBF898A-9351-444C-8DBC-787832188996}"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C2898D74-D387-479D-8DA2-0211B65115D9}" type="datetimeFigureOut">
              <a:rPr lang="en-US" smtClean="0"/>
              <a:pPr/>
              <a:t>8/1/2024</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4CBF898A-9351-444C-8DBC-78783218899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1000" y="3352800"/>
            <a:ext cx="8382000" cy="3200400"/>
          </a:xfrm>
        </p:spPr>
        <p:txBody>
          <a:bodyPr>
            <a:normAutofit/>
          </a:bodyPr>
          <a:lstStyle/>
          <a:p>
            <a:r>
              <a:rPr lang="en-US" b="1" dirty="0">
                <a:latin typeface="Times New Roman" panose="02020603050405020304" pitchFamily="18" charset="0"/>
                <a:cs typeface="Times New Roman" pitchFamily="18" charset="0"/>
              </a:rPr>
              <a:t>Name of Instructor : Sukesh Kumar Bhagat</a:t>
            </a:r>
          </a:p>
          <a:p>
            <a:endParaRPr lang="en-US" b="1" dirty="0">
              <a:latin typeface="Times New Roman" panose="02020603050405020304" pitchFamily="18" charset="0"/>
              <a:cs typeface="Times New Roman" pitchFamily="18" charset="0"/>
            </a:endParaRPr>
          </a:p>
          <a:p>
            <a:r>
              <a:rPr lang="en-US" b="1" dirty="0">
                <a:latin typeface="Times New Roman" panose="02020603050405020304" pitchFamily="18" charset="0"/>
                <a:cs typeface="Times New Roman" pitchFamily="18" charset="0"/>
              </a:rPr>
              <a:t>School Name: Uttaranchal Institute Of Technology(UIT)</a:t>
            </a:r>
          </a:p>
          <a:p>
            <a:endParaRPr lang="en-US" dirty="0">
              <a:latin typeface="Times New Roman" panose="02020603050405020304" pitchFamily="18" charset="0"/>
              <a:cs typeface="Times New Roman" panose="02020603050405020304" pitchFamily="18" charset="0"/>
            </a:endParaRPr>
          </a:p>
          <a:p>
            <a:endParaRPr lang="en-US" dirty="0"/>
          </a:p>
          <a:p>
            <a:endParaRPr lang="en-US" dirty="0"/>
          </a:p>
        </p:txBody>
      </p:sp>
      <p:sp>
        <p:nvSpPr>
          <p:cNvPr id="2" name="Title 1"/>
          <p:cNvSpPr>
            <a:spLocks noGrp="1"/>
          </p:cNvSpPr>
          <p:nvPr>
            <p:ph type="ctrTitle"/>
          </p:nvPr>
        </p:nvSpPr>
        <p:spPr>
          <a:xfrm>
            <a:off x="685800" y="1524000"/>
            <a:ext cx="7772400" cy="1470025"/>
          </a:xfrm>
        </p:spPr>
        <p:txBody>
          <a:bodyPr/>
          <a:lstStyle/>
          <a:p>
            <a:r>
              <a:rPr lang="en-US" b="1" dirty="0">
                <a:latin typeface="Times New Roman" pitchFamily="18" charset="0"/>
                <a:cs typeface="Times New Roman" pitchFamily="18" charset="0"/>
              </a:rPr>
              <a:t>Introductory Lecture</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Lecture - Zero</a:t>
            </a:r>
          </a:p>
        </p:txBody>
      </p:sp>
      <p:pic>
        <p:nvPicPr>
          <p:cNvPr id="6" name="Picture 5" descr="logo"/>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 y="267017"/>
            <a:ext cx="3124200" cy="89820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09600"/>
            <a:ext cx="7772400" cy="914400"/>
          </a:xfrm>
        </p:spPr>
        <p:txBody>
          <a:bodyPr/>
          <a:lstStyle/>
          <a:p>
            <a:pPr algn="ctr"/>
            <a:r>
              <a:rPr lang="en-US" b="1" dirty="0">
                <a:solidFill>
                  <a:schemeClr val="accent1">
                    <a:lumMod val="75000"/>
                  </a:schemeClr>
                </a:solidFill>
              </a:rPr>
              <a:t>Course Outcomes</a:t>
            </a:r>
          </a:p>
        </p:txBody>
      </p:sp>
      <p:sp>
        <p:nvSpPr>
          <p:cNvPr id="3" name="Content Placeholder 2"/>
          <p:cNvSpPr>
            <a:spLocks noGrp="1"/>
          </p:cNvSpPr>
          <p:nvPr>
            <p:ph sz="quarter" idx="1"/>
          </p:nvPr>
        </p:nvSpPr>
        <p:spPr>
          <a:xfrm>
            <a:off x="381000" y="1525555"/>
            <a:ext cx="8382000" cy="4951446"/>
          </a:xfrm>
        </p:spPr>
        <p:txBody>
          <a:bodyPr>
            <a:noAutofit/>
          </a:bodyPr>
          <a:lstStyle/>
          <a:p>
            <a:pPr marL="457200" indent="-1270">
              <a:lnSpc>
                <a:spcPct val="115000"/>
              </a:lnSpc>
            </a:pP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PCS.101.CO1</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Build problem-solving solutions based on various C programming techniques.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1270">
              <a:lnSpc>
                <a:spcPct val="115000"/>
              </a:lnSpc>
            </a:pP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PCS.101.CO2:</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Experimental programming with the concept of loop and statements.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1270">
              <a:lnSpc>
                <a:spcPct val="115000"/>
              </a:lnSpc>
            </a:pP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PCS.101.CO3: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Build the program based on array and functions.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1270">
              <a:lnSpc>
                <a:spcPct val="115000"/>
              </a:lnSpc>
              <a:spcAft>
                <a:spcPts val="1000"/>
              </a:spcAft>
            </a:pP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PCS.101.CO4: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Apply and evaluate a defensive programming concept.</a:t>
            </a:r>
          </a:p>
          <a:p>
            <a:pPr marL="457200" indent="-1270">
              <a:lnSpc>
                <a:spcPct val="115000"/>
              </a:lnSpc>
              <a:spcAft>
                <a:spcPts val="1000"/>
              </a:spcAft>
            </a:pPr>
            <a:r>
              <a:rPr lang="en-US" sz="2400" b="1" dirty="0">
                <a:effectLst/>
                <a:latin typeface="Times New Roman" panose="02020603050405020304" pitchFamily="18" charset="0"/>
                <a:ea typeface="Times New Roman" panose="02020603050405020304" pitchFamily="18" charset="0"/>
              </a:rPr>
              <a:t>PCS.101.CO5: </a:t>
            </a:r>
            <a:r>
              <a:rPr lang="en-US" sz="2400" dirty="0">
                <a:effectLst/>
                <a:latin typeface="Times New Roman" panose="02020603050405020304" pitchFamily="18" charset="0"/>
                <a:ea typeface="Times New Roman" panose="02020603050405020304" pitchFamily="18" charset="0"/>
              </a:rPr>
              <a:t>Able how to handle the file in c and errors during program execution.</a:t>
            </a:r>
            <a:endParaRPr lang="en-US" sz="2800" dirty="0">
              <a:latin typeface="Times New Roman" pitchFamily="18" charset="0"/>
              <a:cs typeface="Times New Roman" pitchFamily="18" charset="0"/>
            </a:endParaRPr>
          </a:p>
        </p:txBody>
      </p:sp>
      <p:pic>
        <p:nvPicPr>
          <p:cNvPr id="6" name="Picture 5" descr="logo"/>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 y="177465"/>
            <a:ext cx="3124200" cy="73693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7772400" cy="793178"/>
          </a:xfrm>
        </p:spPr>
        <p:txBody>
          <a:bodyPr/>
          <a:lstStyle/>
          <a:p>
            <a:pPr algn="ctr"/>
            <a:r>
              <a:rPr lang="en-US" b="1" dirty="0">
                <a:solidFill>
                  <a:schemeClr val="accent1">
                    <a:lumMod val="75000"/>
                  </a:schemeClr>
                </a:solidFill>
              </a:rPr>
              <a:t>Experiment List</a:t>
            </a:r>
          </a:p>
        </p:txBody>
      </p:sp>
      <p:pic>
        <p:nvPicPr>
          <p:cNvPr id="7" name="Picture 6" descr="logo"/>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 y="167533"/>
            <a:ext cx="2895600" cy="594467"/>
          </a:xfrm>
          <a:prstGeom prst="rect">
            <a:avLst/>
          </a:prstGeom>
          <a:noFill/>
          <a:ln>
            <a:noFill/>
          </a:ln>
        </p:spPr>
      </p:pic>
      <p:graphicFrame>
        <p:nvGraphicFramePr>
          <p:cNvPr id="8" name="Content Placeholder 7">
            <a:extLst>
              <a:ext uri="{FF2B5EF4-FFF2-40B4-BE49-F238E27FC236}">
                <a16:creationId xmlns:a16="http://schemas.microsoft.com/office/drawing/2014/main" id="{6492D79A-8735-45C9-1BC6-E0F5022461FF}"/>
              </a:ext>
            </a:extLst>
          </p:cNvPr>
          <p:cNvGraphicFramePr>
            <a:graphicFrameLocks noGrp="1"/>
          </p:cNvGraphicFramePr>
          <p:nvPr>
            <p:ph sz="quarter" idx="1"/>
            <p:extLst>
              <p:ext uri="{D42A27DB-BD31-4B8C-83A1-F6EECF244321}">
                <p14:modId xmlns:p14="http://schemas.microsoft.com/office/powerpoint/2010/main" val="1223485288"/>
              </p:ext>
            </p:extLst>
          </p:nvPr>
        </p:nvGraphicFramePr>
        <p:xfrm>
          <a:off x="457199" y="1564639"/>
          <a:ext cx="8077201" cy="4599020"/>
        </p:xfrm>
        <a:graphic>
          <a:graphicData uri="http://schemas.openxmlformats.org/drawingml/2006/table">
            <a:tbl>
              <a:tblPr firstRow="1" bandRow="1">
                <a:tableStyleId>{5C22544A-7EE6-4342-B048-85BDC9FD1C3A}</a:tableStyleId>
              </a:tblPr>
              <a:tblGrid>
                <a:gridCol w="554318">
                  <a:extLst>
                    <a:ext uri="{9D8B030D-6E8A-4147-A177-3AD203B41FA5}">
                      <a16:colId xmlns:a16="http://schemas.microsoft.com/office/drawing/2014/main" val="4084328209"/>
                    </a:ext>
                  </a:extLst>
                </a:gridCol>
                <a:gridCol w="6335059">
                  <a:extLst>
                    <a:ext uri="{9D8B030D-6E8A-4147-A177-3AD203B41FA5}">
                      <a16:colId xmlns:a16="http://schemas.microsoft.com/office/drawing/2014/main" val="2492387049"/>
                    </a:ext>
                  </a:extLst>
                </a:gridCol>
                <a:gridCol w="1187824">
                  <a:extLst>
                    <a:ext uri="{9D8B030D-6E8A-4147-A177-3AD203B41FA5}">
                      <a16:colId xmlns:a16="http://schemas.microsoft.com/office/drawing/2014/main" val="4248531822"/>
                    </a:ext>
                  </a:extLst>
                </a:gridCol>
              </a:tblGrid>
              <a:tr h="337127">
                <a:tc>
                  <a:txBody>
                    <a:bodyPr/>
                    <a:lstStyle/>
                    <a:p>
                      <a:r>
                        <a:rPr lang="en-IN" sz="2000" dirty="0"/>
                        <a:t>SN</a:t>
                      </a:r>
                    </a:p>
                  </a:txBody>
                  <a:tcPr marT="41564" marB="41564"/>
                </a:tc>
                <a:tc>
                  <a:txBody>
                    <a:bodyPr/>
                    <a:lstStyle/>
                    <a:p>
                      <a:r>
                        <a:rPr lang="en-IN" sz="2000" dirty="0"/>
                        <a:t>Experiment Name</a:t>
                      </a:r>
                    </a:p>
                  </a:txBody>
                  <a:tcPr marT="41564" marB="41564"/>
                </a:tc>
                <a:tc>
                  <a:txBody>
                    <a:bodyPr/>
                    <a:lstStyle/>
                    <a:p>
                      <a:r>
                        <a:rPr lang="en-IN" sz="2000" dirty="0"/>
                        <a:t>Hours</a:t>
                      </a:r>
                    </a:p>
                  </a:txBody>
                  <a:tcPr marT="41564" marB="41564"/>
                </a:tc>
                <a:extLst>
                  <a:ext uri="{0D108BD9-81ED-4DB2-BD59-A6C34878D82A}">
                    <a16:rowId xmlns:a16="http://schemas.microsoft.com/office/drawing/2014/main" val="1091846314"/>
                  </a:ext>
                </a:extLst>
              </a:tr>
              <a:tr h="348673">
                <a:tc>
                  <a:txBody>
                    <a:bodyPr/>
                    <a:lstStyle/>
                    <a:p>
                      <a:r>
                        <a:rPr lang="en-IN" sz="2000" dirty="0"/>
                        <a:t>1.</a:t>
                      </a:r>
                    </a:p>
                  </a:txBody>
                  <a:tcPr marT="41564" marB="41564"/>
                </a:tc>
                <a:tc>
                  <a:txBody>
                    <a:bodyPr/>
                    <a:lstStyle/>
                    <a:p>
                      <a:pPr algn="just" fontAlgn="ctr"/>
                      <a:r>
                        <a:rPr kumimoji="0" lang="en-IN" sz="2000" kern="1200" dirty="0">
                          <a:solidFill>
                            <a:schemeClr val="dk1"/>
                          </a:solidFill>
                          <a:latin typeface="+mn-lt"/>
                          <a:ea typeface="+mn-ea"/>
                          <a:cs typeface="+mn-cs"/>
                        </a:rPr>
                        <a:t> Write a Program to display the “Hello” word.</a:t>
                      </a:r>
                    </a:p>
                  </a:txBody>
                  <a:tcPr marL="7620" marR="7620" marT="7620" marB="0" anchor="ctr"/>
                </a:tc>
                <a:tc>
                  <a:txBody>
                    <a:bodyPr/>
                    <a:lstStyle/>
                    <a:p>
                      <a:pPr algn="ctr"/>
                      <a:r>
                        <a:rPr lang="en-IN" sz="2000" dirty="0"/>
                        <a:t>2</a:t>
                      </a:r>
                    </a:p>
                  </a:txBody>
                  <a:tcPr marT="41564" marB="41564"/>
                </a:tc>
                <a:extLst>
                  <a:ext uri="{0D108BD9-81ED-4DB2-BD59-A6C34878D82A}">
                    <a16:rowId xmlns:a16="http://schemas.microsoft.com/office/drawing/2014/main" val="2577449895"/>
                  </a:ext>
                </a:extLst>
              </a:tr>
              <a:tr h="372225">
                <a:tc>
                  <a:txBody>
                    <a:bodyPr/>
                    <a:lstStyle/>
                    <a:p>
                      <a:r>
                        <a:rPr lang="en-IN" sz="2000" dirty="0"/>
                        <a:t>2.</a:t>
                      </a:r>
                    </a:p>
                  </a:txBody>
                  <a:tcPr marT="41564" marB="41564"/>
                </a:tc>
                <a:tc>
                  <a:txBody>
                    <a:bodyPr/>
                    <a:lstStyle/>
                    <a:p>
                      <a:pPr algn="just" fontAlgn="ctr"/>
                      <a:r>
                        <a:rPr kumimoji="0" lang="en-IN" sz="2000" kern="1200" dirty="0">
                          <a:solidFill>
                            <a:schemeClr val="dk1"/>
                          </a:solidFill>
                          <a:latin typeface="+mn-lt"/>
                          <a:ea typeface="+mn-ea"/>
                          <a:cs typeface="+mn-cs"/>
                        </a:rPr>
                        <a:t>Write a program to calculate the area of Rectangle using user’s input. </a:t>
                      </a:r>
                    </a:p>
                  </a:txBody>
                  <a:tcPr marL="7620" marR="7620" marT="762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t>2</a:t>
                      </a:r>
                    </a:p>
                  </a:txBody>
                  <a:tcPr marT="41564" marB="41564"/>
                </a:tc>
                <a:extLst>
                  <a:ext uri="{0D108BD9-81ED-4DB2-BD59-A6C34878D82A}">
                    <a16:rowId xmlns:a16="http://schemas.microsoft.com/office/drawing/2014/main" val="3590638405"/>
                  </a:ext>
                </a:extLst>
              </a:tr>
              <a:tr h="337127">
                <a:tc>
                  <a:txBody>
                    <a:bodyPr/>
                    <a:lstStyle/>
                    <a:p>
                      <a:r>
                        <a:rPr lang="en-IN" sz="2000" dirty="0"/>
                        <a:t>3.</a:t>
                      </a:r>
                    </a:p>
                  </a:txBody>
                  <a:tcPr marT="41564" marB="41564"/>
                </a:tc>
                <a:tc>
                  <a:txBody>
                    <a:bodyPr/>
                    <a:lstStyle/>
                    <a:p>
                      <a:pPr algn="just" fontAlgn="ctr"/>
                      <a:r>
                        <a:rPr kumimoji="0" lang="en-IN" sz="2000" kern="1200" dirty="0">
                          <a:solidFill>
                            <a:schemeClr val="dk1"/>
                          </a:solidFill>
                          <a:latin typeface="+mn-lt"/>
                          <a:ea typeface="+mn-ea"/>
                          <a:cs typeface="+mn-cs"/>
                        </a:rPr>
                        <a:t>Write a program to check weather a given number is even or odd.</a:t>
                      </a:r>
                    </a:p>
                  </a:txBody>
                  <a:tcPr marL="7620" marR="7620" marT="7620" marB="0" anchor="ctr"/>
                </a:tc>
                <a:tc>
                  <a:txBody>
                    <a:bodyPr/>
                    <a:lstStyle/>
                    <a:p>
                      <a:pPr algn="ctr"/>
                      <a:r>
                        <a:rPr lang="en-IN" sz="2000" dirty="0"/>
                        <a:t>2</a:t>
                      </a:r>
                    </a:p>
                  </a:txBody>
                  <a:tcPr marT="41564" marB="41564"/>
                </a:tc>
                <a:extLst>
                  <a:ext uri="{0D108BD9-81ED-4DB2-BD59-A6C34878D82A}">
                    <a16:rowId xmlns:a16="http://schemas.microsoft.com/office/drawing/2014/main" val="924591174"/>
                  </a:ext>
                </a:extLst>
              </a:tr>
              <a:tr h="337127">
                <a:tc>
                  <a:txBody>
                    <a:bodyPr/>
                    <a:lstStyle/>
                    <a:p>
                      <a:r>
                        <a:rPr lang="en-IN" sz="2000" dirty="0"/>
                        <a:t>4.</a:t>
                      </a:r>
                    </a:p>
                  </a:txBody>
                  <a:tcPr marT="41564" marB="41564"/>
                </a:tc>
                <a:tc>
                  <a:txBody>
                    <a:bodyPr/>
                    <a:lstStyle/>
                    <a:p>
                      <a:pPr algn="just" fontAlgn="ctr"/>
                      <a:r>
                        <a:rPr kumimoji="0" lang="en-IN" sz="2000" kern="1200" dirty="0">
                          <a:solidFill>
                            <a:schemeClr val="dk1"/>
                          </a:solidFill>
                          <a:latin typeface="+mn-lt"/>
                          <a:ea typeface="+mn-ea"/>
                          <a:cs typeface="+mn-cs"/>
                        </a:rPr>
                        <a:t>Write a program to find the largest of three numbers using nested if else.</a:t>
                      </a:r>
                    </a:p>
                  </a:txBody>
                  <a:tcPr marL="7620" marR="7620" marT="762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t>2</a:t>
                      </a:r>
                    </a:p>
                  </a:txBody>
                  <a:tcPr marT="41564" marB="41564"/>
                </a:tc>
                <a:extLst>
                  <a:ext uri="{0D108BD9-81ED-4DB2-BD59-A6C34878D82A}">
                    <a16:rowId xmlns:a16="http://schemas.microsoft.com/office/drawing/2014/main" val="1312649354"/>
                  </a:ext>
                </a:extLst>
              </a:tr>
              <a:tr h="387465">
                <a:tc>
                  <a:txBody>
                    <a:bodyPr/>
                    <a:lstStyle/>
                    <a:p>
                      <a:r>
                        <a:rPr lang="en-IN" sz="2000" dirty="0"/>
                        <a:t>5.</a:t>
                      </a:r>
                    </a:p>
                  </a:txBody>
                  <a:tcPr marT="41564" marB="41564"/>
                </a:tc>
                <a:tc>
                  <a:txBody>
                    <a:bodyPr/>
                    <a:lstStyle/>
                    <a:p>
                      <a:pPr algn="just" fontAlgn="ctr"/>
                      <a:r>
                        <a:rPr kumimoji="0" lang="en-IN" sz="2000" kern="1200" dirty="0">
                          <a:solidFill>
                            <a:schemeClr val="dk1"/>
                          </a:solidFill>
                          <a:latin typeface="+mn-lt"/>
                          <a:ea typeface="+mn-ea"/>
                          <a:cs typeface="+mn-cs"/>
                        </a:rPr>
                        <a:t>Write a program to find whether the given number is Armstrong or not.</a:t>
                      </a:r>
                    </a:p>
                  </a:txBody>
                  <a:tcPr marL="7620" marR="7620" marT="7620" marB="0" anchor="ctr"/>
                </a:tc>
                <a:tc>
                  <a:txBody>
                    <a:bodyPr/>
                    <a:lstStyle/>
                    <a:p>
                      <a:pPr algn="ctr"/>
                      <a:r>
                        <a:rPr lang="en-IN" sz="2000" dirty="0"/>
                        <a:t>2</a:t>
                      </a:r>
                    </a:p>
                  </a:txBody>
                  <a:tcPr marT="41564" marB="41564"/>
                </a:tc>
                <a:extLst>
                  <a:ext uri="{0D108BD9-81ED-4DB2-BD59-A6C34878D82A}">
                    <a16:rowId xmlns:a16="http://schemas.microsoft.com/office/drawing/2014/main" val="2278119631"/>
                  </a:ext>
                </a:extLst>
              </a:tr>
              <a:tr h="381000">
                <a:tc>
                  <a:txBody>
                    <a:bodyPr/>
                    <a:lstStyle/>
                    <a:p>
                      <a:r>
                        <a:rPr lang="en-IN" sz="2000" dirty="0"/>
                        <a:t>6.</a:t>
                      </a:r>
                    </a:p>
                  </a:txBody>
                  <a:tcPr marT="41564" marB="41564"/>
                </a:tc>
                <a:tc>
                  <a:txBody>
                    <a:bodyPr/>
                    <a:lstStyle/>
                    <a:p>
                      <a:pPr algn="just" fontAlgn="ctr"/>
                      <a:r>
                        <a:rPr kumimoji="0" lang="en-IN" sz="2000" kern="1200" dirty="0">
                          <a:solidFill>
                            <a:schemeClr val="dk1"/>
                          </a:solidFill>
                          <a:latin typeface="+mn-lt"/>
                          <a:ea typeface="+mn-ea"/>
                          <a:cs typeface="+mn-cs"/>
                        </a:rPr>
                        <a:t>Write a program to construct a Fibonacci series up to n terms.</a:t>
                      </a:r>
                    </a:p>
                  </a:txBody>
                  <a:tcPr marL="7620" marR="7620" marT="762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t>2</a:t>
                      </a:r>
                    </a:p>
                  </a:txBody>
                  <a:tcPr marT="41564" marB="41564"/>
                </a:tc>
                <a:extLst>
                  <a:ext uri="{0D108BD9-81ED-4DB2-BD59-A6C34878D82A}">
                    <a16:rowId xmlns:a16="http://schemas.microsoft.com/office/drawing/2014/main" val="1969453476"/>
                  </a:ext>
                </a:extLst>
              </a:tr>
              <a:tr h="376843">
                <a:tc>
                  <a:txBody>
                    <a:bodyPr/>
                    <a:lstStyle/>
                    <a:p>
                      <a:r>
                        <a:rPr lang="en-IN" sz="2000" dirty="0"/>
                        <a:t>7</a:t>
                      </a:r>
                    </a:p>
                  </a:txBody>
                  <a:tcPr marT="41564" marB="41564"/>
                </a:tc>
                <a:tc>
                  <a:txBody>
                    <a:bodyPr/>
                    <a:lstStyle/>
                    <a:p>
                      <a:pPr algn="just" fontAlgn="ctr"/>
                      <a:r>
                        <a:rPr kumimoji="0" lang="en-IN" sz="2000" kern="1200" dirty="0">
                          <a:solidFill>
                            <a:schemeClr val="dk1"/>
                          </a:solidFill>
                          <a:latin typeface="+mn-lt"/>
                          <a:ea typeface="+mn-ea"/>
                          <a:cs typeface="+mn-cs"/>
                        </a:rPr>
                        <a:t>Write a program to check weather a given number is prime or not.</a:t>
                      </a:r>
                    </a:p>
                  </a:txBody>
                  <a:tcPr marL="7620" marR="7620" marT="7620" marB="0" anchor="ctr"/>
                </a:tc>
                <a:tc>
                  <a:txBody>
                    <a:bodyPr/>
                    <a:lstStyle/>
                    <a:p>
                      <a:pPr algn="ctr"/>
                      <a:r>
                        <a:rPr lang="en-IN" sz="2000" dirty="0"/>
                        <a:t>2</a:t>
                      </a:r>
                    </a:p>
                  </a:txBody>
                  <a:tcPr marT="41564" marB="41564"/>
                </a:tc>
                <a:extLst>
                  <a:ext uri="{0D108BD9-81ED-4DB2-BD59-A6C34878D82A}">
                    <a16:rowId xmlns:a16="http://schemas.microsoft.com/office/drawing/2014/main" val="2312674363"/>
                  </a:ext>
                </a:extLst>
              </a:tr>
              <a:tr h="419792">
                <a:tc>
                  <a:txBody>
                    <a:bodyPr/>
                    <a:lstStyle/>
                    <a:p>
                      <a:r>
                        <a:rPr lang="en-IN" sz="2000" dirty="0"/>
                        <a:t>8</a:t>
                      </a:r>
                    </a:p>
                  </a:txBody>
                  <a:tcPr marT="41564" marB="41564"/>
                </a:tc>
                <a:tc>
                  <a:txBody>
                    <a:bodyPr/>
                    <a:lstStyle/>
                    <a:p>
                      <a:pPr algn="just" fontAlgn="ctr"/>
                      <a:r>
                        <a:rPr kumimoji="0" lang="en-IN" sz="2000" kern="1200" dirty="0">
                          <a:solidFill>
                            <a:schemeClr val="dk1"/>
                          </a:solidFill>
                          <a:latin typeface="+mn-lt"/>
                          <a:ea typeface="+mn-ea"/>
                          <a:cs typeface="+mn-cs"/>
                        </a:rPr>
                        <a:t>Write a program to print the different pattern. </a:t>
                      </a:r>
                    </a:p>
                  </a:txBody>
                  <a:tcPr marL="7620" marR="7620" marT="762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t>2</a:t>
                      </a:r>
                    </a:p>
                  </a:txBody>
                  <a:tcPr marT="41564" marB="41564"/>
                </a:tc>
                <a:extLst>
                  <a:ext uri="{0D108BD9-81ED-4DB2-BD59-A6C34878D82A}">
                    <a16:rowId xmlns:a16="http://schemas.microsoft.com/office/drawing/2014/main" val="3687887782"/>
                  </a:ext>
                </a:extLst>
              </a:tr>
              <a:tr h="381000">
                <a:tc>
                  <a:txBody>
                    <a:bodyPr/>
                    <a:lstStyle/>
                    <a:p>
                      <a:r>
                        <a:rPr lang="en-IN" sz="2000" dirty="0"/>
                        <a:t>9</a:t>
                      </a:r>
                    </a:p>
                  </a:txBody>
                  <a:tcPr marT="41564" marB="41564"/>
                </a:tc>
                <a:tc>
                  <a:txBody>
                    <a:bodyPr/>
                    <a:lstStyle/>
                    <a:p>
                      <a:pPr algn="just" fontAlgn="ctr"/>
                      <a:r>
                        <a:rPr kumimoji="0" lang="en-IN" sz="2000" kern="1200" dirty="0">
                          <a:solidFill>
                            <a:schemeClr val="dk1"/>
                          </a:solidFill>
                          <a:latin typeface="+mn-lt"/>
                          <a:ea typeface="+mn-ea"/>
                          <a:cs typeface="+mn-cs"/>
                        </a:rPr>
                        <a:t>Write a program to sum of the elements of array. </a:t>
                      </a:r>
                    </a:p>
                  </a:txBody>
                  <a:tcPr marL="7620" marR="7620" marT="762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t>2</a:t>
                      </a:r>
                    </a:p>
                  </a:txBody>
                  <a:tcPr marT="41564" marB="41564"/>
                </a:tc>
                <a:extLst>
                  <a:ext uri="{0D108BD9-81ED-4DB2-BD59-A6C34878D82A}">
                    <a16:rowId xmlns:a16="http://schemas.microsoft.com/office/drawing/2014/main" val="3739250172"/>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logo"/>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 y="167533"/>
            <a:ext cx="2895600" cy="594467"/>
          </a:xfrm>
          <a:prstGeom prst="rect">
            <a:avLst/>
          </a:prstGeom>
          <a:noFill/>
          <a:ln>
            <a:noFill/>
          </a:ln>
        </p:spPr>
      </p:pic>
      <p:graphicFrame>
        <p:nvGraphicFramePr>
          <p:cNvPr id="8" name="Content Placeholder 7">
            <a:extLst>
              <a:ext uri="{FF2B5EF4-FFF2-40B4-BE49-F238E27FC236}">
                <a16:creationId xmlns:a16="http://schemas.microsoft.com/office/drawing/2014/main" id="{6492D79A-8735-45C9-1BC6-E0F5022461FF}"/>
              </a:ext>
            </a:extLst>
          </p:cNvPr>
          <p:cNvGraphicFramePr>
            <a:graphicFrameLocks noGrp="1"/>
          </p:cNvGraphicFramePr>
          <p:nvPr>
            <p:ph sz="quarter" idx="1"/>
            <p:extLst>
              <p:ext uri="{D42A27DB-BD31-4B8C-83A1-F6EECF244321}">
                <p14:modId xmlns:p14="http://schemas.microsoft.com/office/powerpoint/2010/main" val="405333589"/>
              </p:ext>
            </p:extLst>
          </p:nvPr>
        </p:nvGraphicFramePr>
        <p:xfrm>
          <a:off x="304800" y="1935480"/>
          <a:ext cx="8610599" cy="321564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4084328209"/>
                    </a:ext>
                  </a:extLst>
                </a:gridCol>
                <a:gridCol w="7044267">
                  <a:extLst>
                    <a:ext uri="{9D8B030D-6E8A-4147-A177-3AD203B41FA5}">
                      <a16:colId xmlns:a16="http://schemas.microsoft.com/office/drawing/2014/main" val="2492387049"/>
                    </a:ext>
                  </a:extLst>
                </a:gridCol>
                <a:gridCol w="956732">
                  <a:extLst>
                    <a:ext uri="{9D8B030D-6E8A-4147-A177-3AD203B41FA5}">
                      <a16:colId xmlns:a16="http://schemas.microsoft.com/office/drawing/2014/main" val="4248531822"/>
                    </a:ext>
                  </a:extLst>
                </a:gridCol>
              </a:tblGrid>
              <a:tr h="370840">
                <a:tc>
                  <a:txBody>
                    <a:bodyPr/>
                    <a:lstStyle/>
                    <a:p>
                      <a:r>
                        <a:rPr lang="en-IN" sz="2000" dirty="0"/>
                        <a:t>SN</a:t>
                      </a:r>
                    </a:p>
                  </a:txBody>
                  <a:tcPr/>
                </a:tc>
                <a:tc>
                  <a:txBody>
                    <a:bodyPr/>
                    <a:lstStyle/>
                    <a:p>
                      <a:r>
                        <a:rPr lang="en-IN" sz="2000" dirty="0"/>
                        <a:t>Experiment Name</a:t>
                      </a:r>
                    </a:p>
                  </a:txBody>
                  <a:tcPr/>
                </a:tc>
                <a:tc>
                  <a:txBody>
                    <a:bodyPr/>
                    <a:lstStyle/>
                    <a:p>
                      <a:r>
                        <a:rPr lang="en-IN" sz="2000" dirty="0"/>
                        <a:t>Hours</a:t>
                      </a:r>
                    </a:p>
                  </a:txBody>
                  <a:tcPr/>
                </a:tc>
                <a:extLst>
                  <a:ext uri="{0D108BD9-81ED-4DB2-BD59-A6C34878D82A}">
                    <a16:rowId xmlns:a16="http://schemas.microsoft.com/office/drawing/2014/main" val="1091846314"/>
                  </a:ext>
                </a:extLst>
              </a:tr>
              <a:tr h="370840">
                <a:tc>
                  <a:txBody>
                    <a:bodyPr/>
                    <a:lstStyle/>
                    <a:p>
                      <a:r>
                        <a:rPr lang="en-IN" sz="2000" dirty="0"/>
                        <a:t>10.</a:t>
                      </a:r>
                    </a:p>
                  </a:txBody>
                  <a:tcPr/>
                </a:tc>
                <a:tc>
                  <a:txBody>
                    <a:bodyPr/>
                    <a:lstStyle/>
                    <a:p>
                      <a:pPr algn="just" fontAlgn="ctr"/>
                      <a:r>
                        <a:rPr kumimoji="0" lang="en-IN" sz="2000" kern="1200" dirty="0">
                          <a:solidFill>
                            <a:schemeClr val="dk1"/>
                          </a:solidFill>
                          <a:effectLst/>
                          <a:latin typeface="+mn-lt"/>
                          <a:ea typeface="+mn-ea"/>
                          <a:cs typeface="+mn-cs"/>
                        </a:rPr>
                        <a:t>Write a program to demonstrate the string functions.</a:t>
                      </a:r>
                    </a:p>
                  </a:txBody>
                  <a:tcPr marL="7620" marR="7620" marT="7620" marB="0" anchor="ctr"/>
                </a:tc>
                <a:tc>
                  <a:txBody>
                    <a:bodyPr/>
                    <a:lstStyle/>
                    <a:p>
                      <a:pPr algn="ctr"/>
                      <a:r>
                        <a:rPr lang="en-IN" sz="2000" dirty="0"/>
                        <a:t>2</a:t>
                      </a:r>
                    </a:p>
                  </a:txBody>
                  <a:tcPr/>
                </a:tc>
                <a:extLst>
                  <a:ext uri="{0D108BD9-81ED-4DB2-BD59-A6C34878D82A}">
                    <a16:rowId xmlns:a16="http://schemas.microsoft.com/office/drawing/2014/main" val="2577449895"/>
                  </a:ext>
                </a:extLst>
              </a:tr>
              <a:tr h="370840">
                <a:tc>
                  <a:txBody>
                    <a:bodyPr/>
                    <a:lstStyle/>
                    <a:p>
                      <a:r>
                        <a:rPr lang="en-IN" sz="2000" dirty="0"/>
                        <a:t>11.</a:t>
                      </a:r>
                    </a:p>
                  </a:txBody>
                  <a:tcPr/>
                </a:tc>
                <a:tc>
                  <a:txBody>
                    <a:bodyPr/>
                    <a:lstStyle/>
                    <a:p>
                      <a:pPr algn="just" fontAlgn="ctr"/>
                      <a:r>
                        <a:rPr kumimoji="0" lang="en-IN" sz="2000" kern="1200" dirty="0">
                          <a:solidFill>
                            <a:schemeClr val="dk1"/>
                          </a:solidFill>
                          <a:effectLst/>
                          <a:latin typeface="+mn-lt"/>
                          <a:ea typeface="+mn-ea"/>
                          <a:cs typeface="+mn-cs"/>
                        </a:rPr>
                        <a:t>Write a program for addition of two matrix.</a:t>
                      </a:r>
                    </a:p>
                  </a:txBody>
                  <a:tcPr marL="7620" marR="7620" marT="762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t>2</a:t>
                      </a:r>
                    </a:p>
                  </a:txBody>
                  <a:tcPr/>
                </a:tc>
                <a:extLst>
                  <a:ext uri="{0D108BD9-81ED-4DB2-BD59-A6C34878D82A}">
                    <a16:rowId xmlns:a16="http://schemas.microsoft.com/office/drawing/2014/main" val="3590638405"/>
                  </a:ext>
                </a:extLst>
              </a:tr>
              <a:tr h="370840">
                <a:tc>
                  <a:txBody>
                    <a:bodyPr/>
                    <a:lstStyle/>
                    <a:p>
                      <a:r>
                        <a:rPr lang="en-IN" sz="2000" dirty="0"/>
                        <a:t>12.</a:t>
                      </a:r>
                    </a:p>
                  </a:txBody>
                  <a:tcPr/>
                </a:tc>
                <a:tc>
                  <a:txBody>
                    <a:bodyPr/>
                    <a:lstStyle/>
                    <a:p>
                      <a:pPr algn="just" fontAlgn="ctr"/>
                      <a:r>
                        <a:rPr kumimoji="0" lang="en-IN" sz="2000" kern="1200" dirty="0">
                          <a:solidFill>
                            <a:schemeClr val="dk1"/>
                          </a:solidFill>
                          <a:effectLst/>
                          <a:latin typeface="+mn-lt"/>
                          <a:ea typeface="+mn-ea"/>
                          <a:cs typeface="+mn-cs"/>
                        </a:rPr>
                        <a:t>Write a program to find the transpose of a given matrix &amp; check whether it is symmetric or not</a:t>
                      </a:r>
                    </a:p>
                  </a:txBody>
                  <a:tcPr marL="7620" marR="7620" marT="7620" marB="0" anchor="ctr"/>
                </a:tc>
                <a:tc>
                  <a:txBody>
                    <a:bodyPr/>
                    <a:lstStyle/>
                    <a:p>
                      <a:pPr algn="ctr"/>
                      <a:r>
                        <a:rPr lang="en-IN" sz="2000" dirty="0"/>
                        <a:t>2</a:t>
                      </a:r>
                    </a:p>
                  </a:txBody>
                  <a:tcPr/>
                </a:tc>
                <a:extLst>
                  <a:ext uri="{0D108BD9-81ED-4DB2-BD59-A6C34878D82A}">
                    <a16:rowId xmlns:a16="http://schemas.microsoft.com/office/drawing/2014/main" val="924591174"/>
                  </a:ext>
                </a:extLst>
              </a:tr>
              <a:tr h="370840">
                <a:tc>
                  <a:txBody>
                    <a:bodyPr/>
                    <a:lstStyle/>
                    <a:p>
                      <a:r>
                        <a:rPr lang="en-IN" sz="2000" dirty="0"/>
                        <a:t>13.</a:t>
                      </a:r>
                    </a:p>
                  </a:txBody>
                  <a:tcPr/>
                </a:tc>
                <a:tc>
                  <a:txBody>
                    <a:bodyPr/>
                    <a:lstStyle/>
                    <a:p>
                      <a:pPr algn="just" fontAlgn="ctr"/>
                      <a:r>
                        <a:rPr kumimoji="0" lang="en-IN" sz="2000" kern="1200" dirty="0">
                          <a:solidFill>
                            <a:schemeClr val="dk1"/>
                          </a:solidFill>
                          <a:effectLst/>
                          <a:latin typeface="+mn-lt"/>
                          <a:ea typeface="+mn-ea"/>
                          <a:cs typeface="+mn-cs"/>
                        </a:rPr>
                        <a:t>Write a program to calculate the factorial for given number using recursive function.</a:t>
                      </a:r>
                    </a:p>
                  </a:txBody>
                  <a:tcPr marL="7620" marR="7620" marT="762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t>2</a:t>
                      </a:r>
                    </a:p>
                  </a:txBody>
                  <a:tcPr/>
                </a:tc>
                <a:extLst>
                  <a:ext uri="{0D108BD9-81ED-4DB2-BD59-A6C34878D82A}">
                    <a16:rowId xmlns:a16="http://schemas.microsoft.com/office/drawing/2014/main" val="1312649354"/>
                  </a:ext>
                </a:extLst>
              </a:tr>
              <a:tr h="370840">
                <a:tc>
                  <a:txBody>
                    <a:bodyPr/>
                    <a:lstStyle/>
                    <a:p>
                      <a:r>
                        <a:rPr lang="en-IN" sz="2000" dirty="0"/>
                        <a:t>14.</a:t>
                      </a:r>
                    </a:p>
                  </a:txBody>
                  <a:tcPr/>
                </a:tc>
                <a:tc>
                  <a:txBody>
                    <a:bodyPr/>
                    <a:lstStyle/>
                    <a:p>
                      <a:pPr algn="just" fontAlgn="ctr"/>
                      <a:r>
                        <a:rPr kumimoji="0" lang="en-IN" sz="2000" kern="1200" dirty="0">
                          <a:solidFill>
                            <a:schemeClr val="dk1"/>
                          </a:solidFill>
                          <a:effectLst/>
                          <a:latin typeface="+mn-lt"/>
                          <a:ea typeface="+mn-ea"/>
                          <a:cs typeface="+mn-cs"/>
                        </a:rPr>
                        <a:t>Write a program printing the elements of structure array using pointers.</a:t>
                      </a:r>
                    </a:p>
                  </a:txBody>
                  <a:tcPr marL="7620" marR="7620" marT="7620" marB="0" anchor="ctr"/>
                </a:tc>
                <a:tc>
                  <a:txBody>
                    <a:bodyPr/>
                    <a:lstStyle/>
                    <a:p>
                      <a:pPr algn="ctr"/>
                      <a:r>
                        <a:rPr lang="en-IN" sz="2000" dirty="0"/>
                        <a:t>2</a:t>
                      </a:r>
                    </a:p>
                  </a:txBody>
                  <a:tcPr/>
                </a:tc>
                <a:extLst>
                  <a:ext uri="{0D108BD9-81ED-4DB2-BD59-A6C34878D82A}">
                    <a16:rowId xmlns:a16="http://schemas.microsoft.com/office/drawing/2014/main" val="2278119631"/>
                  </a:ext>
                </a:extLst>
              </a:tr>
              <a:tr h="370840">
                <a:tc>
                  <a:txBody>
                    <a:bodyPr/>
                    <a:lstStyle/>
                    <a:p>
                      <a:r>
                        <a:rPr lang="en-IN" sz="2000" dirty="0"/>
                        <a:t>15.</a:t>
                      </a:r>
                    </a:p>
                  </a:txBody>
                  <a:tcPr/>
                </a:tc>
                <a:tc>
                  <a:txBody>
                    <a:bodyPr/>
                    <a:lstStyle/>
                    <a:p>
                      <a:pPr algn="l" fontAlgn="b"/>
                      <a:r>
                        <a:rPr kumimoji="0" lang="en-US" sz="2000" kern="1200" dirty="0">
                          <a:solidFill>
                            <a:schemeClr val="dk1"/>
                          </a:solidFill>
                          <a:effectLst/>
                          <a:latin typeface="+mn-lt"/>
                          <a:ea typeface="+mn-ea"/>
                          <a:cs typeface="+mn-cs"/>
                        </a:rPr>
                        <a:t>Write a program to open text file, append and close the file.</a:t>
                      </a:r>
                      <a:endParaRPr kumimoji="0" lang="en-IN" sz="2000" kern="1200" dirty="0">
                        <a:solidFill>
                          <a:schemeClr val="dk1"/>
                        </a:solidFill>
                        <a:effectLst/>
                        <a:latin typeface="+mn-lt"/>
                        <a:ea typeface="+mn-ea"/>
                        <a:cs typeface="+mn-cs"/>
                      </a:endParaRPr>
                    </a:p>
                  </a:txBody>
                  <a:tcPr marL="7620" marR="7620" marT="7620" marB="0"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t>2</a:t>
                      </a:r>
                    </a:p>
                  </a:txBody>
                  <a:tcPr/>
                </a:tc>
                <a:extLst>
                  <a:ext uri="{0D108BD9-81ED-4DB2-BD59-A6C34878D82A}">
                    <a16:rowId xmlns:a16="http://schemas.microsoft.com/office/drawing/2014/main" val="1969453476"/>
                  </a:ext>
                </a:extLst>
              </a:tr>
            </a:tbl>
          </a:graphicData>
        </a:graphic>
      </p:graphicFrame>
      <p:sp>
        <p:nvSpPr>
          <p:cNvPr id="2" name="Title 1">
            <a:extLst>
              <a:ext uri="{FF2B5EF4-FFF2-40B4-BE49-F238E27FC236}">
                <a16:creationId xmlns:a16="http://schemas.microsoft.com/office/drawing/2014/main" id="{4E5B4CF0-C365-C18E-FEA3-C05298557FEE}"/>
              </a:ext>
            </a:extLst>
          </p:cNvPr>
          <p:cNvSpPr>
            <a:spLocks noGrp="1"/>
          </p:cNvSpPr>
          <p:nvPr>
            <p:ph type="title"/>
          </p:nvPr>
        </p:nvSpPr>
        <p:spPr>
          <a:xfrm>
            <a:off x="533400" y="952151"/>
            <a:ext cx="7772400" cy="793178"/>
          </a:xfrm>
        </p:spPr>
        <p:txBody>
          <a:bodyPr/>
          <a:lstStyle/>
          <a:p>
            <a:pPr algn="ctr"/>
            <a:r>
              <a:rPr lang="en-US" b="1" dirty="0">
                <a:solidFill>
                  <a:schemeClr val="accent1">
                    <a:lumMod val="75000"/>
                  </a:schemeClr>
                </a:solidFill>
              </a:rPr>
              <a:t>Experiment List</a:t>
            </a:r>
          </a:p>
        </p:txBody>
      </p:sp>
    </p:spTree>
    <p:extLst>
      <p:ext uri="{BB962C8B-B14F-4D97-AF65-F5344CB8AC3E}">
        <p14:creationId xmlns:p14="http://schemas.microsoft.com/office/powerpoint/2010/main" val="3752032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447800"/>
            <a:ext cx="8153400" cy="838200"/>
          </a:xfrm>
        </p:spPr>
        <p:txBody>
          <a:bodyPr>
            <a:normAutofit fontScale="90000"/>
          </a:bodyPr>
          <a:lstStyle/>
          <a:p>
            <a:pPr algn="ctr"/>
            <a:r>
              <a:rPr lang="en-US" b="1" dirty="0">
                <a:solidFill>
                  <a:schemeClr val="accent1">
                    <a:lumMod val="75000"/>
                  </a:schemeClr>
                </a:solidFill>
              </a:rPr>
              <a:t>Assessment Process </a:t>
            </a:r>
            <a:br>
              <a:rPr lang="en-US" b="1" dirty="0">
                <a:solidFill>
                  <a:schemeClr val="accent1">
                    <a:lumMod val="75000"/>
                  </a:schemeClr>
                </a:solidFill>
              </a:rPr>
            </a:br>
            <a:r>
              <a:rPr lang="en-US" b="1" dirty="0">
                <a:solidFill>
                  <a:schemeClr val="accent1">
                    <a:lumMod val="75000"/>
                  </a:schemeClr>
                </a:solidFill>
              </a:rPr>
              <a:t>(Theory and Practical)</a:t>
            </a:r>
          </a:p>
        </p:txBody>
      </p:sp>
      <p:sp>
        <p:nvSpPr>
          <p:cNvPr id="3" name="Content Placeholder 2"/>
          <p:cNvSpPr>
            <a:spLocks noGrp="1"/>
          </p:cNvSpPr>
          <p:nvPr>
            <p:ph sz="quarter" idx="1"/>
          </p:nvPr>
        </p:nvSpPr>
        <p:spPr>
          <a:xfrm>
            <a:off x="566057" y="2971800"/>
            <a:ext cx="8229600" cy="2819400"/>
          </a:xfrm>
        </p:spPr>
        <p:txBody>
          <a:bodyPr/>
          <a:lstStyle/>
          <a:p>
            <a:r>
              <a:rPr lang="en-US" b="1" dirty="0"/>
              <a:t>Mid Term:                       </a:t>
            </a:r>
            <a:r>
              <a:rPr lang="en-US" dirty="0"/>
              <a:t>30Marks</a:t>
            </a:r>
          </a:p>
          <a:p>
            <a:r>
              <a:rPr lang="en-US" b="1" dirty="0"/>
              <a:t>Assignment :                  </a:t>
            </a:r>
            <a:r>
              <a:rPr lang="en-US" dirty="0"/>
              <a:t>10 Marks</a:t>
            </a:r>
          </a:p>
          <a:p>
            <a:r>
              <a:rPr lang="en-US" b="1" dirty="0"/>
              <a:t>Teacher Assessment:    </a:t>
            </a:r>
            <a:r>
              <a:rPr lang="en-US" dirty="0"/>
              <a:t>10 Marks</a:t>
            </a:r>
          </a:p>
          <a:p>
            <a:r>
              <a:rPr lang="en-US" b="1" dirty="0"/>
              <a:t>External:                         </a:t>
            </a:r>
            <a:r>
              <a:rPr lang="en-US" dirty="0"/>
              <a:t>60 Marks</a:t>
            </a:r>
          </a:p>
          <a:p>
            <a:endParaRPr lang="en-US" dirty="0"/>
          </a:p>
          <a:p>
            <a:pPr>
              <a:buNone/>
            </a:pPr>
            <a:endParaRPr lang="en-US" dirty="0"/>
          </a:p>
        </p:txBody>
      </p:sp>
      <p:pic>
        <p:nvPicPr>
          <p:cNvPr id="5" name="Picture 4">
            <a:extLst>
              <a:ext uri="{FF2B5EF4-FFF2-40B4-BE49-F238E27FC236}">
                <a16:creationId xmlns:a16="http://schemas.microsoft.com/office/drawing/2014/main" id="{83F93BD6-7127-400E-8806-AF049BDB52B7}"/>
              </a:ext>
            </a:extLst>
          </p:cNvPr>
          <p:cNvPicPr>
            <a:picLocks noChangeAspect="1"/>
          </p:cNvPicPr>
          <p:nvPr/>
        </p:nvPicPr>
        <p:blipFill>
          <a:blip r:embed="rId2" cstate="print"/>
          <a:stretch>
            <a:fillRect/>
          </a:stretch>
        </p:blipFill>
        <p:spPr>
          <a:xfrm>
            <a:off x="8156362" y="0"/>
            <a:ext cx="987638" cy="990600"/>
          </a:xfrm>
          <a:prstGeom prst="rect">
            <a:avLst/>
          </a:prstGeom>
        </p:spPr>
      </p:pic>
      <p:pic>
        <p:nvPicPr>
          <p:cNvPr id="6" name="Picture 5" descr="logo"/>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206692"/>
            <a:ext cx="3124200" cy="89820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352228"/>
            <a:ext cx="6324600" cy="457200"/>
          </a:xfrm>
        </p:spPr>
        <p:txBody>
          <a:bodyPr>
            <a:normAutofit fontScale="90000"/>
          </a:bodyPr>
          <a:lstStyle/>
          <a:p>
            <a:pPr algn="ctr"/>
            <a:br>
              <a:rPr lang="en-IN" b="1" dirty="0">
                <a:solidFill>
                  <a:schemeClr val="accent1">
                    <a:lumMod val="75000"/>
                  </a:schemeClr>
                </a:solidFill>
              </a:rPr>
            </a:br>
            <a:br>
              <a:rPr lang="en-IN" b="1" dirty="0">
                <a:solidFill>
                  <a:schemeClr val="accent1">
                    <a:lumMod val="75000"/>
                  </a:schemeClr>
                </a:solidFill>
              </a:rPr>
            </a:br>
            <a:br>
              <a:rPr lang="en-IN" b="1" dirty="0">
                <a:solidFill>
                  <a:schemeClr val="accent1">
                    <a:lumMod val="75000"/>
                  </a:schemeClr>
                </a:solidFill>
              </a:rPr>
            </a:br>
            <a:br>
              <a:rPr lang="en-IN" b="1" dirty="0">
                <a:solidFill>
                  <a:schemeClr val="accent1">
                    <a:lumMod val="75000"/>
                  </a:schemeClr>
                </a:solidFill>
              </a:rPr>
            </a:br>
            <a:br>
              <a:rPr lang="en-IN" b="1" dirty="0">
                <a:solidFill>
                  <a:schemeClr val="accent1">
                    <a:lumMod val="75000"/>
                  </a:schemeClr>
                </a:solidFill>
              </a:rPr>
            </a:br>
            <a:br>
              <a:rPr lang="en-IN" b="1" dirty="0">
                <a:solidFill>
                  <a:schemeClr val="accent1">
                    <a:lumMod val="75000"/>
                  </a:schemeClr>
                </a:solidFill>
              </a:rPr>
            </a:br>
            <a:br>
              <a:rPr lang="en-IN" b="1" dirty="0">
                <a:solidFill>
                  <a:schemeClr val="accent1">
                    <a:lumMod val="75000"/>
                  </a:schemeClr>
                </a:solidFill>
              </a:rPr>
            </a:br>
            <a:br>
              <a:rPr lang="en-IN" b="1" dirty="0">
                <a:solidFill>
                  <a:schemeClr val="accent1">
                    <a:lumMod val="75000"/>
                  </a:schemeClr>
                </a:solidFill>
              </a:rPr>
            </a:br>
            <a:br>
              <a:rPr lang="en-IN" b="1" dirty="0">
                <a:solidFill>
                  <a:schemeClr val="accent1">
                    <a:lumMod val="75000"/>
                  </a:schemeClr>
                </a:solidFill>
              </a:rPr>
            </a:br>
            <a:br>
              <a:rPr lang="en-IN" b="1" dirty="0">
                <a:solidFill>
                  <a:schemeClr val="accent1">
                    <a:lumMod val="75000"/>
                  </a:schemeClr>
                </a:solidFill>
              </a:rPr>
            </a:br>
            <a:br>
              <a:rPr lang="en-IN" b="1" dirty="0">
                <a:solidFill>
                  <a:schemeClr val="accent1">
                    <a:lumMod val="75000"/>
                  </a:schemeClr>
                </a:solidFill>
              </a:rPr>
            </a:br>
            <a:br>
              <a:rPr lang="en-IN" b="1" dirty="0">
                <a:solidFill>
                  <a:schemeClr val="accent1">
                    <a:lumMod val="75000"/>
                  </a:schemeClr>
                </a:solidFill>
              </a:rPr>
            </a:br>
            <a:br>
              <a:rPr lang="en-IN" b="1" dirty="0">
                <a:solidFill>
                  <a:schemeClr val="accent1">
                    <a:lumMod val="75000"/>
                  </a:schemeClr>
                </a:solidFill>
              </a:rPr>
            </a:br>
            <a:br>
              <a:rPr lang="en-IN" b="1" dirty="0">
                <a:solidFill>
                  <a:schemeClr val="accent1">
                    <a:lumMod val="75000"/>
                  </a:schemeClr>
                </a:solidFill>
              </a:rPr>
            </a:br>
            <a:br>
              <a:rPr lang="en-IN" b="1" dirty="0">
                <a:solidFill>
                  <a:schemeClr val="accent1">
                    <a:lumMod val="75000"/>
                  </a:schemeClr>
                </a:solidFill>
              </a:rPr>
            </a:br>
            <a:br>
              <a:rPr lang="en-IN" b="1" dirty="0">
                <a:solidFill>
                  <a:schemeClr val="accent1">
                    <a:lumMod val="75000"/>
                  </a:schemeClr>
                </a:solidFill>
              </a:rPr>
            </a:br>
            <a:br>
              <a:rPr lang="en-IN" b="1" dirty="0">
                <a:solidFill>
                  <a:schemeClr val="accent1">
                    <a:lumMod val="75000"/>
                  </a:schemeClr>
                </a:solidFill>
              </a:rPr>
            </a:br>
            <a:br>
              <a:rPr lang="en-IN" b="1" dirty="0">
                <a:solidFill>
                  <a:schemeClr val="accent1">
                    <a:lumMod val="75000"/>
                  </a:schemeClr>
                </a:solidFill>
              </a:rPr>
            </a:br>
            <a:br>
              <a:rPr lang="en-IN" b="1" dirty="0">
                <a:solidFill>
                  <a:schemeClr val="accent1">
                    <a:lumMod val="75000"/>
                  </a:schemeClr>
                </a:solidFill>
              </a:rPr>
            </a:br>
            <a:r>
              <a:rPr lang="en-IN" b="1" dirty="0">
                <a:solidFill>
                  <a:schemeClr val="accent1">
                    <a:lumMod val="75000"/>
                  </a:schemeClr>
                </a:solidFill>
              </a:rPr>
              <a:t>Suggested Reading Materials</a:t>
            </a:r>
          </a:p>
        </p:txBody>
      </p:sp>
      <p:sp>
        <p:nvSpPr>
          <p:cNvPr id="3" name="Content Placeholder 2"/>
          <p:cNvSpPr>
            <a:spLocks noGrp="1"/>
          </p:cNvSpPr>
          <p:nvPr>
            <p:ph sz="quarter" idx="1"/>
          </p:nvPr>
        </p:nvSpPr>
        <p:spPr>
          <a:xfrm>
            <a:off x="533400" y="3048000"/>
            <a:ext cx="8001000" cy="3200400"/>
          </a:xfrm>
        </p:spPr>
        <p:txBody>
          <a:bodyPr>
            <a:normAutofit/>
          </a:bodyPr>
          <a:lstStyle/>
          <a:p>
            <a:r>
              <a:rPr lang="en-US" b="1" dirty="0"/>
              <a:t>Lab Manual and related Documents </a:t>
            </a:r>
            <a:endParaRPr lang="en-IN" b="1" dirty="0"/>
          </a:p>
        </p:txBody>
      </p:sp>
      <p:pic>
        <p:nvPicPr>
          <p:cNvPr id="6" name="Picture 5" descr="logo"/>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304800"/>
            <a:ext cx="3124200" cy="89820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219200"/>
            <a:ext cx="7772400" cy="762000"/>
          </a:xfrm>
        </p:spPr>
        <p:txBody>
          <a:bodyPr/>
          <a:lstStyle/>
          <a:p>
            <a:pPr algn="ctr"/>
            <a:r>
              <a:rPr lang="en-US" b="1" dirty="0">
                <a:solidFill>
                  <a:schemeClr val="accent1">
                    <a:lumMod val="75000"/>
                  </a:schemeClr>
                </a:solidFill>
              </a:rPr>
              <a:t>Attendance Requirement</a:t>
            </a:r>
          </a:p>
        </p:txBody>
      </p:sp>
      <p:sp>
        <p:nvSpPr>
          <p:cNvPr id="3" name="Content Placeholder 2"/>
          <p:cNvSpPr>
            <a:spLocks noGrp="1"/>
          </p:cNvSpPr>
          <p:nvPr>
            <p:ph sz="quarter" idx="1"/>
          </p:nvPr>
        </p:nvSpPr>
        <p:spPr>
          <a:xfrm>
            <a:off x="685800" y="2667000"/>
            <a:ext cx="8077200" cy="1981200"/>
          </a:xfrm>
        </p:spPr>
        <p:txBody>
          <a:bodyPr>
            <a:normAutofit/>
          </a:bodyPr>
          <a:lstStyle/>
          <a:p>
            <a:r>
              <a:rPr lang="en-US" sz="2400" dirty="0">
                <a:latin typeface="Times New Roman" panose="02020603050405020304" pitchFamily="18" charset="0"/>
                <a:cs typeface="Times New Roman" panose="02020603050405020304" pitchFamily="18" charset="0"/>
              </a:rPr>
              <a:t>Attendance Required for appearing in examination</a:t>
            </a:r>
          </a:p>
          <a:p>
            <a:pPr marL="0" indent="0">
              <a:buNone/>
            </a:pPr>
            <a:r>
              <a:rPr lang="en-US" sz="2400" dirty="0">
                <a:latin typeface="Times New Roman" panose="02020603050405020304" pitchFamily="18" charset="0"/>
                <a:cs typeface="Times New Roman" panose="02020603050405020304" pitchFamily="18" charset="0"/>
              </a:rPr>
              <a:t>                    (Sessional and End Term): 75 %</a:t>
            </a:r>
          </a:p>
        </p:txBody>
      </p:sp>
      <p:pic>
        <p:nvPicPr>
          <p:cNvPr id="4" name="Picture 2" descr="National Symposium on Intellectual Property Rights [27-31 July, 2020] by Uttaranchal  University, Dehradun: Register by 25 July 2020. - LawOF"/>
          <p:cNvPicPr>
            <a:picLocks noChangeAspect="1" noChangeArrowheads="1"/>
          </p:cNvPicPr>
          <p:nvPr/>
        </p:nvPicPr>
        <p:blipFill>
          <a:blip r:embed="rId2" cstate="print"/>
          <a:srcRect/>
          <a:stretch>
            <a:fillRect/>
          </a:stretch>
        </p:blipFill>
        <p:spPr bwMode="auto">
          <a:xfrm>
            <a:off x="0" y="4"/>
            <a:ext cx="2590800" cy="1091798"/>
          </a:xfrm>
          <a:prstGeom prst="rect">
            <a:avLst/>
          </a:prstGeom>
          <a:noFill/>
        </p:spPr>
      </p:pic>
      <p:pic>
        <p:nvPicPr>
          <p:cNvPr id="5" name="Picture 4">
            <a:extLst>
              <a:ext uri="{FF2B5EF4-FFF2-40B4-BE49-F238E27FC236}">
                <a16:creationId xmlns:a16="http://schemas.microsoft.com/office/drawing/2014/main" id="{83F93BD6-7127-400E-8806-AF049BDB52B7}"/>
              </a:ext>
            </a:extLst>
          </p:cNvPr>
          <p:cNvPicPr>
            <a:picLocks noChangeAspect="1"/>
          </p:cNvPicPr>
          <p:nvPr/>
        </p:nvPicPr>
        <p:blipFill>
          <a:blip r:embed="rId3" cstate="print"/>
          <a:stretch>
            <a:fillRect/>
          </a:stretch>
        </p:blipFill>
        <p:spPr>
          <a:xfrm>
            <a:off x="8156362" y="0"/>
            <a:ext cx="987638" cy="9906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990600"/>
            <a:ext cx="7772400" cy="609600"/>
          </a:xfrm>
        </p:spPr>
        <p:txBody>
          <a:bodyPr>
            <a:normAutofit fontScale="90000"/>
          </a:bodyPr>
          <a:lstStyle/>
          <a:p>
            <a:pPr algn="ctr"/>
            <a:r>
              <a:rPr lang="en-IN" b="1" dirty="0">
                <a:solidFill>
                  <a:schemeClr val="accent1">
                    <a:lumMod val="75000"/>
                  </a:schemeClr>
                </a:solidFill>
              </a:rPr>
              <a:t>Feedback System</a:t>
            </a:r>
          </a:p>
        </p:txBody>
      </p:sp>
      <p:sp>
        <p:nvSpPr>
          <p:cNvPr id="3" name="Content Placeholder 2"/>
          <p:cNvSpPr>
            <a:spLocks noGrp="1"/>
          </p:cNvSpPr>
          <p:nvPr>
            <p:ph sz="quarter" idx="1"/>
          </p:nvPr>
        </p:nvSpPr>
        <p:spPr>
          <a:xfrm>
            <a:off x="838200" y="1981196"/>
            <a:ext cx="7772400" cy="3886204"/>
          </a:xfrm>
        </p:spPr>
        <p:txBody>
          <a:bodyPr>
            <a:normAutofit/>
          </a:bodyPr>
          <a:lstStyle/>
          <a:p>
            <a:pPr algn="just"/>
            <a:r>
              <a:rPr lang="en-US" sz="2400" dirty="0">
                <a:latin typeface="Times New Roman" panose="02020603050405020304" pitchFamily="18" charset="0"/>
                <a:cs typeface="Times New Roman" panose="02020603050405020304" pitchFamily="18" charset="0"/>
              </a:rPr>
              <a:t>Feedback enables a teacher to see how teaching practice can be improved, and which teaching and learning strategies are more likely to be effective.</a:t>
            </a:r>
          </a:p>
          <a:p>
            <a:pPr algn="just"/>
            <a:r>
              <a:rPr lang="en-US" sz="2400" dirty="0">
                <a:latin typeface="Times New Roman" panose="02020603050405020304" pitchFamily="18" charset="0"/>
                <a:cs typeface="Times New Roman" panose="02020603050405020304" pitchFamily="18" charset="0"/>
              </a:rPr>
              <a:t>At Uttaranchal University Daily feedback is given by students on per day lectures also, faculty and student feedback is given in End of the semesters in order to make changes in curriculum/courses(if required).</a:t>
            </a:r>
            <a:endParaRPr lang="en-IN" sz="2400" dirty="0">
              <a:latin typeface="Times New Roman" panose="02020603050405020304" pitchFamily="18" charset="0"/>
              <a:cs typeface="Times New Roman" panose="02020603050405020304" pitchFamily="18" charset="0"/>
            </a:endParaRPr>
          </a:p>
        </p:txBody>
      </p:sp>
      <p:pic>
        <p:nvPicPr>
          <p:cNvPr id="4" name="Picture 2" descr="National Symposium on Intellectual Property Rights [27-31 July, 2020] by Uttaranchal  University, Dehradun: Register by 25 July 2020. - LawOF"/>
          <p:cNvPicPr>
            <a:picLocks noChangeAspect="1" noChangeArrowheads="1"/>
          </p:cNvPicPr>
          <p:nvPr/>
        </p:nvPicPr>
        <p:blipFill>
          <a:blip r:embed="rId2" cstate="print"/>
          <a:srcRect/>
          <a:stretch>
            <a:fillRect/>
          </a:stretch>
        </p:blipFill>
        <p:spPr bwMode="auto">
          <a:xfrm>
            <a:off x="0" y="4"/>
            <a:ext cx="2590800" cy="1091798"/>
          </a:xfrm>
          <a:prstGeom prst="rect">
            <a:avLst/>
          </a:prstGeom>
          <a:noFill/>
        </p:spPr>
      </p:pic>
      <p:pic>
        <p:nvPicPr>
          <p:cNvPr id="5" name="Picture 4">
            <a:extLst>
              <a:ext uri="{FF2B5EF4-FFF2-40B4-BE49-F238E27FC236}">
                <a16:creationId xmlns:a16="http://schemas.microsoft.com/office/drawing/2014/main" id="{83F93BD6-7127-400E-8806-AF049BDB52B7}"/>
              </a:ext>
            </a:extLst>
          </p:cNvPr>
          <p:cNvPicPr>
            <a:picLocks noChangeAspect="1"/>
          </p:cNvPicPr>
          <p:nvPr/>
        </p:nvPicPr>
        <p:blipFill>
          <a:blip r:embed="rId3" cstate="print"/>
          <a:stretch>
            <a:fillRect/>
          </a:stretch>
        </p:blipFill>
        <p:spPr>
          <a:xfrm>
            <a:off x="8156362" y="0"/>
            <a:ext cx="987638" cy="9906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990600"/>
            <a:ext cx="7772400" cy="990600"/>
          </a:xfrm>
        </p:spPr>
        <p:txBody>
          <a:bodyPr>
            <a:normAutofit fontScale="90000"/>
          </a:bodyPr>
          <a:lstStyle/>
          <a:p>
            <a:pPr algn="ctr"/>
            <a:r>
              <a:rPr lang="en-US" b="1" dirty="0">
                <a:solidFill>
                  <a:schemeClr val="accent1">
                    <a:lumMod val="75000"/>
                  </a:schemeClr>
                </a:solidFill>
              </a:rPr>
              <a:t>Important Instructions </a:t>
            </a:r>
            <a:br>
              <a:rPr lang="en-US" b="1" dirty="0">
                <a:solidFill>
                  <a:schemeClr val="accent1">
                    <a:lumMod val="75000"/>
                  </a:schemeClr>
                </a:solidFill>
              </a:rPr>
            </a:br>
            <a:r>
              <a:rPr lang="en-US" b="1" dirty="0">
                <a:solidFill>
                  <a:schemeClr val="accent1">
                    <a:lumMod val="75000"/>
                  </a:schemeClr>
                </a:solidFill>
              </a:rPr>
              <a:t>Do and Don’t</a:t>
            </a:r>
          </a:p>
        </p:txBody>
      </p:sp>
      <p:sp>
        <p:nvSpPr>
          <p:cNvPr id="3" name="Content Placeholder 2"/>
          <p:cNvSpPr>
            <a:spLocks noGrp="1"/>
          </p:cNvSpPr>
          <p:nvPr>
            <p:ph sz="quarter" idx="1"/>
          </p:nvPr>
        </p:nvSpPr>
        <p:spPr>
          <a:xfrm>
            <a:off x="762000" y="2209800"/>
            <a:ext cx="7924800" cy="4267200"/>
          </a:xfrm>
        </p:spPr>
        <p:txBody>
          <a:bodyPr>
            <a:normAutofit/>
          </a:bodyPr>
          <a:lstStyle/>
          <a:p>
            <a:r>
              <a:rPr lang="en-US" dirty="0"/>
              <a:t>Dress code should be properly followed by each and every students with Id cards.</a:t>
            </a:r>
          </a:p>
          <a:p>
            <a:r>
              <a:rPr lang="en-US" dirty="0"/>
              <a:t>Be regular in classes and on time .</a:t>
            </a:r>
          </a:p>
          <a:p>
            <a:r>
              <a:rPr lang="en-US" dirty="0"/>
              <a:t>Cell phone should be in completely off, during the class time.</a:t>
            </a:r>
          </a:p>
          <a:p>
            <a:r>
              <a:rPr lang="en-US" dirty="0"/>
              <a:t>Given Assignments mandatory to submit on time.</a:t>
            </a:r>
          </a:p>
          <a:p>
            <a:r>
              <a:rPr lang="en-US" dirty="0"/>
              <a:t>Be Attentive during the Class time, Class performance will reflect the Teacher assessment marks for all.</a:t>
            </a:r>
          </a:p>
          <a:p>
            <a:r>
              <a:rPr lang="en-US" dirty="0"/>
              <a:t>Maintain </a:t>
            </a:r>
            <a:r>
              <a:rPr lang="en-US"/>
              <a:t>the decorum </a:t>
            </a:r>
            <a:r>
              <a:rPr lang="en-US" dirty="0"/>
              <a:t>of class.</a:t>
            </a:r>
          </a:p>
          <a:p>
            <a:endParaRPr lang="en-US" dirty="0"/>
          </a:p>
          <a:p>
            <a:endParaRPr lang="en-US" dirty="0"/>
          </a:p>
          <a:p>
            <a:endParaRPr lang="en-US" dirty="0"/>
          </a:p>
        </p:txBody>
      </p:sp>
      <p:pic>
        <p:nvPicPr>
          <p:cNvPr id="4" name="Picture 2" descr="National Symposium on Intellectual Property Rights [27-31 July, 2020] by Uttaranchal  University, Dehradun: Register by 25 July 2020. - LawOF"/>
          <p:cNvPicPr>
            <a:picLocks noChangeAspect="1" noChangeArrowheads="1"/>
          </p:cNvPicPr>
          <p:nvPr/>
        </p:nvPicPr>
        <p:blipFill>
          <a:blip r:embed="rId2" cstate="print"/>
          <a:srcRect/>
          <a:stretch>
            <a:fillRect/>
          </a:stretch>
        </p:blipFill>
        <p:spPr bwMode="auto">
          <a:xfrm>
            <a:off x="152400" y="76200"/>
            <a:ext cx="2590800" cy="1091798"/>
          </a:xfrm>
          <a:prstGeom prst="rect">
            <a:avLst/>
          </a:prstGeom>
          <a:noFill/>
        </p:spPr>
      </p:pic>
      <p:pic>
        <p:nvPicPr>
          <p:cNvPr id="5" name="Picture 4">
            <a:extLst>
              <a:ext uri="{FF2B5EF4-FFF2-40B4-BE49-F238E27FC236}">
                <a16:creationId xmlns:a16="http://schemas.microsoft.com/office/drawing/2014/main" id="{83F93BD6-7127-400E-8806-AF049BDB52B7}"/>
              </a:ext>
            </a:extLst>
          </p:cNvPr>
          <p:cNvPicPr>
            <a:picLocks noChangeAspect="1"/>
          </p:cNvPicPr>
          <p:nvPr/>
        </p:nvPicPr>
        <p:blipFill>
          <a:blip r:embed="rId3" cstate="print"/>
          <a:stretch>
            <a:fillRect/>
          </a:stretch>
        </p:blipFill>
        <p:spPr>
          <a:xfrm>
            <a:off x="7848600" y="76200"/>
            <a:ext cx="987638" cy="9906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895600" y="2819400"/>
            <a:ext cx="3810000" cy="1371600"/>
          </a:xfrm>
        </p:spPr>
        <p:txBody>
          <a:bodyPr/>
          <a:lstStyle/>
          <a:p>
            <a:pPr marL="0" indent="0" algn="r">
              <a:buNone/>
            </a:pPr>
            <a:r>
              <a:rPr lang="en-IN" sz="6600" dirty="0">
                <a:solidFill>
                  <a:schemeClr val="accent1">
                    <a:lumMod val="75000"/>
                  </a:schemeClr>
                </a:solidFill>
              </a:rPr>
              <a:t>Thank you!</a:t>
            </a:r>
          </a:p>
        </p:txBody>
      </p:sp>
      <p:pic>
        <p:nvPicPr>
          <p:cNvPr id="4" name="Picture 2" descr="National Symposium on Intellectual Property Rights [27-31 July, 2020] by Uttaranchal  University, Dehradun: Register by 25 July 2020. - LawOF"/>
          <p:cNvPicPr>
            <a:picLocks noChangeAspect="1" noChangeArrowheads="1"/>
          </p:cNvPicPr>
          <p:nvPr/>
        </p:nvPicPr>
        <p:blipFill>
          <a:blip r:embed="rId2" cstate="print"/>
          <a:srcRect/>
          <a:stretch>
            <a:fillRect/>
          </a:stretch>
        </p:blipFill>
        <p:spPr bwMode="auto">
          <a:xfrm>
            <a:off x="152400" y="108857"/>
            <a:ext cx="2590800" cy="1091798"/>
          </a:xfrm>
          <a:prstGeom prst="rect">
            <a:avLst/>
          </a:prstGeom>
          <a:noFill/>
        </p:spPr>
      </p:pic>
      <p:pic>
        <p:nvPicPr>
          <p:cNvPr id="5" name="Picture 4">
            <a:extLst>
              <a:ext uri="{FF2B5EF4-FFF2-40B4-BE49-F238E27FC236}">
                <a16:creationId xmlns:a16="http://schemas.microsoft.com/office/drawing/2014/main" id="{83F93BD6-7127-400E-8806-AF049BDB52B7}"/>
              </a:ext>
            </a:extLst>
          </p:cNvPr>
          <p:cNvPicPr>
            <a:picLocks noChangeAspect="1"/>
          </p:cNvPicPr>
          <p:nvPr/>
        </p:nvPicPr>
        <p:blipFill>
          <a:blip r:embed="rId3" cstate="print"/>
          <a:stretch>
            <a:fillRect/>
          </a:stretch>
        </p:blipFill>
        <p:spPr>
          <a:xfrm>
            <a:off x="7848600" y="76200"/>
            <a:ext cx="987638" cy="9906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85800"/>
            <a:ext cx="7772400" cy="1143000"/>
          </a:xfrm>
        </p:spPr>
        <p:txBody>
          <a:bodyPr/>
          <a:lstStyle/>
          <a:p>
            <a:pPr algn="ctr"/>
            <a:r>
              <a:rPr lang="en-US" b="1" dirty="0">
                <a:solidFill>
                  <a:schemeClr val="accent1">
                    <a:lumMod val="75000"/>
                  </a:schemeClr>
                </a:solidFill>
              </a:rPr>
              <a:t>About the Course</a:t>
            </a:r>
          </a:p>
        </p:txBody>
      </p:sp>
      <p:sp>
        <p:nvSpPr>
          <p:cNvPr id="3" name="Content Placeholder 2"/>
          <p:cNvSpPr>
            <a:spLocks noGrp="1"/>
          </p:cNvSpPr>
          <p:nvPr>
            <p:ph sz="quarter" idx="1"/>
          </p:nvPr>
        </p:nvSpPr>
        <p:spPr>
          <a:xfrm>
            <a:off x="201637" y="1905000"/>
            <a:ext cx="8610600" cy="4419600"/>
          </a:xfrm>
        </p:spPr>
        <p:txBody>
          <a:bodyPr>
            <a:normAutofit/>
          </a:bodyPr>
          <a:lstStyle/>
          <a:p>
            <a:r>
              <a:rPr lang="en-US" sz="2400" dirty="0">
                <a:latin typeface="Times New Roman" panose="02020603050405020304" pitchFamily="18" charset="0"/>
                <a:cs typeface="Times New Roman" panose="02020603050405020304" pitchFamily="18" charset="0"/>
              </a:rPr>
              <a:t>Course Name: </a:t>
            </a:r>
            <a:r>
              <a:rPr lang="en-US" sz="2400" b="1" dirty="0"/>
              <a:t>PROGRAMMING FOR PROBLEM SOLVING LAB</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Course Code: </a:t>
            </a:r>
            <a:r>
              <a:rPr lang="en-US" b="1" dirty="0"/>
              <a:t>PCS-101</a:t>
            </a:r>
          </a:p>
          <a:p>
            <a:r>
              <a:rPr lang="en-US" sz="2400" dirty="0">
                <a:latin typeface="Times New Roman" panose="02020603050405020304" pitchFamily="18" charset="0"/>
                <a:cs typeface="Times New Roman" panose="02020603050405020304" pitchFamily="18" charset="0"/>
              </a:rPr>
              <a:t>L-T-P Structure: </a:t>
            </a:r>
            <a:r>
              <a:rPr lang="en-US" b="1" dirty="0"/>
              <a:t>0-0-2</a:t>
            </a:r>
          </a:p>
          <a:p>
            <a:r>
              <a:rPr lang="en-US" sz="2400" dirty="0">
                <a:latin typeface="Times New Roman" panose="02020603050405020304" pitchFamily="18" charset="0"/>
                <a:cs typeface="Times New Roman" panose="02020603050405020304" pitchFamily="18" charset="0"/>
              </a:rPr>
              <a:t>Weekly Engagement: 2</a:t>
            </a:r>
          </a:p>
          <a:p>
            <a:r>
              <a:rPr lang="en-US" sz="2400" b="1" dirty="0">
                <a:latin typeface="Times New Roman" panose="02020603050405020304" pitchFamily="18" charset="0"/>
                <a:cs typeface="Times New Roman" panose="02020603050405020304" pitchFamily="18" charset="0"/>
              </a:rPr>
              <a:t>Course objectives:</a:t>
            </a:r>
          </a:p>
          <a:p>
            <a:pPr marL="0" indent="0">
              <a:buNone/>
            </a:pPr>
            <a:r>
              <a:rPr lang="en-IN" dirty="0"/>
              <a:t>To provide the experimental knowledge of basics, </a:t>
            </a:r>
            <a:r>
              <a:rPr lang="en-US" dirty="0"/>
              <a:t>structural and procedural programming that examining how to compose a program, moderate program complexity, debug errors by utilizing C language</a:t>
            </a:r>
            <a:r>
              <a:rPr lang="en-IN" dirty="0"/>
              <a:t>.</a:t>
            </a:r>
          </a:p>
          <a:p>
            <a:pPr marL="0" indent="0">
              <a:buNone/>
            </a:pPr>
            <a:endParaRPr lang="en-US" sz="2400" dirty="0">
              <a:latin typeface="Times New Roman" panose="02020603050405020304" pitchFamily="18" charset="0"/>
              <a:cs typeface="Times New Roman" panose="02020603050405020304" pitchFamily="18" charset="0"/>
            </a:endParaRPr>
          </a:p>
          <a:p>
            <a:pPr marL="571500" indent="-571500">
              <a:buFont typeface="+mj-lt"/>
              <a:buAutoNum type="romanLcPeriod"/>
            </a:pPr>
            <a:endParaRPr lang="en-US" sz="2400" dirty="0">
              <a:latin typeface="Times New Roman" panose="02020603050405020304" pitchFamily="18" charset="0"/>
              <a:cs typeface="Times New Roman" panose="02020603050405020304" pitchFamily="18" charset="0"/>
            </a:endParaRPr>
          </a:p>
          <a:p>
            <a:pPr marL="571500" indent="-571500">
              <a:buFont typeface="+mj-lt"/>
              <a:buAutoNum type="romanLcPeriod"/>
            </a:pPr>
            <a:endParaRPr lang="en-US"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571500" indent="-571500">
              <a:buFont typeface="+mj-lt"/>
              <a:buAutoNum type="romanLcPeriod"/>
            </a:pPr>
            <a:endParaRPr lang="en-US" sz="2400" dirty="0">
              <a:latin typeface="Times New Roman" panose="02020603050405020304" pitchFamily="18" charset="0"/>
              <a:cs typeface="Times New Roman" panose="02020603050405020304" pitchFamily="18" charset="0"/>
            </a:endParaRPr>
          </a:p>
        </p:txBody>
      </p:sp>
      <p:pic>
        <p:nvPicPr>
          <p:cNvPr id="6" name="Picture 5" descr="logo"/>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152400"/>
            <a:ext cx="3124200" cy="89820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93501"/>
            <a:ext cx="7772400" cy="1143000"/>
          </a:xfrm>
        </p:spPr>
        <p:txBody>
          <a:bodyPr/>
          <a:lstStyle/>
          <a:p>
            <a:pPr algn="ctr"/>
            <a:r>
              <a:rPr lang="en-US" b="1" dirty="0">
                <a:solidFill>
                  <a:schemeClr val="accent1">
                    <a:lumMod val="75000"/>
                  </a:schemeClr>
                </a:solidFill>
              </a:rPr>
              <a:t>Vision of School</a:t>
            </a:r>
          </a:p>
        </p:txBody>
      </p:sp>
      <p:sp>
        <p:nvSpPr>
          <p:cNvPr id="3" name="Content Placeholder 2"/>
          <p:cNvSpPr>
            <a:spLocks noGrp="1"/>
          </p:cNvSpPr>
          <p:nvPr>
            <p:ph sz="quarter" idx="1"/>
          </p:nvPr>
        </p:nvSpPr>
        <p:spPr>
          <a:xfrm>
            <a:off x="685800" y="1536500"/>
            <a:ext cx="7848600" cy="4940499"/>
          </a:xfrm>
        </p:spPr>
        <p:txBody>
          <a:bodyPr>
            <a:noAutofit/>
          </a:bodyPr>
          <a:lstStyle/>
          <a:p>
            <a:pPr algn="just" fontAlgn="base"/>
            <a:r>
              <a:rPr lang="en-IN" sz="2400" dirty="0">
                <a:latin typeface="Times New Roman" panose="02020603050405020304" pitchFamily="18" charset="0"/>
                <a:cs typeface="Times New Roman" panose="02020603050405020304" pitchFamily="18" charset="0"/>
              </a:rPr>
              <a:t>To provide quality education, research, training and practical expertise that is stimulating and responsive to the needs of 21st century.</a:t>
            </a:r>
          </a:p>
          <a:p>
            <a:pPr algn="just" fontAlgn="base"/>
            <a:r>
              <a:rPr lang="en-IN" sz="2400" dirty="0">
                <a:latin typeface="Times New Roman" panose="02020603050405020304" pitchFamily="18" charset="0"/>
                <a:cs typeface="Times New Roman" panose="02020603050405020304" pitchFamily="18" charset="0"/>
              </a:rPr>
              <a:t>To prepare students to excel in their profession by providing life long learning skills, sound theoretical knowledge, practical experience and all round development.</a:t>
            </a:r>
          </a:p>
          <a:p>
            <a:pPr algn="just" fontAlgn="base"/>
            <a:r>
              <a:rPr lang="en-IN" sz="2400" dirty="0">
                <a:latin typeface="Times New Roman" panose="02020603050405020304" pitchFamily="18" charset="0"/>
                <a:cs typeface="Times New Roman" panose="02020603050405020304" pitchFamily="18" charset="0"/>
              </a:rPr>
              <a:t>To stress the importance of a vital sense of moral and ethical values and character building.</a:t>
            </a:r>
          </a:p>
          <a:p>
            <a:pPr algn="just" fontAlgn="base"/>
            <a:r>
              <a:rPr lang="en-IN" sz="2400" dirty="0">
                <a:latin typeface="Times New Roman" panose="02020603050405020304" pitchFamily="18" charset="0"/>
                <a:cs typeface="Times New Roman" panose="02020603050405020304" pitchFamily="18" charset="0"/>
              </a:rPr>
              <a:t>To be at the zenith among leading Engineering Institutes in the coming decade and produce technical manpower of international standard and have an all pervasive environment of goodwill and credibility in the society.</a:t>
            </a:r>
          </a:p>
        </p:txBody>
      </p:sp>
      <p:pic>
        <p:nvPicPr>
          <p:cNvPr id="6" name="Picture 5" descr="logo"/>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92392"/>
            <a:ext cx="2819400" cy="74580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53418"/>
            <a:ext cx="7772400" cy="1143000"/>
          </a:xfrm>
        </p:spPr>
        <p:txBody>
          <a:bodyPr/>
          <a:lstStyle/>
          <a:p>
            <a:pPr algn="ctr"/>
            <a:r>
              <a:rPr lang="en-US" b="1" dirty="0">
                <a:solidFill>
                  <a:schemeClr val="accent1">
                    <a:lumMod val="75000"/>
                  </a:schemeClr>
                </a:solidFill>
              </a:rPr>
              <a:t>Mission of School</a:t>
            </a:r>
          </a:p>
        </p:txBody>
      </p:sp>
      <p:sp>
        <p:nvSpPr>
          <p:cNvPr id="3" name="Content Placeholder 2"/>
          <p:cNvSpPr>
            <a:spLocks noGrp="1"/>
          </p:cNvSpPr>
          <p:nvPr>
            <p:ph sz="quarter" idx="1"/>
          </p:nvPr>
        </p:nvSpPr>
        <p:spPr>
          <a:xfrm>
            <a:off x="304800" y="2103437"/>
            <a:ext cx="8686800" cy="4525963"/>
          </a:xfrm>
        </p:spPr>
        <p:txBody>
          <a:bodyPr>
            <a:noAutofit/>
          </a:bodyPr>
          <a:lstStyle/>
          <a:p>
            <a:pPr algn="just" fontAlgn="base"/>
            <a:r>
              <a:rPr lang="en-IN" sz="2400" dirty="0">
                <a:latin typeface="Times New Roman" panose="02020603050405020304" pitchFamily="18" charset="0"/>
                <a:cs typeface="Times New Roman" panose="02020603050405020304" pitchFamily="18" charset="0"/>
              </a:rPr>
              <a:t>To provide learning friendly ambience, developing competence in diversified areas creating excellence in technical arena.</a:t>
            </a:r>
          </a:p>
          <a:p>
            <a:pPr algn="just" fontAlgn="base"/>
            <a:r>
              <a:rPr lang="en-IN" sz="2400" dirty="0">
                <a:latin typeface="Times New Roman" panose="02020603050405020304" pitchFamily="18" charset="0"/>
                <a:cs typeface="Times New Roman" panose="02020603050405020304" pitchFamily="18" charset="0"/>
              </a:rPr>
              <a:t>To establish worldwide knowledge integration platforms by developing intellectual capital through research activities.</a:t>
            </a:r>
          </a:p>
          <a:p>
            <a:pPr algn="just" fontAlgn="base"/>
            <a:r>
              <a:rPr lang="en-IN" sz="2400" dirty="0">
                <a:latin typeface="Times New Roman" panose="02020603050405020304" pitchFamily="18" charset="0"/>
                <a:cs typeface="Times New Roman" panose="02020603050405020304" pitchFamily="18" charset="0"/>
              </a:rPr>
              <a:t>To establish networks and linkages with industries and academic institutes of National and International importance.</a:t>
            </a:r>
          </a:p>
          <a:p>
            <a:pPr algn="just" fontAlgn="base"/>
            <a:r>
              <a:rPr lang="en-IN" sz="2400" dirty="0">
                <a:latin typeface="Times New Roman" panose="02020603050405020304" pitchFamily="18" charset="0"/>
                <a:cs typeface="Times New Roman" panose="02020603050405020304" pitchFamily="18" charset="0"/>
              </a:rPr>
              <a:t>To ensure optimum use of resource through infrastructure sharing, industry interface, faculty and students exchange programs.</a:t>
            </a:r>
          </a:p>
          <a:p>
            <a:pPr algn="just" fontAlgn="base"/>
            <a:r>
              <a:rPr lang="en-IN" sz="2400" dirty="0">
                <a:latin typeface="Times New Roman" panose="02020603050405020304" pitchFamily="18" charset="0"/>
                <a:cs typeface="Times New Roman" panose="02020603050405020304" pitchFamily="18" charset="0"/>
              </a:rPr>
              <a:t>To produce ethically and morally strong work – force who would contribute to the development of knowledge economy.</a:t>
            </a:r>
          </a:p>
        </p:txBody>
      </p:sp>
      <p:pic>
        <p:nvPicPr>
          <p:cNvPr id="6" name="Picture 5" descr="logo"/>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199707"/>
            <a:ext cx="2819400" cy="63849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609600"/>
            <a:ext cx="7772400" cy="1143000"/>
          </a:xfrm>
        </p:spPr>
        <p:txBody>
          <a:bodyPr>
            <a:normAutofit fontScale="90000"/>
          </a:bodyPr>
          <a:lstStyle/>
          <a:p>
            <a:pPr algn="ctr"/>
            <a:br>
              <a:rPr lang="en-IN" b="1" dirty="0">
                <a:solidFill>
                  <a:schemeClr val="accent1">
                    <a:lumMod val="75000"/>
                  </a:schemeClr>
                </a:solidFill>
              </a:rPr>
            </a:br>
            <a:r>
              <a:rPr lang="en-IN" b="1" dirty="0">
                <a:solidFill>
                  <a:schemeClr val="accent1">
                    <a:lumMod val="75000"/>
                  </a:schemeClr>
                </a:solidFill>
              </a:rPr>
              <a:t>Graduation Attributes</a:t>
            </a:r>
          </a:p>
        </p:txBody>
      </p:sp>
      <p:pic>
        <p:nvPicPr>
          <p:cNvPr id="6" name="Picture 5" descr="grad-attributes-hexagons.png"/>
          <p:cNvPicPr>
            <a:picLocks noChangeAspect="1"/>
          </p:cNvPicPr>
          <p:nvPr/>
        </p:nvPicPr>
        <p:blipFill>
          <a:blip r:embed="rId2" cstate="print"/>
          <a:stretch>
            <a:fillRect/>
          </a:stretch>
        </p:blipFill>
        <p:spPr>
          <a:xfrm>
            <a:off x="762000" y="1981200"/>
            <a:ext cx="8229600" cy="4629150"/>
          </a:xfrm>
          <a:prstGeom prst="rect">
            <a:avLst/>
          </a:prstGeom>
        </p:spPr>
      </p:pic>
      <p:pic>
        <p:nvPicPr>
          <p:cNvPr id="7" name="Picture 6" descr="logo"/>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799" y="228599"/>
            <a:ext cx="2895601" cy="7620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85800" y="203001"/>
            <a:ext cx="7772400" cy="1143000"/>
          </a:xfrm>
        </p:spPr>
        <p:txBody>
          <a:bodyPr>
            <a:normAutofit fontScale="90000"/>
          </a:bodyPr>
          <a:lstStyle/>
          <a:p>
            <a:pPr algn="ctr"/>
            <a:br>
              <a:rPr lang="en-IN" b="1" dirty="0">
                <a:solidFill>
                  <a:schemeClr val="accent1">
                    <a:lumMod val="75000"/>
                  </a:schemeClr>
                </a:solidFill>
              </a:rPr>
            </a:br>
            <a:r>
              <a:rPr lang="en-IN" b="1" dirty="0">
                <a:solidFill>
                  <a:schemeClr val="accent1">
                    <a:lumMod val="75000"/>
                  </a:schemeClr>
                </a:solidFill>
              </a:rPr>
              <a:t> Program Outcomes (</a:t>
            </a:r>
            <a:r>
              <a:rPr lang="en-US" b="1" dirty="0">
                <a:solidFill>
                  <a:schemeClr val="accent1">
                    <a:lumMod val="75000"/>
                  </a:schemeClr>
                </a:solidFill>
              </a:rPr>
              <a:t>Pos)</a:t>
            </a:r>
          </a:p>
        </p:txBody>
      </p:sp>
      <p:sp>
        <p:nvSpPr>
          <p:cNvPr id="3" name="Content Placeholder 2"/>
          <p:cNvSpPr>
            <a:spLocks noGrp="1"/>
          </p:cNvSpPr>
          <p:nvPr>
            <p:ph sz="quarter" idx="1"/>
          </p:nvPr>
        </p:nvSpPr>
        <p:spPr>
          <a:xfrm>
            <a:off x="457200" y="1600200"/>
            <a:ext cx="8229600" cy="4876800"/>
          </a:xfrm>
        </p:spPr>
        <p:txBody>
          <a:bodyPr>
            <a:normAutofit fontScale="32500" lnSpcReduction="20000"/>
          </a:bodyPr>
          <a:lstStyle/>
          <a:p>
            <a:endParaRPr lang="en-IN" dirty="0"/>
          </a:p>
          <a:p>
            <a:pPr algn="just"/>
            <a:r>
              <a:rPr lang="en-IN" sz="5500" b="1" dirty="0">
                <a:latin typeface="Times New Roman" pitchFamily="18" charset="0"/>
                <a:cs typeface="Times New Roman" pitchFamily="18" charset="0"/>
              </a:rPr>
              <a:t>PO1. Engineering Knowledge: </a:t>
            </a:r>
            <a:r>
              <a:rPr lang="en-IN" sz="5500" dirty="0">
                <a:latin typeface="Times New Roman" pitchFamily="18" charset="0"/>
                <a:cs typeface="Times New Roman" pitchFamily="18" charset="0"/>
              </a:rPr>
              <a:t>Apply the knowledge of mathematics, science, engineering fundamentals, and an engineering specialization to the solution of complex engineering problems. </a:t>
            </a:r>
          </a:p>
          <a:p>
            <a:pPr algn="just"/>
            <a:r>
              <a:rPr lang="en-IN" sz="5500" b="1" dirty="0">
                <a:latin typeface="Times New Roman" pitchFamily="18" charset="0"/>
                <a:cs typeface="Times New Roman" pitchFamily="18" charset="0"/>
              </a:rPr>
              <a:t>PO2. Problem Analysis:</a:t>
            </a:r>
            <a:r>
              <a:rPr lang="en-IN" sz="5500" dirty="0">
                <a:latin typeface="Times New Roman" pitchFamily="18" charset="0"/>
                <a:cs typeface="Times New Roman" pitchFamily="18" charset="0"/>
              </a:rPr>
              <a:t> Identify, formulate, review research literature, and </a:t>
            </a:r>
            <a:r>
              <a:rPr lang="en-IN" sz="5500" dirty="0" err="1">
                <a:latin typeface="Times New Roman" pitchFamily="18" charset="0"/>
                <a:cs typeface="Times New Roman" pitchFamily="18" charset="0"/>
              </a:rPr>
              <a:t>analyze</a:t>
            </a:r>
            <a:r>
              <a:rPr lang="en-IN" sz="5500" dirty="0">
                <a:latin typeface="Times New Roman" pitchFamily="18" charset="0"/>
                <a:cs typeface="Times New Roman" pitchFamily="18" charset="0"/>
              </a:rPr>
              <a:t> complex engineering problems reaching substantiated conclusions using first principles of mathematics, natural sciences, and engineering sciences. </a:t>
            </a:r>
          </a:p>
          <a:p>
            <a:pPr algn="just"/>
            <a:r>
              <a:rPr lang="en-IN" sz="5500" b="1" dirty="0">
                <a:latin typeface="Times New Roman" pitchFamily="18" charset="0"/>
                <a:cs typeface="Times New Roman" pitchFamily="18" charset="0"/>
              </a:rPr>
              <a:t>PO3. Design/Development of Solutions: </a:t>
            </a:r>
            <a:r>
              <a:rPr lang="en-IN" sz="5500" dirty="0">
                <a:latin typeface="Times New Roman" pitchFamily="18" charset="0"/>
                <a:cs typeface="Times New Roman" pitchFamily="18" charset="0"/>
              </a:rPr>
              <a:t>Design solutions for complex engineering problems and design system components or processes that meet the specified needs with appropriate consideration for the public health and safety, and the cultural, societal, and environmental considerations </a:t>
            </a:r>
          </a:p>
          <a:p>
            <a:pPr algn="just"/>
            <a:r>
              <a:rPr lang="en-IN" sz="5500" b="1" dirty="0">
                <a:latin typeface="Times New Roman" pitchFamily="18" charset="0"/>
                <a:cs typeface="Times New Roman" pitchFamily="18" charset="0"/>
              </a:rPr>
              <a:t>PO4. Conduct Investigations of Complex Problems: </a:t>
            </a:r>
            <a:r>
              <a:rPr lang="en-IN" sz="5500" dirty="0">
                <a:latin typeface="Times New Roman" pitchFamily="18" charset="0"/>
                <a:cs typeface="Times New Roman" pitchFamily="18" charset="0"/>
              </a:rPr>
              <a:t>Use research-based knowledge and research methods including design of experiments, analysis and interpretation of data, and synthesis of the information to provide valid conclusions. </a:t>
            </a:r>
          </a:p>
          <a:p>
            <a:pPr algn="just"/>
            <a:r>
              <a:rPr lang="en-IN" sz="5500" b="1" dirty="0">
                <a:latin typeface="Times New Roman" pitchFamily="18" charset="0"/>
                <a:cs typeface="Times New Roman" pitchFamily="18" charset="0"/>
              </a:rPr>
              <a:t>PO5. Modern Tool Usage:</a:t>
            </a:r>
            <a:r>
              <a:rPr lang="en-IN" sz="5500" dirty="0">
                <a:latin typeface="Times New Roman" pitchFamily="18" charset="0"/>
                <a:cs typeface="Times New Roman" pitchFamily="18" charset="0"/>
              </a:rPr>
              <a:t> Create, select, and apply appropriate techniques, resources, and modern engineering and IT tools including prediction and modelling to complex engineering activities with an understanding of the limitations. </a:t>
            </a:r>
          </a:p>
          <a:p>
            <a:pPr algn="just"/>
            <a:r>
              <a:rPr lang="en-IN" sz="5500" b="1" dirty="0">
                <a:latin typeface="Times New Roman" pitchFamily="18" charset="0"/>
                <a:cs typeface="Times New Roman" pitchFamily="18" charset="0"/>
              </a:rPr>
              <a:t>PO6. The Engineer and Society: </a:t>
            </a:r>
            <a:r>
              <a:rPr lang="en-IN" sz="5500" dirty="0">
                <a:latin typeface="Times New Roman" pitchFamily="18" charset="0"/>
                <a:cs typeface="Times New Roman" pitchFamily="18" charset="0"/>
              </a:rPr>
              <a:t>Apply reasoning informed by the contextual knowledge to assess societal, health, safety, legal and cultural issues and the consequent responsibilities relevant to the professional engineering practice. </a:t>
            </a:r>
          </a:p>
        </p:txBody>
      </p:sp>
      <p:pic>
        <p:nvPicPr>
          <p:cNvPr id="6" name="Picture 5" descr="logo"/>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139302"/>
            <a:ext cx="3124200" cy="635199"/>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19100"/>
            <a:ext cx="7772400" cy="1143000"/>
          </a:xfrm>
        </p:spPr>
        <p:txBody>
          <a:bodyPr>
            <a:normAutofit fontScale="90000"/>
          </a:bodyPr>
          <a:lstStyle/>
          <a:p>
            <a:pPr algn="ctr"/>
            <a:br>
              <a:rPr lang="en-IN" b="1" dirty="0">
                <a:solidFill>
                  <a:schemeClr val="accent1">
                    <a:lumMod val="75000"/>
                  </a:schemeClr>
                </a:solidFill>
              </a:rPr>
            </a:br>
            <a:r>
              <a:rPr lang="en-IN" b="1" dirty="0">
                <a:solidFill>
                  <a:schemeClr val="accent1">
                    <a:lumMod val="75000"/>
                  </a:schemeClr>
                </a:solidFill>
              </a:rPr>
              <a:t> Program Outcomes (</a:t>
            </a:r>
            <a:r>
              <a:rPr lang="en-US" b="1" dirty="0">
                <a:solidFill>
                  <a:schemeClr val="accent1">
                    <a:lumMod val="75000"/>
                  </a:schemeClr>
                </a:solidFill>
              </a:rPr>
              <a:t>POs) ..</a:t>
            </a:r>
            <a:endParaRPr lang="en-IN" dirty="0">
              <a:solidFill>
                <a:schemeClr val="accent1">
                  <a:lumMod val="75000"/>
                </a:schemeClr>
              </a:solidFill>
            </a:endParaRPr>
          </a:p>
        </p:txBody>
      </p:sp>
      <p:sp>
        <p:nvSpPr>
          <p:cNvPr id="3" name="Content Placeholder 2"/>
          <p:cNvSpPr>
            <a:spLocks noGrp="1"/>
          </p:cNvSpPr>
          <p:nvPr>
            <p:ph sz="quarter" idx="1"/>
          </p:nvPr>
        </p:nvSpPr>
        <p:spPr>
          <a:xfrm>
            <a:off x="457200" y="2057400"/>
            <a:ext cx="8229600" cy="4648200"/>
          </a:xfrm>
        </p:spPr>
        <p:txBody>
          <a:bodyPr>
            <a:normAutofit fontScale="55000" lnSpcReduction="20000"/>
          </a:bodyPr>
          <a:lstStyle/>
          <a:p>
            <a:pPr algn="just"/>
            <a:r>
              <a:rPr lang="en-IN" sz="3300" b="1" dirty="0">
                <a:latin typeface="Times New Roman" pitchFamily="18" charset="0"/>
                <a:cs typeface="Times New Roman" pitchFamily="18" charset="0"/>
              </a:rPr>
              <a:t>PO7. Environment and Sustainability: </a:t>
            </a:r>
            <a:r>
              <a:rPr lang="en-IN" sz="3300" dirty="0">
                <a:latin typeface="Times New Roman" pitchFamily="18" charset="0"/>
                <a:cs typeface="Times New Roman" pitchFamily="18" charset="0"/>
              </a:rPr>
              <a:t>Understand the impact of the professional engineering solutions in societal and environmental contexts, and demonstrate the knowledge of, and need for sustainable development </a:t>
            </a:r>
          </a:p>
          <a:p>
            <a:pPr algn="just"/>
            <a:r>
              <a:rPr lang="en-IN" sz="3300" b="1" dirty="0">
                <a:latin typeface="Times New Roman" pitchFamily="18" charset="0"/>
                <a:cs typeface="Times New Roman" pitchFamily="18" charset="0"/>
              </a:rPr>
              <a:t>PO8. Ethics: </a:t>
            </a:r>
            <a:r>
              <a:rPr lang="en-IN" sz="3300" dirty="0">
                <a:latin typeface="Times New Roman" pitchFamily="18" charset="0"/>
                <a:cs typeface="Times New Roman" pitchFamily="18" charset="0"/>
              </a:rPr>
              <a:t>Apply ethical principles and commit to professional ethics and responsibilities and norms of the engineering practice. </a:t>
            </a:r>
          </a:p>
          <a:p>
            <a:pPr algn="just"/>
            <a:r>
              <a:rPr lang="en-IN" sz="3300" b="1" dirty="0">
                <a:latin typeface="Times New Roman" pitchFamily="18" charset="0"/>
                <a:cs typeface="Times New Roman" pitchFamily="18" charset="0"/>
              </a:rPr>
              <a:t>PO9. Individual and Team Work:</a:t>
            </a:r>
            <a:r>
              <a:rPr lang="en-IN" sz="3300" dirty="0">
                <a:latin typeface="Times New Roman" pitchFamily="18" charset="0"/>
                <a:cs typeface="Times New Roman" pitchFamily="18" charset="0"/>
              </a:rPr>
              <a:t> Function effectively as an individual, and as a member or leader in diverse teams, and in multidisciplinary settings. </a:t>
            </a:r>
          </a:p>
          <a:p>
            <a:pPr algn="just"/>
            <a:r>
              <a:rPr lang="en-IN" sz="3300" b="1" dirty="0">
                <a:latin typeface="Times New Roman" pitchFamily="18" charset="0"/>
                <a:cs typeface="Times New Roman" pitchFamily="18" charset="0"/>
              </a:rPr>
              <a:t>PO10.Communication: </a:t>
            </a:r>
            <a:r>
              <a:rPr lang="en-IN" sz="3300" dirty="0">
                <a:latin typeface="Times New Roman" pitchFamily="18" charset="0"/>
                <a:cs typeface="Times New Roman" pitchFamily="18" charset="0"/>
              </a:rPr>
              <a:t>Communicate effectively on complex engineering activities with the engineering community and with society at large, such as, being able to comprehend and write effective reports and design documentation, make effective presentations, and give and receive clear instructions. </a:t>
            </a:r>
          </a:p>
          <a:p>
            <a:pPr algn="just"/>
            <a:r>
              <a:rPr lang="en-IN" sz="3300" b="1" dirty="0">
                <a:latin typeface="Times New Roman" pitchFamily="18" charset="0"/>
                <a:cs typeface="Times New Roman" pitchFamily="18" charset="0"/>
              </a:rPr>
              <a:t>PO11.Project Management and Finance: </a:t>
            </a:r>
            <a:r>
              <a:rPr lang="en-IN" sz="3300" dirty="0">
                <a:latin typeface="Times New Roman" pitchFamily="18" charset="0"/>
                <a:cs typeface="Times New Roman" pitchFamily="18" charset="0"/>
              </a:rPr>
              <a:t>Demonstrate knowledge and understanding of the engineering and management principles and apply these to one’s own work, as a member and leader in a team, to manage projects and in multidisciplinary environments. </a:t>
            </a:r>
          </a:p>
          <a:p>
            <a:pPr algn="just"/>
            <a:r>
              <a:rPr lang="en-IN" sz="3300" b="1" dirty="0">
                <a:latin typeface="Times New Roman" pitchFamily="18" charset="0"/>
                <a:cs typeface="Times New Roman" pitchFamily="18" charset="0"/>
              </a:rPr>
              <a:t>PO12. Life-long Learning: </a:t>
            </a:r>
            <a:r>
              <a:rPr lang="en-IN" sz="3300" dirty="0">
                <a:latin typeface="Times New Roman" pitchFamily="18" charset="0"/>
                <a:cs typeface="Times New Roman" pitchFamily="18" charset="0"/>
              </a:rPr>
              <a:t>Recognize the need for, and have the preparation and ability to engage in independent and lifelong learning in the broadest of technological change. </a:t>
            </a:r>
            <a:endParaRPr lang="en-IN" dirty="0"/>
          </a:p>
        </p:txBody>
      </p:sp>
      <p:pic>
        <p:nvPicPr>
          <p:cNvPr id="6" name="Picture 5" descr="logo"/>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 y="176688"/>
            <a:ext cx="2971800" cy="73771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0"/>
            <a:ext cx="8229600" cy="1143000"/>
          </a:xfrm>
        </p:spPr>
        <p:txBody>
          <a:bodyPr>
            <a:normAutofit/>
          </a:bodyPr>
          <a:lstStyle/>
          <a:p>
            <a:r>
              <a:rPr lang="en-IN" sz="4000" b="1" dirty="0">
                <a:solidFill>
                  <a:schemeClr val="accent1">
                    <a:lumMod val="75000"/>
                  </a:schemeClr>
                </a:solidFill>
              </a:rPr>
              <a:t>Program Specific Outcome (PSOs) </a:t>
            </a:r>
          </a:p>
        </p:txBody>
      </p:sp>
      <p:sp>
        <p:nvSpPr>
          <p:cNvPr id="3" name="Content Placeholder 2"/>
          <p:cNvSpPr>
            <a:spLocks noGrp="1"/>
          </p:cNvSpPr>
          <p:nvPr>
            <p:ph sz="quarter" idx="1"/>
          </p:nvPr>
        </p:nvSpPr>
        <p:spPr>
          <a:xfrm>
            <a:off x="685800" y="2057400"/>
            <a:ext cx="7772400" cy="4572000"/>
          </a:xfrm>
        </p:spPr>
        <p:txBody>
          <a:bodyPr>
            <a:noAutofit/>
          </a:bodyPr>
          <a:lstStyle/>
          <a:p>
            <a:pPr algn="just">
              <a:lnSpc>
                <a:spcPct val="80000"/>
              </a:lnSpc>
            </a:pPr>
            <a:r>
              <a:rPr lang="en-IN" sz="2400" b="1" dirty="0">
                <a:latin typeface="Times New Roman" pitchFamily="18" charset="0"/>
                <a:cs typeface="Times New Roman" pitchFamily="18" charset="0"/>
              </a:rPr>
              <a:t>PSO1.</a:t>
            </a:r>
            <a:r>
              <a:rPr lang="en-IN" sz="2400" dirty="0">
                <a:latin typeface="Times New Roman" pitchFamily="18" charset="0"/>
                <a:cs typeface="Times New Roman" pitchFamily="18" charset="0"/>
              </a:rPr>
              <a:t> </a:t>
            </a:r>
            <a:r>
              <a:rPr lang="en-US" sz="2400" dirty="0">
                <a:latin typeface="Times New Roman" panose="02020603050405020304" pitchFamily="18" charset="0"/>
                <a:cs typeface="Times New Roman" panose="02020603050405020304" pitchFamily="18" charset="0"/>
              </a:rPr>
              <a:t>Graduate will attain in depth knowledge and hands on training for different technologies of computer science and engineering as well as information technology.</a:t>
            </a:r>
            <a:endParaRPr lang="en-IN" sz="2400" dirty="0">
              <a:latin typeface="Times New Roman" pitchFamily="18" charset="0"/>
              <a:cs typeface="Times New Roman" pitchFamily="18" charset="0"/>
            </a:endParaRPr>
          </a:p>
          <a:p>
            <a:pPr algn="just">
              <a:lnSpc>
                <a:spcPct val="80000"/>
              </a:lnSpc>
            </a:pPr>
            <a:r>
              <a:rPr lang="en-IN" sz="2400" b="1" dirty="0">
                <a:latin typeface="Times New Roman" pitchFamily="18" charset="0"/>
                <a:cs typeface="Times New Roman" pitchFamily="18" charset="0"/>
              </a:rPr>
              <a:t>PSO2.</a:t>
            </a:r>
            <a:r>
              <a:rPr lang="en-IN" sz="2400" dirty="0">
                <a:latin typeface="Times New Roman" pitchFamily="18" charset="0"/>
                <a:cs typeface="Times New Roman" pitchFamily="18" charset="0"/>
              </a:rPr>
              <a:t> </a:t>
            </a:r>
            <a:r>
              <a:rPr lang="en-US" sz="2400" dirty="0">
                <a:latin typeface="Times New Roman" panose="02020603050405020304" pitchFamily="18" charset="0"/>
                <a:cs typeface="Times New Roman" panose="02020603050405020304" pitchFamily="18" charset="0"/>
              </a:rPr>
              <a:t>Graduates will effectively exhibit their skills and knowledge as ethical computer engineer with environment sustainability. </a:t>
            </a:r>
          </a:p>
          <a:p>
            <a:pPr algn="just">
              <a:lnSpc>
                <a:spcPct val="80000"/>
              </a:lnSpc>
            </a:pPr>
            <a:r>
              <a:rPr lang="en-IN" sz="2400" b="1" dirty="0">
                <a:latin typeface="Times New Roman" pitchFamily="18" charset="0"/>
                <a:cs typeface="Times New Roman" pitchFamily="18" charset="0"/>
              </a:rPr>
              <a:t>PSO3.</a:t>
            </a:r>
            <a:r>
              <a:rPr lang="en-IN" sz="2400" dirty="0">
                <a:latin typeface="Times New Roman" pitchFamily="18" charset="0"/>
                <a:cs typeface="Times New Roman" pitchFamily="18" charset="0"/>
              </a:rPr>
              <a:t> </a:t>
            </a:r>
            <a:r>
              <a:rPr lang="en-US" sz="2400" dirty="0">
                <a:latin typeface="Times New Roman" panose="02020603050405020304" pitchFamily="18" charset="0"/>
                <a:cs typeface="Times New Roman" panose="02020603050405020304" pitchFamily="18" charset="0"/>
              </a:rPr>
              <a:t>Graduate will be able to create solutions for real world complex problems in area of computer science and engineering</a:t>
            </a:r>
          </a:p>
          <a:p>
            <a:pPr algn="just">
              <a:lnSpc>
                <a:spcPct val="80000"/>
              </a:lnSpc>
            </a:pPr>
            <a:r>
              <a:rPr lang="en-IN" sz="2400" b="1" dirty="0">
                <a:latin typeface="Times New Roman" pitchFamily="18" charset="0"/>
                <a:cs typeface="Times New Roman" pitchFamily="18" charset="0"/>
              </a:rPr>
              <a:t>PSO4.</a:t>
            </a:r>
            <a:r>
              <a:rPr lang="en-IN" sz="2400" dirty="0">
                <a:latin typeface="Times New Roman" pitchFamily="18" charset="0"/>
                <a:cs typeface="Times New Roman" pitchFamily="18" charset="0"/>
              </a:rPr>
              <a:t> </a:t>
            </a:r>
            <a:r>
              <a:rPr lang="en-US" sz="2400" dirty="0">
                <a:latin typeface="Times New Roman" panose="02020603050405020304" pitchFamily="18" charset="0"/>
                <a:cs typeface="Times New Roman" panose="02020603050405020304" pitchFamily="18" charset="0"/>
              </a:rPr>
              <a:t>Graduates will be able to create, compare and develop new hardware as well as software technologies using advanced modern tools and languages leading to green and eco-friendly computing</a:t>
            </a:r>
            <a:endParaRPr lang="en-IN" sz="2400" dirty="0">
              <a:latin typeface="Times New Roman" pitchFamily="18" charset="0"/>
              <a:cs typeface="Times New Roman" pitchFamily="18" charset="0"/>
            </a:endParaRPr>
          </a:p>
        </p:txBody>
      </p:sp>
      <p:pic>
        <p:nvPicPr>
          <p:cNvPr id="6" name="Picture 5" descr="logo"/>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92392"/>
            <a:ext cx="2819400" cy="822008"/>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070367"/>
            <a:ext cx="7772400" cy="1143000"/>
          </a:xfrm>
        </p:spPr>
        <p:txBody>
          <a:bodyPr>
            <a:noAutofit/>
          </a:bodyPr>
          <a:lstStyle/>
          <a:p>
            <a:pPr algn="ctr"/>
            <a:r>
              <a:rPr lang="en-US" sz="3600" b="1" dirty="0">
                <a:solidFill>
                  <a:schemeClr val="accent1">
                    <a:lumMod val="75000"/>
                  </a:schemeClr>
                </a:solidFill>
              </a:rPr>
              <a:t>PROGRAMMING FOR PROBLEM SOLVING LAB</a:t>
            </a:r>
          </a:p>
        </p:txBody>
      </p:sp>
      <p:sp>
        <p:nvSpPr>
          <p:cNvPr id="3" name="Content Placeholder 2"/>
          <p:cNvSpPr>
            <a:spLocks noGrp="1"/>
          </p:cNvSpPr>
          <p:nvPr>
            <p:ph sz="quarter" idx="1"/>
          </p:nvPr>
        </p:nvSpPr>
        <p:spPr>
          <a:xfrm>
            <a:off x="533400" y="2895600"/>
            <a:ext cx="7772400" cy="2971800"/>
          </a:xfrm>
        </p:spPr>
        <p:txBody>
          <a:bodyPr>
            <a:normAutofit fontScale="85000" lnSpcReduction="10000"/>
          </a:bodyPr>
          <a:lstStyle/>
          <a:p>
            <a:pPr algn="just"/>
            <a:r>
              <a:rPr lang="en-US" dirty="0"/>
              <a:t>Programming for Problem Solving focuses on using programming languages to address and solve real-world problems. It emphasizes algorithmic thinking, logical reasoning, and structured programming techniques. Key topics include understanding problem requirements, designing algorithms, and implementing solutions in languages like C . The course covers basic concepts such as variables, control structures, data structures, and functions. Practical exercises enhance problem-solving skills, critical thinking, and the ability to debug and optimize code efficiently.</a:t>
            </a:r>
            <a:endParaRPr lang="en-US" sz="2400" dirty="0">
              <a:latin typeface="Times New Roman" pitchFamily="18" charset="0"/>
              <a:cs typeface="Times New Roman" pitchFamily="18" charset="0"/>
            </a:endParaRPr>
          </a:p>
        </p:txBody>
      </p:sp>
      <p:pic>
        <p:nvPicPr>
          <p:cNvPr id="6" name="Picture 5" descr="logo"/>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184600"/>
            <a:ext cx="3124200" cy="898208"/>
          </a:xfrm>
          <a:prstGeom prst="rect">
            <a:avLst/>
          </a:prstGeom>
          <a:noFill/>
          <a:ln>
            <a:noFill/>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509</TotalTime>
  <Words>1436</Words>
  <Application>Microsoft Office PowerPoint</Application>
  <PresentationFormat>On-screen Show (4:3)</PresentationFormat>
  <Paragraphs>130</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Calibri</vt:lpstr>
      <vt:lpstr>Franklin Gothic Book</vt:lpstr>
      <vt:lpstr>Perpetua</vt:lpstr>
      <vt:lpstr>Times New Roman</vt:lpstr>
      <vt:lpstr>Wingdings 2</vt:lpstr>
      <vt:lpstr>Equity</vt:lpstr>
      <vt:lpstr>Introductory Lecture Lecture - Zero</vt:lpstr>
      <vt:lpstr>About the Course</vt:lpstr>
      <vt:lpstr>Vision of School</vt:lpstr>
      <vt:lpstr>Mission of School</vt:lpstr>
      <vt:lpstr> Graduation Attributes</vt:lpstr>
      <vt:lpstr>  Program Outcomes (Pos)</vt:lpstr>
      <vt:lpstr>  Program Outcomes (POs) ..</vt:lpstr>
      <vt:lpstr>Program Specific Outcome (PSOs) </vt:lpstr>
      <vt:lpstr>PROGRAMMING FOR PROBLEM SOLVING LAB</vt:lpstr>
      <vt:lpstr>Course Outcomes</vt:lpstr>
      <vt:lpstr>Experiment List</vt:lpstr>
      <vt:lpstr>Experiment List</vt:lpstr>
      <vt:lpstr>Assessment Process  (Theory and Practical)</vt:lpstr>
      <vt:lpstr>                   Suggested Reading Materials</vt:lpstr>
      <vt:lpstr>Attendance Requirement</vt:lpstr>
      <vt:lpstr>Feedback System</vt:lpstr>
      <vt:lpstr>Important Instructions  Do and Don’t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Introductory Lecture Lecture - Zero</dc:title>
  <dc:creator>hp840</dc:creator>
  <cp:lastModifiedBy>Sukesh Bhagat</cp:lastModifiedBy>
  <cp:revision>57</cp:revision>
  <dcterms:created xsi:type="dcterms:W3CDTF">2022-01-10T12:22:35Z</dcterms:created>
  <dcterms:modified xsi:type="dcterms:W3CDTF">2024-08-01T16:05:52Z</dcterms:modified>
</cp:coreProperties>
</file>