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embeddedFontLst>
    <p:embeddedFont>
      <p:font typeface="Source Code Pro" panose="020B0604020202020204" charset="0"/>
      <p:regular r:id="rId35"/>
      <p:bold r:id="rId36"/>
      <p:italic r:id="rId37"/>
      <p:boldItalic r:id="rId38"/>
    </p:embeddedFont>
    <p:embeddedFont>
      <p:font typeface="Oswald" panose="020B0604020202020204" charset="0"/>
      <p:regular r:id="rId39"/>
      <p:bold r:id="rId40"/>
    </p:embeddedFont>
    <p:embeddedFont>
      <p:font typeface="Montserrat"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17174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624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db6bb72b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db6bb72b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66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db6bb72b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db6bb72b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40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db6bb72b7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db6bb72b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73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db6bb72b7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db6bb72b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64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db6bb72b7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db6bb72b7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28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db6bb72b7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db6bb72b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97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db6bb72b7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db6bb72b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15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db6bb72b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db6bb72b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291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db6bb72b7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db6bb72b7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74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db6bb72b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db6bb72b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90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db6bb72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db6bb72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817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db6bb72b7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db6bb72b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5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db6bb72b7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db6bb72b7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122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db6bb72b7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db6bb72b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707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db6bb72b7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db6bb72b7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978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db6bb72b7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db6bb72b7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63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db6bb72b7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db6bb72b7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205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db6bb72b7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db6bb72b7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370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db6bb72b7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db6bb72b7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947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db6bb72b7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db6bb72b7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061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db6bb72b7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db6bb72b7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53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db6bb72b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db6bb72b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382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db6bb72b7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db6bb72b7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203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c4e07dad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4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db6bb72b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db6bb72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174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b6bb72b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b6bb72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2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b6bb72b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db6bb72b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35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db6bb72b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db6bb72b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5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db6bb72b7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db6bb72b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41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db6bb72b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db6bb72b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17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
        <p:nvSpPr>
          <p:cNvPr id="58" name="Google Shape;58;p14"/>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Oswald"/>
              <a:buNone/>
              <a:defRPr sz="3600">
                <a:latin typeface="Oswald"/>
                <a:ea typeface="Oswald"/>
                <a:cs typeface="Oswald"/>
                <a:sym typeface="Oswald"/>
              </a:defRPr>
            </a:lvl1pPr>
            <a:lvl2pPr lvl="1" algn="ctr" rtl="0">
              <a:lnSpc>
                <a:spcPct val="100000"/>
              </a:lnSpc>
              <a:spcBef>
                <a:spcPts val="0"/>
              </a:spcBef>
              <a:spcAft>
                <a:spcPts val="0"/>
              </a:spcAft>
              <a:buSzPts val="3600"/>
              <a:buFont typeface="Oswald"/>
              <a:buNone/>
              <a:defRPr sz="3600">
                <a:latin typeface="Oswald"/>
                <a:ea typeface="Oswald"/>
                <a:cs typeface="Oswald"/>
                <a:sym typeface="Oswald"/>
              </a:defRPr>
            </a:lvl2pPr>
            <a:lvl3pPr lvl="2" algn="ctr" rtl="0">
              <a:lnSpc>
                <a:spcPct val="100000"/>
              </a:lnSpc>
              <a:spcBef>
                <a:spcPts val="0"/>
              </a:spcBef>
              <a:spcAft>
                <a:spcPts val="0"/>
              </a:spcAft>
              <a:buSzPts val="3600"/>
              <a:buFont typeface="Oswald"/>
              <a:buNone/>
              <a:defRPr sz="3600">
                <a:latin typeface="Oswald"/>
                <a:ea typeface="Oswald"/>
                <a:cs typeface="Oswald"/>
                <a:sym typeface="Oswald"/>
              </a:defRPr>
            </a:lvl3pPr>
            <a:lvl4pPr lvl="3" algn="ctr" rtl="0">
              <a:lnSpc>
                <a:spcPct val="100000"/>
              </a:lnSpc>
              <a:spcBef>
                <a:spcPts val="0"/>
              </a:spcBef>
              <a:spcAft>
                <a:spcPts val="0"/>
              </a:spcAft>
              <a:buSzPts val="3600"/>
              <a:buFont typeface="Oswald"/>
              <a:buNone/>
              <a:defRPr sz="3600">
                <a:latin typeface="Oswald"/>
                <a:ea typeface="Oswald"/>
                <a:cs typeface="Oswald"/>
                <a:sym typeface="Oswald"/>
              </a:defRPr>
            </a:lvl4pPr>
            <a:lvl5pPr lvl="4" algn="ctr" rtl="0">
              <a:lnSpc>
                <a:spcPct val="100000"/>
              </a:lnSpc>
              <a:spcBef>
                <a:spcPts val="0"/>
              </a:spcBef>
              <a:spcAft>
                <a:spcPts val="0"/>
              </a:spcAft>
              <a:buSzPts val="3600"/>
              <a:buFont typeface="Oswald"/>
              <a:buNone/>
              <a:defRPr sz="3600">
                <a:latin typeface="Oswald"/>
                <a:ea typeface="Oswald"/>
                <a:cs typeface="Oswald"/>
                <a:sym typeface="Oswald"/>
              </a:defRPr>
            </a:lvl5pPr>
            <a:lvl6pPr lvl="5" algn="ctr" rtl="0">
              <a:lnSpc>
                <a:spcPct val="100000"/>
              </a:lnSpc>
              <a:spcBef>
                <a:spcPts val="0"/>
              </a:spcBef>
              <a:spcAft>
                <a:spcPts val="0"/>
              </a:spcAft>
              <a:buSzPts val="3600"/>
              <a:buFont typeface="Oswald"/>
              <a:buNone/>
              <a:defRPr sz="3600">
                <a:latin typeface="Oswald"/>
                <a:ea typeface="Oswald"/>
                <a:cs typeface="Oswald"/>
                <a:sym typeface="Oswald"/>
              </a:defRPr>
            </a:lvl6pPr>
            <a:lvl7pPr lvl="6" algn="ctr" rtl="0">
              <a:lnSpc>
                <a:spcPct val="100000"/>
              </a:lnSpc>
              <a:spcBef>
                <a:spcPts val="0"/>
              </a:spcBef>
              <a:spcAft>
                <a:spcPts val="0"/>
              </a:spcAft>
              <a:buSzPts val="3600"/>
              <a:buFont typeface="Oswald"/>
              <a:buNone/>
              <a:defRPr sz="3600">
                <a:latin typeface="Oswald"/>
                <a:ea typeface="Oswald"/>
                <a:cs typeface="Oswald"/>
                <a:sym typeface="Oswald"/>
              </a:defRPr>
            </a:lvl7pPr>
            <a:lvl8pPr lvl="7" algn="ctr" rtl="0">
              <a:lnSpc>
                <a:spcPct val="100000"/>
              </a:lnSpc>
              <a:spcBef>
                <a:spcPts val="0"/>
              </a:spcBef>
              <a:spcAft>
                <a:spcPts val="0"/>
              </a:spcAft>
              <a:buSzPts val="3600"/>
              <a:buFont typeface="Oswald"/>
              <a:buNone/>
              <a:defRPr sz="3600">
                <a:latin typeface="Oswald"/>
                <a:ea typeface="Oswald"/>
                <a:cs typeface="Oswald"/>
                <a:sym typeface="Oswald"/>
              </a:defRPr>
            </a:lvl8pPr>
            <a:lvl9pPr lvl="8" algn="ctr" rtl="0">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66" name="Google Shape;66;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71" name="Google Shape;71;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80" name="Google Shape;80;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89" name="Google Shape;89;p21"/>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600"/>
              <a:buNone/>
              <a:defRPr sz="4600">
                <a:solidFill>
                  <a:schemeClr val="lt1"/>
                </a:solidFill>
              </a:defRPr>
            </a:lvl1pPr>
            <a:lvl2pPr lvl="1" algn="ctr" rtl="0">
              <a:spcBef>
                <a:spcPts val="0"/>
              </a:spcBef>
              <a:spcAft>
                <a:spcPts val="0"/>
              </a:spcAft>
              <a:buClr>
                <a:schemeClr val="lt1"/>
              </a:buClr>
              <a:buSzPts val="4600"/>
              <a:buNone/>
              <a:defRPr sz="4600">
                <a:solidFill>
                  <a:schemeClr val="lt1"/>
                </a:solidFill>
              </a:defRPr>
            </a:lvl2pPr>
            <a:lvl3pPr lvl="2" algn="ctr" rtl="0">
              <a:spcBef>
                <a:spcPts val="0"/>
              </a:spcBef>
              <a:spcAft>
                <a:spcPts val="0"/>
              </a:spcAft>
              <a:buClr>
                <a:schemeClr val="lt1"/>
              </a:buClr>
              <a:buSzPts val="4600"/>
              <a:buNone/>
              <a:defRPr sz="4600">
                <a:solidFill>
                  <a:schemeClr val="lt1"/>
                </a:solidFill>
              </a:defRPr>
            </a:lvl3pPr>
            <a:lvl4pPr lvl="3" algn="ctr" rtl="0">
              <a:spcBef>
                <a:spcPts val="0"/>
              </a:spcBef>
              <a:spcAft>
                <a:spcPts val="0"/>
              </a:spcAft>
              <a:buClr>
                <a:schemeClr val="lt1"/>
              </a:buClr>
              <a:buSzPts val="4600"/>
              <a:buNone/>
              <a:defRPr sz="4600">
                <a:solidFill>
                  <a:schemeClr val="lt1"/>
                </a:solidFill>
              </a:defRPr>
            </a:lvl4pPr>
            <a:lvl5pPr lvl="4" algn="ctr" rtl="0">
              <a:spcBef>
                <a:spcPts val="0"/>
              </a:spcBef>
              <a:spcAft>
                <a:spcPts val="0"/>
              </a:spcAft>
              <a:buClr>
                <a:schemeClr val="lt1"/>
              </a:buClr>
              <a:buSzPts val="4600"/>
              <a:buNone/>
              <a:defRPr sz="4600">
                <a:solidFill>
                  <a:schemeClr val="lt1"/>
                </a:solidFill>
              </a:defRPr>
            </a:lvl5pPr>
            <a:lvl6pPr lvl="5" algn="ctr" rtl="0">
              <a:spcBef>
                <a:spcPts val="0"/>
              </a:spcBef>
              <a:spcAft>
                <a:spcPts val="0"/>
              </a:spcAft>
              <a:buClr>
                <a:schemeClr val="lt1"/>
              </a:buClr>
              <a:buSzPts val="4600"/>
              <a:buNone/>
              <a:defRPr sz="4600">
                <a:solidFill>
                  <a:schemeClr val="lt1"/>
                </a:solidFill>
              </a:defRPr>
            </a:lvl6pPr>
            <a:lvl7pPr lvl="6" algn="ctr" rtl="0">
              <a:spcBef>
                <a:spcPts val="0"/>
              </a:spcBef>
              <a:spcAft>
                <a:spcPts val="0"/>
              </a:spcAft>
              <a:buClr>
                <a:schemeClr val="lt1"/>
              </a:buClr>
              <a:buSzPts val="4600"/>
              <a:buNone/>
              <a:defRPr sz="4600">
                <a:solidFill>
                  <a:schemeClr val="lt1"/>
                </a:solidFill>
              </a:defRPr>
            </a:lvl7pPr>
            <a:lvl8pPr lvl="7" algn="ctr" rtl="0">
              <a:spcBef>
                <a:spcPts val="0"/>
              </a:spcBef>
              <a:spcAft>
                <a:spcPts val="0"/>
              </a:spcAft>
              <a:buClr>
                <a:schemeClr val="lt1"/>
              </a:buClr>
              <a:buSzPts val="4600"/>
              <a:buNone/>
              <a:defRPr sz="4600">
                <a:solidFill>
                  <a:schemeClr val="lt1"/>
                </a:solidFill>
              </a:defRPr>
            </a:lvl8pPr>
            <a:lvl9pPr lvl="8" algn="ctr" rtl="0">
              <a:spcBef>
                <a:spcPts val="0"/>
              </a:spcBef>
              <a:spcAft>
                <a:spcPts val="0"/>
              </a:spcAft>
              <a:buClr>
                <a:schemeClr val="lt1"/>
              </a:buClr>
              <a:buSzPts val="4600"/>
              <a:buNone/>
              <a:defRPr sz="4600">
                <a:solidFill>
                  <a:schemeClr val="lt1"/>
                </a:solidFill>
              </a:defRPr>
            </a:lvl9pPr>
          </a:lstStyle>
          <a:p>
            <a:endParaRPr/>
          </a:p>
        </p:txBody>
      </p:sp>
      <p:sp>
        <p:nvSpPr>
          <p:cNvPr id="90" name="Google Shape;90;p21"/>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900"/>
              <a:buNone/>
              <a:defRPr sz="1900">
                <a:solidFill>
                  <a:schemeClr val="lt1"/>
                </a:solidFill>
              </a:defRPr>
            </a:lvl1pPr>
            <a:lvl2pPr lvl="1" algn="ctr" rtl="0">
              <a:lnSpc>
                <a:spcPct val="100000"/>
              </a:lnSpc>
              <a:spcBef>
                <a:spcPts val="0"/>
              </a:spcBef>
              <a:spcAft>
                <a:spcPts val="0"/>
              </a:spcAft>
              <a:buClr>
                <a:schemeClr val="lt1"/>
              </a:buClr>
              <a:buSzPts val="1900"/>
              <a:buNone/>
              <a:defRPr sz="1900">
                <a:solidFill>
                  <a:schemeClr val="lt1"/>
                </a:solidFill>
              </a:defRPr>
            </a:lvl2pPr>
            <a:lvl3pPr lvl="2" algn="ctr" rtl="0">
              <a:lnSpc>
                <a:spcPct val="100000"/>
              </a:lnSpc>
              <a:spcBef>
                <a:spcPts val="0"/>
              </a:spcBef>
              <a:spcAft>
                <a:spcPts val="0"/>
              </a:spcAft>
              <a:buClr>
                <a:schemeClr val="lt1"/>
              </a:buClr>
              <a:buSzPts val="1900"/>
              <a:buNone/>
              <a:defRPr sz="1900">
                <a:solidFill>
                  <a:schemeClr val="lt1"/>
                </a:solidFill>
              </a:defRPr>
            </a:lvl3pPr>
            <a:lvl4pPr lvl="3" algn="ctr" rtl="0">
              <a:lnSpc>
                <a:spcPct val="100000"/>
              </a:lnSpc>
              <a:spcBef>
                <a:spcPts val="0"/>
              </a:spcBef>
              <a:spcAft>
                <a:spcPts val="0"/>
              </a:spcAft>
              <a:buClr>
                <a:schemeClr val="lt1"/>
              </a:buClr>
              <a:buSzPts val="1900"/>
              <a:buNone/>
              <a:defRPr sz="1900">
                <a:solidFill>
                  <a:schemeClr val="lt1"/>
                </a:solidFill>
              </a:defRPr>
            </a:lvl4pPr>
            <a:lvl5pPr lvl="4" algn="ctr" rtl="0">
              <a:lnSpc>
                <a:spcPct val="100000"/>
              </a:lnSpc>
              <a:spcBef>
                <a:spcPts val="0"/>
              </a:spcBef>
              <a:spcAft>
                <a:spcPts val="0"/>
              </a:spcAft>
              <a:buClr>
                <a:schemeClr val="lt1"/>
              </a:buClr>
              <a:buSzPts val="1900"/>
              <a:buNone/>
              <a:defRPr sz="1900">
                <a:solidFill>
                  <a:schemeClr val="lt1"/>
                </a:solidFill>
              </a:defRPr>
            </a:lvl5pPr>
            <a:lvl6pPr lvl="5" algn="ctr" rtl="0">
              <a:lnSpc>
                <a:spcPct val="100000"/>
              </a:lnSpc>
              <a:spcBef>
                <a:spcPts val="0"/>
              </a:spcBef>
              <a:spcAft>
                <a:spcPts val="0"/>
              </a:spcAft>
              <a:buClr>
                <a:schemeClr val="lt1"/>
              </a:buClr>
              <a:buSzPts val="1900"/>
              <a:buNone/>
              <a:defRPr sz="1900">
                <a:solidFill>
                  <a:schemeClr val="lt1"/>
                </a:solidFill>
              </a:defRPr>
            </a:lvl6pPr>
            <a:lvl7pPr lvl="6" algn="ctr" rtl="0">
              <a:lnSpc>
                <a:spcPct val="100000"/>
              </a:lnSpc>
              <a:spcBef>
                <a:spcPts val="0"/>
              </a:spcBef>
              <a:spcAft>
                <a:spcPts val="0"/>
              </a:spcAft>
              <a:buClr>
                <a:schemeClr val="lt1"/>
              </a:buClr>
              <a:buSzPts val="1900"/>
              <a:buNone/>
              <a:defRPr sz="1900">
                <a:solidFill>
                  <a:schemeClr val="lt1"/>
                </a:solidFill>
              </a:defRPr>
            </a:lvl7pPr>
            <a:lvl8pPr lvl="7" algn="ctr" rtl="0">
              <a:lnSpc>
                <a:spcPct val="100000"/>
              </a:lnSpc>
              <a:spcBef>
                <a:spcPts val="0"/>
              </a:spcBef>
              <a:spcAft>
                <a:spcPts val="0"/>
              </a:spcAft>
              <a:buClr>
                <a:schemeClr val="lt1"/>
              </a:buClr>
              <a:buSzPts val="1900"/>
              <a:buNone/>
              <a:defRPr sz="1900">
                <a:solidFill>
                  <a:schemeClr val="lt1"/>
                </a:solidFill>
              </a:defRPr>
            </a:lvl8pPr>
            <a:lvl9pPr lvl="8" algn="ctr" rtl="0">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98" name="Google Shape;9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Source Code Pro"/>
                <a:ea typeface="Source Code Pro"/>
                <a:cs typeface="Source Code Pro"/>
                <a:sym typeface="Source Code Pro"/>
              </a:defRPr>
            </a:lvl1pPr>
            <a:lvl2pPr lvl="1" algn="r" rtl="0">
              <a:buNone/>
              <a:defRPr sz="1000">
                <a:solidFill>
                  <a:schemeClr val="dk2"/>
                </a:solidFill>
                <a:latin typeface="Source Code Pro"/>
                <a:ea typeface="Source Code Pro"/>
                <a:cs typeface="Source Code Pro"/>
                <a:sym typeface="Source Code Pro"/>
              </a:defRPr>
            </a:lvl2pPr>
            <a:lvl3pPr lvl="2" algn="r" rtl="0">
              <a:buNone/>
              <a:defRPr sz="1000">
                <a:solidFill>
                  <a:schemeClr val="dk2"/>
                </a:solidFill>
                <a:latin typeface="Source Code Pro"/>
                <a:ea typeface="Source Code Pro"/>
                <a:cs typeface="Source Code Pro"/>
                <a:sym typeface="Source Code Pro"/>
              </a:defRPr>
            </a:lvl3pPr>
            <a:lvl4pPr lvl="3" algn="r" rtl="0">
              <a:buNone/>
              <a:defRPr sz="1000">
                <a:solidFill>
                  <a:schemeClr val="dk2"/>
                </a:solidFill>
                <a:latin typeface="Source Code Pro"/>
                <a:ea typeface="Source Code Pro"/>
                <a:cs typeface="Source Code Pro"/>
                <a:sym typeface="Source Code Pro"/>
              </a:defRPr>
            </a:lvl4pPr>
            <a:lvl5pPr lvl="4" algn="r" rtl="0">
              <a:buNone/>
              <a:defRPr sz="1000">
                <a:solidFill>
                  <a:schemeClr val="dk2"/>
                </a:solidFill>
                <a:latin typeface="Source Code Pro"/>
                <a:ea typeface="Source Code Pro"/>
                <a:cs typeface="Source Code Pro"/>
                <a:sym typeface="Source Code Pro"/>
              </a:defRPr>
            </a:lvl5pPr>
            <a:lvl6pPr lvl="5" algn="r" rtl="0">
              <a:buNone/>
              <a:defRPr sz="1000">
                <a:solidFill>
                  <a:schemeClr val="dk2"/>
                </a:solidFill>
                <a:latin typeface="Source Code Pro"/>
                <a:ea typeface="Source Code Pro"/>
                <a:cs typeface="Source Code Pro"/>
                <a:sym typeface="Source Code Pro"/>
              </a:defRPr>
            </a:lvl6pPr>
            <a:lvl7pPr lvl="6" algn="r" rtl="0">
              <a:buNone/>
              <a:defRPr sz="1000">
                <a:solidFill>
                  <a:schemeClr val="dk2"/>
                </a:solidFill>
                <a:latin typeface="Source Code Pro"/>
                <a:ea typeface="Source Code Pro"/>
                <a:cs typeface="Source Code Pro"/>
                <a:sym typeface="Source Code Pro"/>
              </a:defRPr>
            </a:lvl7pPr>
            <a:lvl8pPr lvl="7" algn="r" rtl="0">
              <a:buNone/>
              <a:defRPr sz="1000">
                <a:solidFill>
                  <a:schemeClr val="dk2"/>
                </a:solidFill>
                <a:latin typeface="Source Code Pro"/>
                <a:ea typeface="Source Code Pro"/>
                <a:cs typeface="Source Code Pro"/>
                <a:sym typeface="Source Code Pro"/>
              </a:defRPr>
            </a:lvl8pPr>
            <a:lvl9pPr lvl="8" algn="r" rtl="0">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p14:dur="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something! </a:t>
            </a:r>
            <a:endParaRPr/>
          </a:p>
        </p:txBody>
      </p:sp>
      <p:pic>
        <p:nvPicPr>
          <p:cNvPr id="109" name="Google Shape;109;p2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110" name="Google Shape;110;p2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38" name="Google Shape;238;p3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47" name="Google Shape;247;p3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250" name="Google Shape;250;p35"/>
          <p:cNvCxnSpPr/>
          <p:nvPr/>
        </p:nvCxnSpPr>
        <p:spPr>
          <a:xfrm>
            <a:off x="2382150" y="2574713"/>
            <a:ext cx="4474200" cy="0"/>
          </a:xfrm>
          <a:prstGeom prst="straightConnector1">
            <a:avLst/>
          </a:prstGeom>
          <a:noFill/>
          <a:ln w="38100" cap="flat" cmpd="sng">
            <a:solidFill>
              <a:schemeClr val="dk2"/>
            </a:solidFill>
            <a:prstDash val="solid"/>
            <a:round/>
            <a:headEnd type="none" w="med" len="med"/>
            <a:tailEnd type="none" w="med" len="med"/>
          </a:ln>
        </p:spPr>
      </p:cxnSp>
      <p:cxnSp>
        <p:nvCxnSpPr>
          <p:cNvPr id="251" name="Google Shape;251;p35"/>
          <p:cNvCxnSpPr/>
          <p:nvPr/>
        </p:nvCxnSpPr>
        <p:spPr>
          <a:xfrm>
            <a:off x="2399775" y="2574713"/>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252" name="Google Shape;252;p35"/>
          <p:cNvCxnSpPr/>
          <p:nvPr/>
        </p:nvCxnSpPr>
        <p:spPr>
          <a:xfrm>
            <a:off x="4616825" y="2574838"/>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253" name="Google Shape;253;p35"/>
          <p:cNvCxnSpPr/>
          <p:nvPr/>
        </p:nvCxnSpPr>
        <p:spPr>
          <a:xfrm>
            <a:off x="6833875" y="2574838"/>
            <a:ext cx="0" cy="375000"/>
          </a:xfrm>
          <a:prstGeom prst="straightConnector1">
            <a:avLst/>
          </a:prstGeom>
          <a:noFill/>
          <a:ln w="38100" cap="flat" cmpd="sng">
            <a:solidFill>
              <a:schemeClr val="dk2"/>
            </a:solidFill>
            <a:prstDash val="solid"/>
            <a:round/>
            <a:headEnd type="none" w="med" len="med"/>
            <a:tailEnd type="none" w="med" len="med"/>
          </a:ln>
        </p:spPr>
      </p:cxnSp>
      <p:sp>
        <p:nvSpPr>
          <p:cNvPr id="254" name="Google Shape;254;p35"/>
          <p:cNvSpPr/>
          <p:nvPr/>
        </p:nvSpPr>
        <p:spPr>
          <a:xfrm>
            <a:off x="1808125" y="3024010"/>
            <a:ext cx="1427400" cy="1529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3581503" y="1022688"/>
            <a:ext cx="2019600" cy="1107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3684525" y="1070425"/>
            <a:ext cx="17145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txBox="1"/>
          <p:nvPr/>
        </p:nvSpPr>
        <p:spPr>
          <a:xfrm>
            <a:off x="3971697" y="1152850"/>
            <a:ext cx="15180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txBox="1"/>
          <p:nvPr/>
        </p:nvSpPr>
        <p:spPr>
          <a:xfrm>
            <a:off x="2019475" y="3110425"/>
            <a:ext cx="13932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txBox="1"/>
          <p:nvPr/>
        </p:nvSpPr>
        <p:spPr>
          <a:xfrm>
            <a:off x="1915784"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txBox="1"/>
          <p:nvPr/>
        </p:nvSpPr>
        <p:spPr>
          <a:xfrm>
            <a:off x="2522384"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4037100" y="3110425"/>
            <a:ext cx="11235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txBox="1"/>
          <p:nvPr/>
        </p:nvSpPr>
        <p:spPr>
          <a:xfrm>
            <a:off x="4096500" y="3110425"/>
            <a:ext cx="13932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txBox="1"/>
          <p:nvPr/>
        </p:nvSpPr>
        <p:spPr>
          <a:xfrm>
            <a:off x="3992809"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txBox="1"/>
          <p:nvPr/>
        </p:nvSpPr>
        <p:spPr>
          <a:xfrm>
            <a:off x="4599409"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6114125" y="3110425"/>
            <a:ext cx="11235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txBox="1"/>
          <p:nvPr/>
        </p:nvSpPr>
        <p:spPr>
          <a:xfrm>
            <a:off x="6173525" y="3110425"/>
            <a:ext cx="13932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txBox="1"/>
          <p:nvPr/>
        </p:nvSpPr>
        <p:spPr>
          <a:xfrm>
            <a:off x="6069834"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txBox="1"/>
          <p:nvPr/>
        </p:nvSpPr>
        <p:spPr>
          <a:xfrm>
            <a:off x="6676434" y="3879700"/>
            <a:ext cx="606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txBox="1"/>
          <p:nvPr/>
        </p:nvSpPr>
        <p:spPr>
          <a:xfrm>
            <a:off x="3894699" y="1696262"/>
            <a:ext cx="696600" cy="1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txBox="1"/>
          <p:nvPr/>
        </p:nvSpPr>
        <p:spPr>
          <a:xfrm>
            <a:off x="4591299" y="1696262"/>
            <a:ext cx="696600" cy="1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88" name="Google Shape;288;p3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291" name="Google Shape;291;p36"/>
          <p:cNvCxnSpPr/>
          <p:nvPr/>
        </p:nvCxnSpPr>
        <p:spPr>
          <a:xfrm>
            <a:off x="4561492" y="2526702"/>
            <a:ext cx="3781200" cy="0"/>
          </a:xfrm>
          <a:prstGeom prst="straightConnector1">
            <a:avLst/>
          </a:prstGeom>
          <a:noFill/>
          <a:ln w="38100" cap="flat" cmpd="sng">
            <a:solidFill>
              <a:schemeClr val="dk2"/>
            </a:solidFill>
            <a:prstDash val="solid"/>
            <a:round/>
            <a:headEnd type="none" w="med" len="med"/>
            <a:tailEnd type="none" w="med" len="med"/>
          </a:ln>
        </p:spPr>
      </p:cxnSp>
      <p:cxnSp>
        <p:nvCxnSpPr>
          <p:cNvPr id="292" name="Google Shape;292;p36"/>
          <p:cNvCxnSpPr/>
          <p:nvPr/>
        </p:nvCxnSpPr>
        <p:spPr>
          <a:xfrm>
            <a:off x="4576388" y="2526702"/>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293" name="Google Shape;293;p36"/>
          <p:cNvCxnSpPr/>
          <p:nvPr/>
        </p:nvCxnSpPr>
        <p:spPr>
          <a:xfrm>
            <a:off x="6450144" y="2526807"/>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294" name="Google Shape;294;p36"/>
          <p:cNvCxnSpPr/>
          <p:nvPr/>
        </p:nvCxnSpPr>
        <p:spPr>
          <a:xfrm>
            <a:off x="8323900" y="2526807"/>
            <a:ext cx="0" cy="316800"/>
          </a:xfrm>
          <a:prstGeom prst="straightConnector1">
            <a:avLst/>
          </a:prstGeom>
          <a:noFill/>
          <a:ln w="38100" cap="flat" cmpd="sng">
            <a:solidFill>
              <a:schemeClr val="dk2"/>
            </a:solidFill>
            <a:prstDash val="solid"/>
            <a:round/>
            <a:headEnd type="none" w="med" len="med"/>
            <a:tailEnd type="none" w="med" len="med"/>
          </a:ln>
        </p:spPr>
      </p:cxnSp>
      <p:sp>
        <p:nvSpPr>
          <p:cNvPr id="295" name="Google Shape;295;p36"/>
          <p:cNvSpPr/>
          <p:nvPr/>
        </p:nvSpPr>
        <p:spPr>
          <a:xfrm>
            <a:off x="4076351"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5575134" y="1215000"/>
            <a:ext cx="1706700" cy="9360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5662204" y="1255345"/>
            <a:ext cx="14490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txBox="1"/>
          <p:nvPr/>
        </p:nvSpPr>
        <p:spPr>
          <a:xfrm>
            <a:off x="5904909" y="1325007"/>
            <a:ext cx="12831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txBox="1"/>
          <p:nvPr/>
        </p:nvSpPr>
        <p:spPr>
          <a:xfrm>
            <a:off x="4178775"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txBox="1"/>
          <p:nvPr/>
        </p:nvSpPr>
        <p:spPr>
          <a:xfrm>
            <a:off x="4167340"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txBox="1"/>
          <p:nvPr/>
        </p:nvSpPr>
        <p:spPr>
          <a:xfrm>
            <a:off x="468001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5960185"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txBox="1"/>
          <p:nvPr/>
        </p:nvSpPr>
        <p:spPr>
          <a:xfrm>
            <a:off x="5934187"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txBox="1"/>
          <p:nvPr/>
        </p:nvSpPr>
        <p:spPr>
          <a:xfrm>
            <a:off x="592275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txBox="1"/>
          <p:nvPr/>
        </p:nvSpPr>
        <p:spPr>
          <a:xfrm>
            <a:off x="643542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7715597"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txBox="1"/>
          <p:nvPr/>
        </p:nvSpPr>
        <p:spPr>
          <a:xfrm>
            <a:off x="7689600"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txBox="1"/>
          <p:nvPr/>
        </p:nvSpPr>
        <p:spPr>
          <a:xfrm>
            <a:off x="767816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txBox="1"/>
          <p:nvPr/>
        </p:nvSpPr>
        <p:spPr>
          <a:xfrm>
            <a:off x="8190837"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txBox="1"/>
          <p:nvPr/>
        </p:nvSpPr>
        <p:spPr>
          <a:xfrm>
            <a:off x="5839833"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txBox="1"/>
          <p:nvPr/>
        </p:nvSpPr>
        <p:spPr>
          <a:xfrm>
            <a:off x="6428570"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330" name="Google Shape;330;p3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33" name="Google Shape;333;p37"/>
          <p:cNvCxnSpPr/>
          <p:nvPr/>
        </p:nvCxnSpPr>
        <p:spPr>
          <a:xfrm>
            <a:off x="4561492" y="2526702"/>
            <a:ext cx="3781200" cy="0"/>
          </a:xfrm>
          <a:prstGeom prst="straightConnector1">
            <a:avLst/>
          </a:prstGeom>
          <a:noFill/>
          <a:ln w="38100" cap="flat" cmpd="sng">
            <a:solidFill>
              <a:schemeClr val="dk2"/>
            </a:solidFill>
            <a:prstDash val="solid"/>
            <a:round/>
            <a:headEnd type="none" w="med" len="med"/>
            <a:tailEnd type="none" w="med" len="med"/>
          </a:ln>
        </p:spPr>
      </p:cxnSp>
      <p:cxnSp>
        <p:nvCxnSpPr>
          <p:cNvPr id="334" name="Google Shape;334;p37"/>
          <p:cNvCxnSpPr/>
          <p:nvPr/>
        </p:nvCxnSpPr>
        <p:spPr>
          <a:xfrm>
            <a:off x="4576388" y="2526702"/>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35" name="Google Shape;335;p37"/>
          <p:cNvCxnSpPr/>
          <p:nvPr/>
        </p:nvCxnSpPr>
        <p:spPr>
          <a:xfrm>
            <a:off x="6450144" y="2526807"/>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36" name="Google Shape;336;p37"/>
          <p:cNvCxnSpPr/>
          <p:nvPr/>
        </p:nvCxnSpPr>
        <p:spPr>
          <a:xfrm>
            <a:off x="8323900" y="2526807"/>
            <a:ext cx="0" cy="316800"/>
          </a:xfrm>
          <a:prstGeom prst="straightConnector1">
            <a:avLst/>
          </a:prstGeom>
          <a:noFill/>
          <a:ln w="38100" cap="flat" cmpd="sng">
            <a:solidFill>
              <a:schemeClr val="dk2"/>
            </a:solidFill>
            <a:prstDash val="solid"/>
            <a:round/>
            <a:headEnd type="none" w="med" len="med"/>
            <a:tailEnd type="none" w="med" len="med"/>
          </a:ln>
        </p:spPr>
      </p:cxnSp>
      <p:sp>
        <p:nvSpPr>
          <p:cNvPr id="337" name="Google Shape;337;p37"/>
          <p:cNvSpPr/>
          <p:nvPr/>
        </p:nvSpPr>
        <p:spPr>
          <a:xfrm>
            <a:off x="4076351"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5575134" y="1215000"/>
            <a:ext cx="1706700" cy="9360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5662204" y="1255345"/>
            <a:ext cx="14490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txBox="1"/>
          <p:nvPr/>
        </p:nvSpPr>
        <p:spPr>
          <a:xfrm>
            <a:off x="5904909" y="1325007"/>
            <a:ext cx="12831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txBox="1"/>
          <p:nvPr/>
        </p:nvSpPr>
        <p:spPr>
          <a:xfrm>
            <a:off x="4178775"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txBox="1"/>
          <p:nvPr/>
        </p:nvSpPr>
        <p:spPr>
          <a:xfrm>
            <a:off x="4167340"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txBox="1"/>
          <p:nvPr/>
        </p:nvSpPr>
        <p:spPr>
          <a:xfrm>
            <a:off x="468001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5960185"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txBox="1"/>
          <p:nvPr/>
        </p:nvSpPr>
        <p:spPr>
          <a:xfrm>
            <a:off x="5934187"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txBox="1"/>
          <p:nvPr/>
        </p:nvSpPr>
        <p:spPr>
          <a:xfrm>
            <a:off x="592275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txBox="1"/>
          <p:nvPr/>
        </p:nvSpPr>
        <p:spPr>
          <a:xfrm>
            <a:off x="643542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715597" y="2979462"/>
            <a:ext cx="949500" cy="473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txBox="1"/>
          <p:nvPr/>
        </p:nvSpPr>
        <p:spPr>
          <a:xfrm>
            <a:off x="7689600" y="2979462"/>
            <a:ext cx="11775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txBox="1"/>
          <p:nvPr/>
        </p:nvSpPr>
        <p:spPr>
          <a:xfrm>
            <a:off x="767816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p:nvPr/>
        </p:nvSpPr>
        <p:spPr>
          <a:xfrm>
            <a:off x="8190837"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txBox="1"/>
          <p:nvPr/>
        </p:nvSpPr>
        <p:spPr>
          <a:xfrm>
            <a:off x="5839833"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6428570"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3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372" name="Google Shape;372;p3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75" name="Google Shape;375;p38"/>
          <p:cNvCxnSpPr/>
          <p:nvPr/>
        </p:nvCxnSpPr>
        <p:spPr>
          <a:xfrm>
            <a:off x="4561492" y="2526702"/>
            <a:ext cx="3781200" cy="0"/>
          </a:xfrm>
          <a:prstGeom prst="straightConnector1">
            <a:avLst/>
          </a:prstGeom>
          <a:noFill/>
          <a:ln w="38100" cap="flat" cmpd="sng">
            <a:solidFill>
              <a:schemeClr val="dk2"/>
            </a:solidFill>
            <a:prstDash val="solid"/>
            <a:round/>
            <a:headEnd type="none" w="med" len="med"/>
            <a:tailEnd type="none" w="med" len="med"/>
          </a:ln>
        </p:spPr>
      </p:cxnSp>
      <p:cxnSp>
        <p:nvCxnSpPr>
          <p:cNvPr id="376" name="Google Shape;376;p38"/>
          <p:cNvCxnSpPr/>
          <p:nvPr/>
        </p:nvCxnSpPr>
        <p:spPr>
          <a:xfrm>
            <a:off x="4576388" y="2526702"/>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77" name="Google Shape;377;p38"/>
          <p:cNvCxnSpPr/>
          <p:nvPr/>
        </p:nvCxnSpPr>
        <p:spPr>
          <a:xfrm>
            <a:off x="6450144" y="2526807"/>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378" name="Google Shape;378;p38"/>
          <p:cNvCxnSpPr/>
          <p:nvPr/>
        </p:nvCxnSpPr>
        <p:spPr>
          <a:xfrm>
            <a:off x="8323900" y="2526807"/>
            <a:ext cx="0" cy="316800"/>
          </a:xfrm>
          <a:prstGeom prst="straightConnector1">
            <a:avLst/>
          </a:prstGeom>
          <a:noFill/>
          <a:ln w="38100" cap="flat" cmpd="sng">
            <a:solidFill>
              <a:schemeClr val="dk2"/>
            </a:solidFill>
            <a:prstDash val="solid"/>
            <a:round/>
            <a:headEnd type="none" w="med" len="med"/>
            <a:tailEnd type="none" w="med" len="med"/>
          </a:ln>
        </p:spPr>
      </p:cxnSp>
      <p:sp>
        <p:nvSpPr>
          <p:cNvPr id="379" name="Google Shape;379;p38"/>
          <p:cNvSpPr/>
          <p:nvPr/>
        </p:nvSpPr>
        <p:spPr>
          <a:xfrm>
            <a:off x="4076351"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575134" y="1215000"/>
            <a:ext cx="1706700" cy="9360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662204" y="1255345"/>
            <a:ext cx="14490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p:nvPr/>
        </p:nvSpPr>
        <p:spPr>
          <a:xfrm>
            <a:off x="5904909" y="1325007"/>
            <a:ext cx="12831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txBox="1"/>
          <p:nvPr/>
        </p:nvSpPr>
        <p:spPr>
          <a:xfrm>
            <a:off x="4090775" y="2891012"/>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txBox="1"/>
          <p:nvPr/>
        </p:nvSpPr>
        <p:spPr>
          <a:xfrm>
            <a:off x="4167340"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txBox="1"/>
          <p:nvPr/>
        </p:nvSpPr>
        <p:spPr>
          <a:xfrm>
            <a:off x="468001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5960185"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5972440"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txBox="1"/>
          <p:nvPr/>
        </p:nvSpPr>
        <p:spPr>
          <a:xfrm>
            <a:off x="592275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txBox="1"/>
          <p:nvPr/>
        </p:nvSpPr>
        <p:spPr>
          <a:xfrm>
            <a:off x="643542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7715597"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7727852"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txBox="1"/>
          <p:nvPr/>
        </p:nvSpPr>
        <p:spPr>
          <a:xfrm>
            <a:off x="767816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txBox="1"/>
          <p:nvPr/>
        </p:nvSpPr>
        <p:spPr>
          <a:xfrm>
            <a:off x="8190837"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txBox="1"/>
          <p:nvPr/>
        </p:nvSpPr>
        <p:spPr>
          <a:xfrm>
            <a:off x="5839833"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txBox="1"/>
          <p:nvPr/>
        </p:nvSpPr>
        <p:spPr>
          <a:xfrm>
            <a:off x="6428570"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3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14" name="Google Shape;414;p3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417" name="Google Shape;417;p39"/>
          <p:cNvCxnSpPr/>
          <p:nvPr/>
        </p:nvCxnSpPr>
        <p:spPr>
          <a:xfrm>
            <a:off x="4561492" y="2526702"/>
            <a:ext cx="3781200" cy="0"/>
          </a:xfrm>
          <a:prstGeom prst="straightConnector1">
            <a:avLst/>
          </a:prstGeom>
          <a:noFill/>
          <a:ln w="38100" cap="flat" cmpd="sng">
            <a:solidFill>
              <a:schemeClr val="dk2"/>
            </a:solidFill>
            <a:prstDash val="solid"/>
            <a:round/>
            <a:headEnd type="none" w="med" len="med"/>
            <a:tailEnd type="none" w="med" len="med"/>
          </a:ln>
        </p:spPr>
      </p:cxnSp>
      <p:cxnSp>
        <p:nvCxnSpPr>
          <p:cNvPr id="418" name="Google Shape;418;p39"/>
          <p:cNvCxnSpPr/>
          <p:nvPr/>
        </p:nvCxnSpPr>
        <p:spPr>
          <a:xfrm>
            <a:off x="4576388" y="2526702"/>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419" name="Google Shape;419;p39"/>
          <p:cNvCxnSpPr/>
          <p:nvPr/>
        </p:nvCxnSpPr>
        <p:spPr>
          <a:xfrm>
            <a:off x="6450144" y="2526807"/>
            <a:ext cx="0" cy="316800"/>
          </a:xfrm>
          <a:prstGeom prst="straightConnector1">
            <a:avLst/>
          </a:prstGeom>
          <a:noFill/>
          <a:ln w="38100" cap="flat" cmpd="sng">
            <a:solidFill>
              <a:schemeClr val="dk2"/>
            </a:solidFill>
            <a:prstDash val="solid"/>
            <a:round/>
            <a:headEnd type="none" w="med" len="med"/>
            <a:tailEnd type="none" w="med" len="med"/>
          </a:ln>
        </p:spPr>
      </p:cxnSp>
      <p:cxnSp>
        <p:nvCxnSpPr>
          <p:cNvPr id="420" name="Google Shape;420;p39"/>
          <p:cNvCxnSpPr/>
          <p:nvPr/>
        </p:nvCxnSpPr>
        <p:spPr>
          <a:xfrm>
            <a:off x="8323900" y="2526807"/>
            <a:ext cx="0" cy="316800"/>
          </a:xfrm>
          <a:prstGeom prst="straightConnector1">
            <a:avLst/>
          </a:prstGeom>
          <a:noFill/>
          <a:ln w="38100" cap="flat" cmpd="sng">
            <a:solidFill>
              <a:schemeClr val="dk2"/>
            </a:solidFill>
            <a:prstDash val="solid"/>
            <a:round/>
            <a:headEnd type="none" w="med" len="med"/>
            <a:tailEnd type="none" w="med" len="med"/>
          </a:ln>
        </p:spPr>
      </p:cxnSp>
      <p:sp>
        <p:nvSpPr>
          <p:cNvPr id="421" name="Google Shape;421;p39"/>
          <p:cNvSpPr/>
          <p:nvPr/>
        </p:nvSpPr>
        <p:spPr>
          <a:xfrm>
            <a:off x="4076351"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5575134" y="1215000"/>
            <a:ext cx="1706700" cy="9360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5662204" y="1255345"/>
            <a:ext cx="14490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txBox="1"/>
          <p:nvPr/>
        </p:nvSpPr>
        <p:spPr>
          <a:xfrm>
            <a:off x="5904909" y="1325007"/>
            <a:ext cx="12831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txBox="1"/>
          <p:nvPr/>
        </p:nvSpPr>
        <p:spPr>
          <a:xfrm>
            <a:off x="4090775" y="2891012"/>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txBox="1"/>
          <p:nvPr/>
        </p:nvSpPr>
        <p:spPr>
          <a:xfrm>
            <a:off x="4167340"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txBox="1"/>
          <p:nvPr/>
        </p:nvSpPr>
        <p:spPr>
          <a:xfrm>
            <a:off x="468001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5960185"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5972440"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txBox="1"/>
          <p:nvPr/>
        </p:nvSpPr>
        <p:spPr>
          <a:xfrm>
            <a:off x="5922752"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txBox="1"/>
          <p:nvPr/>
        </p:nvSpPr>
        <p:spPr>
          <a:xfrm>
            <a:off x="643542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715597" y="2979462"/>
            <a:ext cx="949500" cy="473400"/>
          </a:xfrm>
          <a:prstGeom prst="roundRect">
            <a:avLst>
              <a:gd name="adj" fmla="val 16667"/>
            </a:avLst>
          </a:prstGeom>
          <a:solidFill>
            <a:srgbClr val="741B4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727852" y="3588903"/>
            <a:ext cx="413100" cy="4734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txBox="1"/>
          <p:nvPr/>
        </p:nvSpPr>
        <p:spPr>
          <a:xfrm>
            <a:off x="7678165"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txBox="1"/>
          <p:nvPr/>
        </p:nvSpPr>
        <p:spPr>
          <a:xfrm>
            <a:off x="8190837" y="3629618"/>
            <a:ext cx="5124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txBox="1"/>
          <p:nvPr/>
        </p:nvSpPr>
        <p:spPr>
          <a:xfrm>
            <a:off x="5839833"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txBox="1"/>
          <p:nvPr/>
        </p:nvSpPr>
        <p:spPr>
          <a:xfrm>
            <a:off x="6428570" y="1784275"/>
            <a:ext cx="5889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marL="457200" lvl="0" indent="-368300" algn="l" rtl="0">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4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56" name="Google Shape;456;p4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4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65" name="Google Shape;465;p4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This lecture will be an abstract overview, we will discuss:</a:t>
            </a:r>
            <a:endParaRPr sz="2400" dirty="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Spark</a:t>
            </a:r>
            <a:endParaRPr sz="2400" dirty="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Spark vs MapReduce</a:t>
            </a:r>
            <a:endParaRPr sz="2400" dirty="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Spark RDDs</a:t>
            </a:r>
            <a:endParaRPr sz="2400" dirty="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Spark DataFrames</a:t>
            </a:r>
            <a:endParaRPr sz="2400" dirty="0">
              <a:solidFill>
                <a:srgbClr val="434343"/>
              </a:solidFill>
              <a:latin typeface="Montserrat"/>
              <a:ea typeface="Montserrat"/>
              <a:cs typeface="Montserrat"/>
              <a:sym typeface="Montserrat"/>
            </a:endParaRPr>
          </a:p>
        </p:txBody>
      </p:sp>
      <p:sp>
        <p:nvSpPr>
          <p:cNvPr id="2" name="TextBox 1"/>
          <p:cNvSpPr txBox="1"/>
          <p:nvPr/>
        </p:nvSpPr>
        <p:spPr>
          <a:xfrm>
            <a:off x="5420563" y="2406701"/>
            <a:ext cx="3167482" cy="523220"/>
          </a:xfrm>
          <a:prstGeom prst="rect">
            <a:avLst/>
          </a:prstGeom>
          <a:solidFill>
            <a:srgbClr val="FFFF00"/>
          </a:solidFill>
        </p:spPr>
        <p:txBody>
          <a:bodyPr wrap="square" rtlCol="0">
            <a:spAutoFit/>
          </a:bodyPr>
          <a:lstStyle/>
          <a:p>
            <a:r>
              <a:rPr lang="en-US" dirty="0" smtClean="0">
                <a:solidFill>
                  <a:srgbClr val="FF0000"/>
                </a:solidFill>
              </a:rPr>
              <a:t>Spark is not compared with Hadoop, rather with MapReduce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4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74" name="Google Shape;474;p4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4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83" name="Google Shape;483;p4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dirty="0">
                <a:solidFill>
                  <a:srgbClr val="434343"/>
                </a:solidFill>
                <a:latin typeface="Montserrat"/>
                <a:ea typeface="Montserrat"/>
                <a:cs typeface="Montserrat"/>
                <a:sym typeface="Montserrat"/>
              </a:rPr>
              <a:t>You can think of Spark as a flexible alternative to MapReduce</a:t>
            </a:r>
            <a:endParaRPr sz="2400" dirty="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dirty="0">
                <a:solidFill>
                  <a:srgbClr val="FF0000"/>
                </a:solidFill>
                <a:latin typeface="Montserrat"/>
                <a:ea typeface="Montserrat"/>
                <a:cs typeface="Montserrat"/>
                <a:sym typeface="Montserrat"/>
              </a:rPr>
              <a:t>Spark can use data stored in a variety of formats</a:t>
            </a:r>
            <a:endParaRPr sz="2400" dirty="0">
              <a:solidFill>
                <a:srgbClr val="FF0000"/>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FF0000"/>
                </a:solidFill>
                <a:latin typeface="Montserrat"/>
                <a:ea typeface="Montserrat"/>
                <a:cs typeface="Montserrat"/>
                <a:sym typeface="Montserrat"/>
              </a:rPr>
              <a:t>Cassandra</a:t>
            </a:r>
            <a:endParaRPr sz="2400" dirty="0">
              <a:solidFill>
                <a:srgbClr val="FF0000"/>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FF0000"/>
                </a:solidFill>
                <a:latin typeface="Montserrat"/>
                <a:ea typeface="Montserrat"/>
                <a:cs typeface="Montserrat"/>
                <a:sym typeface="Montserrat"/>
              </a:rPr>
              <a:t>AWS S3</a:t>
            </a:r>
            <a:endParaRPr sz="2400" dirty="0">
              <a:solidFill>
                <a:srgbClr val="FF0000"/>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FF0000"/>
                </a:solidFill>
                <a:latin typeface="Montserrat"/>
                <a:ea typeface="Montserrat"/>
                <a:cs typeface="Montserrat"/>
                <a:sym typeface="Montserrat"/>
              </a:rPr>
              <a:t>HDFS</a:t>
            </a:r>
            <a:endParaRPr sz="2400" dirty="0">
              <a:solidFill>
                <a:srgbClr val="FF0000"/>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dirty="0">
                <a:solidFill>
                  <a:srgbClr val="FF0000"/>
                </a:solidFill>
                <a:latin typeface="Montserrat"/>
                <a:ea typeface="Montserrat"/>
                <a:cs typeface="Montserrat"/>
                <a:sym typeface="Montserrat"/>
              </a:rPr>
              <a:t>And more</a:t>
            </a:r>
            <a:endParaRPr sz="2400" dirty="0">
              <a:solidFill>
                <a:srgbClr val="FF0000"/>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6"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Python and Spark</a:t>
            </a:r>
            <a:endParaRPr sz="3000" b="1">
              <a:latin typeface="Montserrat"/>
              <a:ea typeface="Montserrat"/>
              <a:cs typeface="Montserrat"/>
              <a:sym typeface="Montserrat"/>
            </a:endParaRPr>
          </a:p>
          <a:p>
            <a:pPr marL="0" lvl="0" indent="0" algn="l" rtl="0">
              <a:spcBef>
                <a:spcPts val="0"/>
              </a:spcBef>
              <a:spcAft>
                <a:spcPts val="0"/>
              </a:spcAft>
              <a:buNone/>
            </a:pPr>
            <a:endParaRPr sz="3000" b="1">
              <a:latin typeface="Montserrat"/>
              <a:ea typeface="Montserrat"/>
              <a:cs typeface="Montserrat"/>
              <a:sym typeface="Montserrat"/>
            </a:endParaRPr>
          </a:p>
        </p:txBody>
      </p:sp>
      <p:pic>
        <p:nvPicPr>
          <p:cNvPr id="117" name="Google Shape;117;p2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4800" b="1">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let’s discuss what Spark is in the context of Big Data.</a:t>
            </a:r>
            <a:endParaRPr sz="3000">
              <a:solidFill>
                <a:srgbClr val="434343"/>
              </a:solidFill>
              <a:latin typeface="Montserrat"/>
              <a:ea typeface="Montserrat"/>
              <a:cs typeface="Montserrat"/>
              <a:sym typeface="Montserrat"/>
            </a:endParaRPr>
          </a:p>
          <a:p>
            <a:pPr marL="457200" marR="0" lvl="0" indent="-419100" algn="l" rtl="0">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44"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492" name="Google Shape;492;p4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434343"/>
              </a:buClr>
              <a:buSzPts val="2600"/>
              <a:buFont typeface="Montserrat"/>
              <a:buChar char="●"/>
            </a:pPr>
            <a:r>
              <a:rPr lang="en" sz="2600" dirty="0">
                <a:solidFill>
                  <a:srgbClr val="FF0000"/>
                </a:solidFill>
                <a:latin typeface="Montserrat"/>
                <a:ea typeface="Montserrat"/>
                <a:cs typeface="Montserrat"/>
                <a:sym typeface="Montserrat"/>
              </a:rPr>
              <a:t>MapReduce requires files to be stored in HDFS, Spark does not!</a:t>
            </a:r>
            <a:endParaRPr sz="2600" dirty="0">
              <a:solidFill>
                <a:srgbClr val="FF0000"/>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434343"/>
              </a:buClr>
              <a:buSzPts val="2600"/>
              <a:buFont typeface="Montserrat"/>
              <a:buChar char="●"/>
            </a:pPr>
            <a:r>
              <a:rPr lang="en" sz="2600" dirty="0">
                <a:solidFill>
                  <a:srgbClr val="434343"/>
                </a:solidFill>
                <a:latin typeface="Montserrat"/>
                <a:ea typeface="Montserrat"/>
                <a:cs typeface="Montserrat"/>
                <a:sym typeface="Montserrat"/>
              </a:rPr>
              <a:t>Spark also can perform operations up to 100x faster than MapReduce</a:t>
            </a:r>
            <a:endParaRPr sz="2600" dirty="0">
              <a:solidFill>
                <a:srgbClr val="434343"/>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434343"/>
              </a:buClr>
              <a:buSzPts val="2600"/>
              <a:buFont typeface="Montserrat"/>
              <a:buChar char="●"/>
            </a:pPr>
            <a:r>
              <a:rPr lang="en" sz="2600" dirty="0">
                <a:solidFill>
                  <a:srgbClr val="434343"/>
                </a:solidFill>
                <a:latin typeface="Montserrat"/>
                <a:ea typeface="Montserrat"/>
                <a:cs typeface="Montserrat"/>
                <a:sym typeface="Montserrat"/>
              </a:rPr>
              <a:t>So how does it achieve this speed?</a:t>
            </a:r>
            <a:endParaRPr sz="26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499" name="Google Shape;499;p4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01" name="Google Shape;501;p4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46"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10" name="Google Shape;510;p46"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4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19" name="Google Shape;519;p4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2400">
              <a:solidFill>
                <a:srgbClr val="333333"/>
              </a:solidFill>
            </a:endParaRPr>
          </a:p>
          <a:p>
            <a:pPr marL="0" marR="0" lvl="0" indent="0" algn="l" rtl="0">
              <a:lnSpc>
                <a:spcPct val="115000"/>
              </a:lnSpc>
              <a:spcBef>
                <a:spcPts val="1600"/>
              </a:spcBef>
              <a:spcAft>
                <a:spcPts val="1600"/>
              </a:spcAft>
              <a:buNone/>
            </a:pPr>
            <a:endParaRPr sz="2400">
              <a:solidFill>
                <a:srgbClr val="333333"/>
              </a:solidFill>
            </a:endParaRPr>
          </a:p>
        </p:txBody>
      </p:sp>
      <p:pic>
        <p:nvPicPr>
          <p:cNvPr id="522" name="Google Shape;522;p47" descr="cluster-overview.png"/>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4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29" name="Google Shape;529;p4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2400">
              <a:solidFill>
                <a:srgbClr val="333333"/>
              </a:solidFill>
            </a:endParaRPr>
          </a:p>
          <a:p>
            <a:pPr marL="0" marR="0" lvl="0" indent="0" algn="l" rtl="0">
              <a:lnSpc>
                <a:spcPct val="115000"/>
              </a:lnSpc>
              <a:spcBef>
                <a:spcPts val="1600"/>
              </a:spcBef>
              <a:spcAft>
                <a:spcPts val="1600"/>
              </a:spcAft>
              <a:buNone/>
            </a:pPr>
            <a:endParaRPr sz="2400">
              <a:solidFill>
                <a:srgbClr val="333333"/>
              </a:solidFill>
            </a:endParaRPr>
          </a:p>
        </p:txBody>
      </p:sp>
      <p:pic>
        <p:nvPicPr>
          <p:cNvPr id="532" name="Google Shape;532;p48"/>
          <p:cNvPicPr preferRelativeResize="0"/>
          <p:nvPr/>
        </p:nvPicPr>
        <p:blipFill rotWithShape="1">
          <a:blip r:embed="rId4">
            <a:alphaModFix/>
          </a:blip>
          <a:srcRect l="4287"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pic>
        <p:nvPicPr>
          <p:cNvPr id="537" name="Google Shape;537;p4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39" name="Google Shape;539;p4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5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48" name="Google Shape;548;p5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5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57" name="Google Shape;557;p5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5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66" name="Google Shape;566;p5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marL="457200" marR="0" lvl="0" indent="-406400" algn="l" rtl="0">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pic>
        <p:nvPicPr>
          <p:cNvPr id="573" name="Google Shape;573;p53"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Roboto"/>
                <a:ea typeface="Roboto"/>
                <a:cs typeface="Roboto"/>
                <a:sym typeface="Roboto"/>
              </a:rPr>
              <a:t>Spark DataFrames</a:t>
            </a:r>
            <a:endParaRPr sz="3000" b="1">
              <a:latin typeface="Roboto"/>
              <a:ea typeface="Roboto"/>
              <a:cs typeface="Roboto"/>
              <a:sym typeface="Roboto"/>
            </a:endParaRPr>
          </a:p>
        </p:txBody>
      </p:sp>
      <p:pic>
        <p:nvPicPr>
          <p:cNvPr id="575" name="Google Shape;575;p5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4800" b="1">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marL="457200" lvl="0" indent="-393700" algn="l"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marL="457200" lvl="0" indent="-393700" algn="l" rtl="0">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7"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26" name="Google Shape;126;p27"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marL="457200" marR="0" lvl="0" indent="-406400" algn="l" rtl="0">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marL="457200" marR="0" lvl="0" indent="-406400" algn="l" rtl="0">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marL="457200" marR="0" lvl="0" indent="-406400" algn="l" rtl="0">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marL="457200" marR="0" lvl="0" indent="-406400" algn="l" rtl="0">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2" name="Google Shape;582;p54" descr="watermark.jpg"/>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584" name="Google Shape;584;p54"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600" b="1">
                <a:latin typeface="Roboto"/>
                <a:ea typeface="Roboto"/>
                <a:cs typeface="Roboto"/>
                <a:sym typeface="Roboto"/>
              </a:rPr>
              <a:t>http://spark.apache.org/</a:t>
            </a:r>
            <a:endParaRPr sz="4600"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id="592" name="Google Shape;592;p55"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pic>
        <p:nvPicPr>
          <p:cNvPr id="593" name="Google Shape;593;p55"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8"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35" name="Google Shape;135;p28"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marL="457200" marR="0" lvl="0"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marL="914400" marR="0" lvl="1" indent="-381000" algn="l" rtl="0">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9"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44" name="Google Shape;144;p29"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l="18707" t="19386" r="17941" b="15623"/>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l="18707" t="19386" r="17941" b="15623"/>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l="18707" t="19386" r="17941" b="15623"/>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l="18707" t="19386" r="17941" b="15623"/>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l="18707" t="19386" r="17941" b="15623"/>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l="18707" t="19386" r="17941" b="15623"/>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l="18707" t="19386" r="17941" b="15623"/>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56" name="Google Shape;156;p29"/>
          <p:cNvCxnSpPr/>
          <p:nvPr/>
        </p:nvCxnSpPr>
        <p:spPr>
          <a:xfrm>
            <a:off x="4162600" y="2723275"/>
            <a:ext cx="4474200" cy="0"/>
          </a:xfrm>
          <a:prstGeom prst="straightConnector1">
            <a:avLst/>
          </a:prstGeom>
          <a:noFill/>
          <a:ln w="38100" cap="flat" cmpd="sng">
            <a:solidFill>
              <a:schemeClr val="dk2"/>
            </a:solidFill>
            <a:prstDash val="solid"/>
            <a:round/>
            <a:headEnd type="none" w="med" len="med"/>
            <a:tailEnd type="none" w="med" len="med"/>
          </a:ln>
        </p:spPr>
      </p:cxnSp>
      <p:cxnSp>
        <p:nvCxnSpPr>
          <p:cNvPr id="157" name="Google Shape;157;p29"/>
          <p:cNvCxnSpPr/>
          <p:nvPr/>
        </p:nvCxnSpPr>
        <p:spPr>
          <a:xfrm>
            <a:off x="4180225" y="2723275"/>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58" name="Google Shape;158;p29"/>
          <p:cNvCxnSpPr/>
          <p:nvPr/>
        </p:nvCxnSpPr>
        <p:spPr>
          <a:xfrm>
            <a:off x="5247450" y="2723400"/>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59" name="Google Shape;159;p29"/>
          <p:cNvCxnSpPr/>
          <p:nvPr/>
        </p:nvCxnSpPr>
        <p:spPr>
          <a:xfrm>
            <a:off x="6397275" y="2723400"/>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60" name="Google Shape;160;p29"/>
          <p:cNvCxnSpPr/>
          <p:nvPr/>
        </p:nvCxnSpPr>
        <p:spPr>
          <a:xfrm>
            <a:off x="7505800" y="2723400"/>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61" name="Google Shape;161;p29"/>
          <p:cNvCxnSpPr/>
          <p:nvPr/>
        </p:nvCxnSpPr>
        <p:spPr>
          <a:xfrm>
            <a:off x="8614325" y="2723400"/>
            <a:ext cx="0" cy="3750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0"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168" name="Google Shape;168;p30"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74" name="Google Shape;174;p30"/>
          <p:cNvCxnSpPr/>
          <p:nvPr/>
        </p:nvCxnSpPr>
        <p:spPr>
          <a:xfrm>
            <a:off x="4162600" y="2723275"/>
            <a:ext cx="4474200" cy="0"/>
          </a:xfrm>
          <a:prstGeom prst="straightConnector1">
            <a:avLst/>
          </a:prstGeom>
          <a:noFill/>
          <a:ln w="38100" cap="flat" cmpd="sng">
            <a:solidFill>
              <a:schemeClr val="dk2"/>
            </a:solidFill>
            <a:prstDash val="solid"/>
            <a:round/>
            <a:headEnd type="none" w="med" len="med"/>
            <a:tailEnd type="none" w="med" len="med"/>
          </a:ln>
        </p:spPr>
      </p:cxnSp>
      <p:cxnSp>
        <p:nvCxnSpPr>
          <p:cNvPr id="175" name="Google Shape;175;p30"/>
          <p:cNvCxnSpPr/>
          <p:nvPr/>
        </p:nvCxnSpPr>
        <p:spPr>
          <a:xfrm>
            <a:off x="4180225" y="2723275"/>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76" name="Google Shape;176;p30"/>
          <p:cNvCxnSpPr/>
          <p:nvPr/>
        </p:nvCxnSpPr>
        <p:spPr>
          <a:xfrm>
            <a:off x="6397275" y="2723400"/>
            <a:ext cx="0" cy="375000"/>
          </a:xfrm>
          <a:prstGeom prst="straightConnector1">
            <a:avLst/>
          </a:prstGeom>
          <a:noFill/>
          <a:ln w="38100" cap="flat" cmpd="sng">
            <a:solidFill>
              <a:schemeClr val="dk2"/>
            </a:solidFill>
            <a:prstDash val="solid"/>
            <a:round/>
            <a:headEnd type="none" w="med" len="med"/>
            <a:tailEnd type="none" w="med" len="med"/>
          </a:ln>
        </p:spPr>
      </p:cxnSp>
      <p:cxnSp>
        <p:nvCxnSpPr>
          <p:cNvPr id="177" name="Google Shape;177;p30"/>
          <p:cNvCxnSpPr/>
          <p:nvPr/>
        </p:nvCxnSpPr>
        <p:spPr>
          <a:xfrm>
            <a:off x="8614325" y="2723400"/>
            <a:ext cx="0" cy="375000"/>
          </a:xfrm>
          <a:prstGeom prst="straightConnector1">
            <a:avLst/>
          </a:prstGeom>
          <a:noFill/>
          <a:ln w="38100" cap="flat" cmpd="sng">
            <a:solidFill>
              <a:schemeClr val="dk2"/>
            </a:solidFill>
            <a:prstDash val="solid"/>
            <a:round/>
            <a:headEnd type="none" w="med" len="med"/>
            <a:tailEnd type="none" w="med" len="med"/>
          </a:ln>
        </p:spPr>
      </p:cxnSp>
      <p:sp>
        <p:nvSpPr>
          <p:cNvPr id="178" name="Google Shape;178;p30"/>
          <p:cNvSpPr/>
          <p:nvPr/>
        </p:nvSpPr>
        <p:spPr>
          <a:xfrm>
            <a:off x="352425" y="1445775"/>
            <a:ext cx="2788200" cy="85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484300" y="1594150"/>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txBox="1"/>
          <p:nvPr/>
        </p:nvSpPr>
        <p:spPr>
          <a:xfrm>
            <a:off x="457513" y="1767250"/>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txBox="1"/>
          <p:nvPr/>
        </p:nvSpPr>
        <p:spPr>
          <a:xfrm>
            <a:off x="1046763" y="1768425"/>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txBox="1"/>
          <p:nvPr/>
        </p:nvSpPr>
        <p:spPr>
          <a:xfrm>
            <a:off x="1742463" y="1767250"/>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2398413" y="1768425"/>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3720438" y="3320925"/>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p:nvPr/>
        </p:nvSpPr>
        <p:spPr>
          <a:xfrm>
            <a:off x="3693650" y="3494025"/>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txBox="1"/>
          <p:nvPr/>
        </p:nvSpPr>
        <p:spPr>
          <a:xfrm>
            <a:off x="4282900" y="3495200"/>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735713" y="3319750"/>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txBox="1"/>
          <p:nvPr/>
        </p:nvSpPr>
        <p:spPr>
          <a:xfrm>
            <a:off x="5708925" y="3492850"/>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txBox="1"/>
          <p:nvPr/>
        </p:nvSpPr>
        <p:spPr>
          <a:xfrm>
            <a:off x="6298175" y="3494025"/>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7750988" y="3320925"/>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txBox="1"/>
          <p:nvPr/>
        </p:nvSpPr>
        <p:spPr>
          <a:xfrm>
            <a:off x="7724200" y="3494025"/>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p:nvPr/>
        </p:nvSpPr>
        <p:spPr>
          <a:xfrm>
            <a:off x="8313450" y="3495200"/>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6124400" y="1556938"/>
            <a:ext cx="494700" cy="5604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6097613" y="1730038"/>
            <a:ext cx="704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11" name="Google Shape;211;p31"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2"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20" name="Google Shape;220;p32"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marL="45720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3"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Roboto"/>
              <a:ea typeface="Roboto"/>
              <a:cs typeface="Roboto"/>
              <a:sym typeface="Roboto"/>
            </a:endParaRPr>
          </a:p>
        </p:txBody>
      </p:sp>
      <p:pic>
        <p:nvPicPr>
          <p:cNvPr id="229" name="Google Shape;229;p33" descr="watermark.jpg"/>
          <p:cNvPicPr preferRelativeResize="0"/>
          <p:nvPr/>
        </p:nvPicPr>
        <p:blipFill rotWithShape="1">
          <a:blip r:embed="rId3">
            <a:alphaModFix/>
          </a:blip>
          <a:srcRect l="51048" t="14424" r="35216" b="38251"/>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marL="0" lvl="0" indent="0" algn="l" rtl="0">
              <a:spcBef>
                <a:spcPts val="0"/>
              </a:spcBef>
              <a:spcAft>
                <a:spcPts val="0"/>
              </a:spcAft>
              <a:buNone/>
            </a:pP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marL="457200" marR="0" lvl="0" indent="-393700" algn="l" rtl="0">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1078</Words>
  <Application>Microsoft Office PowerPoint</Application>
  <PresentationFormat>On-screen Show (16:9)</PresentationFormat>
  <Paragraphs>189</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Source Code Pro</vt:lpstr>
      <vt:lpstr>Oswald</vt:lpstr>
      <vt:lpstr>Montserrat</vt:lpstr>
      <vt:lpstr>Roboto</vt:lpstr>
      <vt:lpstr>Simple Light</vt:lpstr>
      <vt:lpstr>Modern Writer</vt:lpstr>
      <vt:lpstr>Overview of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and Spark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Spark</dc:title>
  <cp:lastModifiedBy>Mehtani, Suket</cp:lastModifiedBy>
  <cp:revision>5</cp:revision>
  <dcterms:modified xsi:type="dcterms:W3CDTF">2019-11-13T09:50:39Z</dcterms:modified>
</cp:coreProperties>
</file>