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Open Sans" panose="020B0604020202020204" charset="0"/>
      <p:regular r:id="rId36"/>
      <p:bold r:id="rId37"/>
      <p:italic r:id="rId38"/>
      <p:boldItalic r:id="rId39"/>
    </p:embeddedFont>
    <p:embeddedFont>
      <p:font typeface="Century Gothic" panose="020B0502020202020204" pitchFamily="34" charset="0"/>
      <p:regular r:id="rId40"/>
      <p:bold r:id="rId41"/>
      <p:italic r:id="rId42"/>
      <p:boldItalic r:id="rId43"/>
    </p:embeddedFont>
    <p:embeddedFont>
      <p:font typeface="PT Sans Narrow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06AA62-DD29-4306-B10E-0D9F60949504}">
  <a:tblStyle styleId="{2A06AA62-DD29-4306-B10E-0D9F609495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1C7BC8-46D4-4251-ADD7-4DE596D321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716485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ciencedirect.com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Crop Disease Detection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Helping hand to farmers which detects diseases and suggests cure in real time</a:t>
            </a:r>
            <a:endParaRPr sz="2400" b="1"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l="34634" r="2712"/>
          <a:stretch/>
        </p:blipFill>
        <p:spPr>
          <a:xfrm>
            <a:off x="3654425" y="479550"/>
            <a:ext cx="1528650" cy="11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2891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Preprocessing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Extracting important features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Input these features to classification algorithm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Train the model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Get the resultant  disease and guide accordingly</a:t>
            </a:r>
            <a:endParaRPr sz="24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133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081950"/>
            <a:ext cx="85206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Standardise the  image.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Detect color characteristics of images.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Reconstruct a better image.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Create collection of masked images.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Process the mask and combine the mask.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Use final mask to for improvisation.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133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Conversion to lab color soace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991850"/>
            <a:ext cx="85206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L=lightness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a=color-opponent/channel adjustment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b=brightness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133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Lab color phase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991850"/>
            <a:ext cx="85206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" y="991850"/>
            <a:ext cx="9048250" cy="38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133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 -Channel Adjustment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991850"/>
            <a:ext cx="85206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2938"/>
            <a:ext cx="7742175" cy="35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133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Blurring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991850"/>
            <a:ext cx="85206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1850"/>
            <a:ext cx="7540200" cy="30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133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Reconstruct better image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991850"/>
            <a:ext cx="85206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6175"/>
            <a:ext cx="85206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133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Creating collection of masks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991850"/>
            <a:ext cx="85206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b="1" dirty="0">
                <a:solidFill>
                  <a:srgbClr val="000000"/>
                </a:solidFill>
              </a:rPr>
              <a:t>Color mask</a:t>
            </a:r>
            <a:endParaRPr sz="2400" b="1" dirty="0"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 dirty="0">
                <a:solidFill>
                  <a:srgbClr val="000000"/>
                </a:solidFill>
              </a:rPr>
              <a:t>Generated by comparing the value of each pixel,in corresponding of the background</a:t>
            </a:r>
            <a:endParaRPr sz="2400" dirty="0"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 dirty="0">
                <a:solidFill>
                  <a:srgbClr val="000000"/>
                </a:solidFill>
              </a:rPr>
              <a:t>A threshold is applied to keep not part of	the background.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425" y="2432001"/>
            <a:ext cx="1733575" cy="228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133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991850"/>
            <a:ext cx="85206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b="1" dirty="0">
                <a:solidFill>
                  <a:srgbClr val="000000"/>
                </a:solidFill>
              </a:rPr>
              <a:t>Shadow mask</a:t>
            </a:r>
            <a:endParaRPr sz="2400" b="1" dirty="0"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 dirty="0">
                <a:solidFill>
                  <a:srgbClr val="000000"/>
                </a:solidFill>
              </a:rPr>
              <a:t>It tries to keep only pixels that are not too  dark and with color not too-far from that of the dark.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b="1" dirty="0">
                <a:solidFill>
                  <a:srgbClr val="000000"/>
                </a:solidFill>
              </a:rPr>
              <a:t>Finally we combine the masks together</a:t>
            </a:r>
            <a:endParaRPr sz="2400" b="1" dirty="0"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 dirty="0">
                <a:solidFill>
                  <a:srgbClr val="000000"/>
                </a:solidFill>
              </a:rPr>
              <a:t>Removes shadow areas from the color mask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800" y="2851250"/>
            <a:ext cx="1828800" cy="20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50" y="160950"/>
            <a:ext cx="8831050" cy="482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54600" y="149900"/>
            <a:ext cx="8260500" cy="4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00"/>
                </a:solidFill>
              </a:rPr>
              <a:t>Batch			   :</a:t>
            </a:r>
            <a:r>
              <a:rPr lang="en" sz="2400">
                <a:solidFill>
                  <a:srgbClr val="000000"/>
                </a:solidFill>
              </a:rPr>
              <a:t>T5</a:t>
            </a:r>
            <a:br>
              <a:rPr lang="en" sz="2400"/>
            </a:br>
            <a:r>
              <a:rPr lang="en" sz="2400" b="1">
                <a:solidFill>
                  <a:srgbClr val="000000"/>
                </a:solidFill>
              </a:rPr>
              <a:t>Project Guide:</a:t>
            </a:r>
            <a:r>
              <a:rPr lang="en" sz="2400">
                <a:solidFill>
                  <a:srgbClr val="000000"/>
                </a:solidFill>
              </a:rPr>
              <a:t>Mr. K. P. Kamble </a:t>
            </a:r>
            <a:br>
              <a:rPr lang="en" sz="2400">
                <a:solidFill>
                  <a:srgbClr val="000000"/>
                </a:solidFill>
              </a:rPr>
            </a:br>
            <a:br>
              <a:rPr lang="en" sz="2400">
                <a:solidFill>
                  <a:srgbClr val="000000"/>
                </a:solidFill>
              </a:rPr>
            </a:br>
            <a:r>
              <a:rPr lang="en" sz="2400" b="1">
                <a:solidFill>
                  <a:srgbClr val="000000"/>
                </a:solidFill>
              </a:rPr>
              <a:t>Name of the students:</a:t>
            </a:r>
            <a:br>
              <a:rPr lang="en" sz="2400" b="1">
                <a:solidFill>
                  <a:srgbClr val="000000"/>
                </a:solidFill>
              </a:rPr>
            </a:br>
            <a:br>
              <a:rPr lang="en" sz="2400">
                <a:solidFill>
                  <a:srgbClr val="000000"/>
                </a:solidFill>
              </a:rPr>
            </a:br>
            <a:r>
              <a:rPr lang="en" sz="2400" b="1">
                <a:solidFill>
                  <a:srgbClr val="000000"/>
                </a:solidFill>
              </a:rPr>
              <a:t>2015BCS009	  :</a:t>
            </a:r>
            <a:r>
              <a:rPr lang="en" sz="2400">
                <a:solidFill>
                  <a:srgbClr val="000000"/>
                </a:solidFill>
              </a:rPr>
              <a:t>Kirti Bhaskarrao Deshmukh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 b="1">
                <a:solidFill>
                  <a:srgbClr val="000000"/>
                </a:solidFill>
              </a:rPr>
              <a:t>2015BCS016   :</a:t>
            </a:r>
            <a:r>
              <a:rPr lang="en" sz="2400">
                <a:solidFill>
                  <a:srgbClr val="000000"/>
                </a:solidFill>
              </a:rPr>
              <a:t>Sukhada Vijay Ghewari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 b="1">
                <a:solidFill>
                  <a:srgbClr val="000000"/>
                </a:solidFill>
              </a:rPr>
              <a:t>2015BCS021   :</a:t>
            </a:r>
            <a:r>
              <a:rPr lang="en" sz="2400">
                <a:solidFill>
                  <a:srgbClr val="000000"/>
                </a:solidFill>
              </a:rPr>
              <a:t>Nagini Mallikarjun Kangle</a:t>
            </a:r>
            <a:br>
              <a:rPr lang="en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1126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Algorithm -CNN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713" y="1163550"/>
            <a:ext cx="5668575" cy="28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23400" y="15927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Detection steps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113350" y="212050"/>
            <a:ext cx="3516300" cy="382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 Leaf Image </a:t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4208322" y="216776"/>
            <a:ext cx="4179900" cy="382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Leaf Image database Image </a:t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2327614" y="968699"/>
            <a:ext cx="3051600" cy="426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acquisition </a:t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2327614" y="1619074"/>
            <a:ext cx="3051600" cy="382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enhancement</a:t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2348905" y="2250263"/>
            <a:ext cx="3051600" cy="382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reduction </a:t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2292128" y="2824776"/>
            <a:ext cx="3072900" cy="382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segmentation</a:t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348905" y="3406362"/>
            <a:ext cx="3072900" cy="382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2348905" y="3980279"/>
            <a:ext cx="3072900" cy="382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</a:t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348906" y="4562461"/>
            <a:ext cx="3072900" cy="382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</a:t>
            </a:r>
            <a:endParaRPr/>
          </a:p>
        </p:txBody>
      </p:sp>
      <p:cxnSp>
        <p:nvCxnSpPr>
          <p:cNvPr id="222" name="Shape 222"/>
          <p:cNvCxnSpPr/>
          <p:nvPr/>
        </p:nvCxnSpPr>
        <p:spPr>
          <a:xfrm>
            <a:off x="2796019" y="627729"/>
            <a:ext cx="0" cy="2835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3" name="Shape 223"/>
          <p:cNvCxnSpPr/>
          <p:nvPr/>
        </p:nvCxnSpPr>
        <p:spPr>
          <a:xfrm>
            <a:off x="4761891" y="627729"/>
            <a:ext cx="0" cy="2835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Shape 224"/>
          <p:cNvCxnSpPr>
            <a:endCxn id="216" idx="0"/>
          </p:cNvCxnSpPr>
          <p:nvPr/>
        </p:nvCxnSpPr>
        <p:spPr>
          <a:xfrm>
            <a:off x="3842914" y="1392574"/>
            <a:ext cx="10500" cy="2265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3853471" y="2092032"/>
            <a:ext cx="0" cy="1584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6" name="Shape 226"/>
          <p:cNvCxnSpPr/>
          <p:nvPr/>
        </p:nvCxnSpPr>
        <p:spPr>
          <a:xfrm>
            <a:off x="3828631" y="2658863"/>
            <a:ext cx="0" cy="165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7" name="Shape 227"/>
          <p:cNvCxnSpPr/>
          <p:nvPr/>
        </p:nvCxnSpPr>
        <p:spPr>
          <a:xfrm>
            <a:off x="3853471" y="3244588"/>
            <a:ext cx="0" cy="1614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8" name="Shape 228"/>
          <p:cNvCxnSpPr/>
          <p:nvPr/>
        </p:nvCxnSpPr>
        <p:spPr>
          <a:xfrm>
            <a:off x="3885407" y="3811418"/>
            <a:ext cx="0" cy="168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9" name="Shape 229"/>
          <p:cNvCxnSpPr/>
          <p:nvPr/>
        </p:nvCxnSpPr>
        <p:spPr>
          <a:xfrm>
            <a:off x="3885407" y="4387696"/>
            <a:ext cx="0" cy="1746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1126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Platforms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11700" y="991850"/>
            <a:ext cx="85206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Python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Android studio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00" y="12017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Context diagram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401949" y="2337000"/>
            <a:ext cx="1681800" cy="1191600"/>
          </a:xfrm>
          <a:prstGeom prst="ellipse">
            <a:avLst/>
          </a:prstGeom>
          <a:solidFill>
            <a:srgbClr val="78C4F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SYSTEM</a:t>
            </a:r>
            <a:endParaRPr sz="18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6881334" y="2476287"/>
            <a:ext cx="1950900" cy="913200"/>
          </a:xfrm>
          <a:prstGeom prst="rect">
            <a:avLst/>
          </a:prstGeom>
          <a:solidFill>
            <a:srgbClr val="0E558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Algorithm</a:t>
            </a:r>
            <a:endParaRPr sz="18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792115" y="1006025"/>
            <a:ext cx="3010800" cy="828900"/>
          </a:xfrm>
          <a:prstGeom prst="rect">
            <a:avLst/>
          </a:prstGeom>
          <a:solidFill>
            <a:srgbClr val="0E558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Feature Extractor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(Preprocessing)</a:t>
            </a:r>
            <a:endParaRPr sz="18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11700" y="2418251"/>
            <a:ext cx="1237200" cy="1004100"/>
          </a:xfrm>
          <a:prstGeom prst="rect">
            <a:avLst/>
          </a:prstGeom>
          <a:solidFill>
            <a:srgbClr val="0E558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Farmer</a:t>
            </a:r>
            <a:endParaRPr sz="18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2885232" y="4075687"/>
            <a:ext cx="2715300" cy="855300"/>
          </a:xfrm>
          <a:prstGeom prst="rect">
            <a:avLst/>
          </a:prstGeom>
          <a:solidFill>
            <a:srgbClr val="0E558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Training and testing dataset</a:t>
            </a:r>
            <a:endParaRPr sz="18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6" name="Shape 246"/>
          <p:cNvCxnSpPr>
            <a:stCxn id="244" idx="3"/>
            <a:endCxn id="241" idx="2"/>
          </p:cNvCxnSpPr>
          <p:nvPr/>
        </p:nvCxnSpPr>
        <p:spPr>
          <a:xfrm>
            <a:off x="1548900" y="2920301"/>
            <a:ext cx="1853100" cy="12600"/>
          </a:xfrm>
          <a:prstGeom prst="straightConnector1">
            <a:avLst/>
          </a:pr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7" name="Shape 247"/>
          <p:cNvCxnSpPr>
            <a:stCxn id="242" idx="1"/>
            <a:endCxn id="241" idx="6"/>
          </p:cNvCxnSpPr>
          <p:nvPr/>
        </p:nvCxnSpPr>
        <p:spPr>
          <a:xfrm rot="10800000">
            <a:off x="5083734" y="2932887"/>
            <a:ext cx="1797600" cy="0"/>
          </a:xfrm>
          <a:prstGeom prst="straightConnector1">
            <a:avLst/>
          </a:pr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8" name="Shape 248"/>
          <p:cNvCxnSpPr/>
          <p:nvPr/>
        </p:nvCxnSpPr>
        <p:spPr>
          <a:xfrm>
            <a:off x="3968896" y="1818780"/>
            <a:ext cx="0" cy="534300"/>
          </a:xfrm>
          <a:prstGeom prst="straightConnector1">
            <a:avLst/>
          </a:pr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9" name="Shape 249"/>
          <p:cNvCxnSpPr>
            <a:stCxn id="245" idx="0"/>
            <a:endCxn id="241" idx="4"/>
          </p:cNvCxnSpPr>
          <p:nvPr/>
        </p:nvCxnSpPr>
        <p:spPr>
          <a:xfrm rot="10800000">
            <a:off x="4242882" y="3528487"/>
            <a:ext cx="0" cy="547200"/>
          </a:xfrm>
          <a:prstGeom prst="straightConnector1">
            <a:avLst/>
          </a:pr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Shape 250"/>
          <p:cNvCxnSpPr/>
          <p:nvPr/>
        </p:nvCxnSpPr>
        <p:spPr>
          <a:xfrm rot="10800000" flipH="1">
            <a:off x="5021678" y="3157756"/>
            <a:ext cx="1781700" cy="2400"/>
          </a:xfrm>
          <a:prstGeom prst="straightConnector1">
            <a:avLst/>
          </a:pr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1818257" y="2559478"/>
            <a:ext cx="17883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nput image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2" name="Shape 252"/>
          <p:cNvCxnSpPr/>
          <p:nvPr/>
        </p:nvCxnSpPr>
        <p:spPr>
          <a:xfrm rot="10800000">
            <a:off x="1548794" y="3119514"/>
            <a:ext cx="1928400" cy="0"/>
          </a:xfrm>
          <a:prstGeom prst="straightConnector1">
            <a:avLst/>
          </a:pr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1890550" y="3061496"/>
            <a:ext cx="1643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r>
              <a:rPr lang="en" sz="1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utput disease</a:t>
            </a:r>
            <a:endParaRPr sz="18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5286226" y="2531196"/>
            <a:ext cx="16503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predictions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5083726" y="3307175"/>
            <a:ext cx="17124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 data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466468" y="1930739"/>
            <a:ext cx="1636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raw data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2221578" y="1930739"/>
            <a:ext cx="17124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 data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8" name="Shape 258"/>
          <p:cNvCxnSpPr>
            <a:stCxn id="241" idx="0"/>
          </p:cNvCxnSpPr>
          <p:nvPr/>
        </p:nvCxnSpPr>
        <p:spPr>
          <a:xfrm rot="10800000">
            <a:off x="4216149" y="1868700"/>
            <a:ext cx="26700" cy="468300"/>
          </a:xfrm>
          <a:prstGeom prst="straightConnector1">
            <a:avLst/>
          </a:pr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 case diagram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311700" y="913975"/>
            <a:ext cx="8520600" cy="3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l="34544" t="6287" r="6203" b="25962"/>
          <a:stretch/>
        </p:blipFill>
        <p:spPr>
          <a:xfrm>
            <a:off x="425075" y="840325"/>
            <a:ext cx="6979075" cy="40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95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Technology Stack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l="6792" r="4294" b="15824"/>
          <a:stretch/>
        </p:blipFill>
        <p:spPr>
          <a:xfrm>
            <a:off x="127525" y="779325"/>
            <a:ext cx="8005725" cy="42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11700" y="133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Input format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311700" y="991850"/>
            <a:ext cx="85206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Image</a:t>
            </a:r>
            <a:endParaRPr sz="2400"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By capturing</a:t>
            </a:r>
            <a:endParaRPr sz="2400"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By uploading from gallery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133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 format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0" y="1003775"/>
            <a:ext cx="85206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Disease caused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Symptoms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Causes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133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Our customers and users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9" name="Shape 289"/>
          <p:cNvGraphicFramePr/>
          <p:nvPr/>
        </p:nvGraphicFramePr>
        <p:xfrm>
          <a:off x="612425" y="1490150"/>
          <a:ext cx="7316950" cy="2302115"/>
        </p:xfrm>
        <a:graphic>
          <a:graphicData uri="http://schemas.openxmlformats.org/drawingml/2006/table">
            <a:tbl>
              <a:tblPr>
                <a:noFill/>
                <a:tableStyleId>{2A06AA62-DD29-4306-B10E-0D9F60949504}</a:tableStyleId>
              </a:tblPr>
              <a:tblGrid>
                <a:gridCol w="35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81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Customers</a:t>
                      </a:r>
                      <a:endParaRPr sz="24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Users</a:t>
                      </a:r>
                      <a:endParaRPr sz="24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Organizations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Farmers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3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Institutes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Students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Outline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7746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Introduction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Literature Review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Problem Statement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Objectives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Methodology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Overview of work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Algorithm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UML Diagrams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Significance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References</a:t>
            </a:r>
            <a:br>
              <a:rPr lang="en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11700" y="133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Significance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311700" y="991850"/>
            <a:ext cx="85206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Automate manual interpretation of  crop diseases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Guide farmers to cure disease accordingly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Contributing to high productivity of crops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11700" y="76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Gannt Chart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01" name="Shape 301"/>
          <p:cNvGraphicFramePr/>
          <p:nvPr/>
        </p:nvGraphicFramePr>
        <p:xfrm>
          <a:off x="104490" y="1046151"/>
          <a:ext cx="8935000" cy="3858500"/>
        </p:xfrm>
        <a:graphic>
          <a:graphicData uri="http://schemas.openxmlformats.org/drawingml/2006/table">
            <a:tbl>
              <a:tblPr>
                <a:noFill/>
                <a:tableStyleId>{5C1C7BC8-46D4-4251-ADD7-4DE596D32121}</a:tableStyleId>
              </a:tblPr>
              <a:tblGrid>
                <a:gridCol w="190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3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Timeline</a:t>
                      </a:r>
                      <a:endParaRPr sz="2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Jan,Feb</a:t>
                      </a:r>
                      <a:endParaRPr sz="2000" b="1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</a:t>
                      </a:r>
                      <a:endParaRPr sz="2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1w</a:t>
                      </a:r>
                      <a:endParaRPr sz="2000" b="1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 </a:t>
                      </a:r>
                      <a:r>
                        <a:rPr lang="en" sz="2000" b="1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    </a:t>
                      </a:r>
                      <a:r>
                        <a:rPr lang="en" sz="2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Apr</a:t>
                      </a:r>
                      <a:endParaRPr sz="2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2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r>
                        <a:rPr lang="en" sz="2000" b="1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   -    </a:t>
                      </a:r>
                      <a:r>
                        <a:rPr lang="en" sz="2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1w</a:t>
                      </a:r>
                      <a:endParaRPr sz="2000" b="1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Apr</a:t>
                      </a:r>
                      <a:r>
                        <a:rPr lang="en" sz="2000" b="1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2000" b="1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2w</a:t>
                      </a:r>
                      <a:endParaRPr sz="2000" b="1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Apr</a:t>
                      </a:r>
                      <a:endParaRPr sz="2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3w</a:t>
                      </a:r>
                      <a:endParaRPr sz="2000" b="1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Learning </a:t>
                      </a:r>
                      <a:endParaRPr sz="1800" b="1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</a:t>
                      </a:r>
                      <a:r>
                        <a:rPr lang="en" sz="1800" b="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nderstanding </a:t>
                      </a:r>
                      <a:endParaRPr sz="1800" b="1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Development</a:t>
                      </a:r>
                      <a:endParaRPr sz="1800" b="1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C9DAF8"/>
                        </a:solidFill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Testing</a:t>
                      </a:r>
                      <a:endParaRPr sz="1800" b="1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EDF6D5"/>
                        </a:solidFill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</a:t>
                      </a:r>
                      <a:r>
                        <a:rPr lang="en" sz="1800" b="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odifications </a:t>
                      </a:r>
                      <a:r>
                        <a:rPr lang="en" sz="18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 </a:t>
                      </a:r>
                      <a:r>
                        <a:rPr lang="en" sz="1800" b="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deployment</a:t>
                      </a:r>
                      <a:endParaRPr sz="1800" b="1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EDF6D5"/>
                        </a:solidFill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311700" y="133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11700" y="991850"/>
            <a:ext cx="85206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u="sng">
                <a:solidFill>
                  <a:srgbClr val="000000"/>
                </a:solidFill>
                <a:hlinkClick r:id="rId3"/>
              </a:rPr>
              <a:t>http://ieeexplore.ieee.org/stamp/stamp.jsp?tp=&amp;arnumber=7164858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u="sng">
                <a:solidFill>
                  <a:srgbClr val="000000"/>
                </a:solidFill>
                <a:hlinkClick r:id="rId4"/>
              </a:rPr>
              <a:t>www.sciencedirect.com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OpenCV tutorials for IP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Udacity for Android App. Dev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https://www.androidhive.info/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510075" y="21595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4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219499" y="2409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  <a:endParaRPr sz="3600" b="1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371950" y="1149250"/>
            <a:ext cx="8520600" cy="3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Agriculture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is the most important and ancient occupation in india. 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Economy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is based on agricultural production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 Early 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accurate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detection of plant diseases plays crucial role in plant production . 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Proposed  solution is android application-’</a:t>
            </a: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AgroSmart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’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Uses </a:t>
            </a: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image processing 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techniques and </a:t>
            </a: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machine learning. 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Literature Review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46600" y="1152425"/>
            <a:ext cx="8585700" cy="3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Detection of plant leaf diseases using image segmentation and soft computing techniques</a:t>
            </a:r>
            <a:endParaRPr sz="2400">
              <a:solidFill>
                <a:srgbClr val="000000"/>
              </a:solidFill>
            </a:endParaRPr>
          </a:p>
          <a:p>
            <a:pPr marL="45720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-Vijai Singh and A.K. Mishra, Sciencedirect(GA)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Using Deep Learning for Image-Based Plant Disease Detection 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	-Sharada P. Mohanty, David P. Hughes, and Marcel Salathé</a:t>
            </a:r>
            <a:endParaRPr sz="240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Problem Statement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85700" cy="3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Automatic detection of crop diseases to help farmers identify the disease and take curative measures.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1758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79150" y="997100"/>
            <a:ext cx="8585700" cy="3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dirty="0">
                <a:solidFill>
                  <a:srgbClr val="000000"/>
                </a:solidFill>
              </a:rPr>
              <a:t>To study and implement image processing techniques </a:t>
            </a:r>
            <a:r>
              <a:rPr lang="en-IN" sz="2400" dirty="0">
                <a:solidFill>
                  <a:srgbClr val="000000"/>
                </a:solidFill>
              </a:rPr>
              <a:t>like</a:t>
            </a:r>
            <a:r>
              <a:rPr lang="en" sz="2400" dirty="0">
                <a:solidFill>
                  <a:srgbClr val="000000"/>
                </a:solidFill>
              </a:rPr>
              <a:t> noise removal, preprocessing, enhancement, segmentation and feature extraction.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dirty="0">
                <a:solidFill>
                  <a:srgbClr val="000000"/>
                </a:solidFill>
              </a:rPr>
              <a:t>To measure the performance of algorithm in terms of accuracy, precision, recall and fine tune the parameters if needed.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dirty="0">
                <a:solidFill>
                  <a:srgbClr val="000000"/>
                </a:solidFill>
              </a:rPr>
              <a:t>To</a:t>
            </a:r>
            <a:r>
              <a:rPr lang="en" sz="2400" b="1" dirty="0">
                <a:solidFill>
                  <a:srgbClr val="000000"/>
                </a:solidFill>
              </a:rPr>
              <a:t> build android application </a:t>
            </a:r>
            <a:r>
              <a:rPr lang="en" sz="2400" dirty="0">
                <a:solidFill>
                  <a:srgbClr val="000000"/>
                </a:solidFill>
              </a:rPr>
              <a:t>that facilitates the above functionalities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294371" y="1146107"/>
            <a:ext cx="1746300" cy="723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342E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on image</a:t>
            </a:r>
            <a:endParaRPr sz="1800" dirty="0"/>
          </a:p>
        </p:txBody>
      </p:sp>
      <p:sp>
        <p:nvSpPr>
          <p:cNvPr id="109" name="Shape 109"/>
          <p:cNvSpPr/>
          <p:nvPr/>
        </p:nvSpPr>
        <p:spPr>
          <a:xfrm>
            <a:off x="2955303" y="1166874"/>
            <a:ext cx="2178000" cy="704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342E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features from image</a:t>
            </a:r>
            <a:endParaRPr sz="1800"/>
          </a:p>
        </p:txBody>
      </p:sp>
      <p:sp>
        <p:nvSpPr>
          <p:cNvPr id="110" name="Shape 110"/>
          <p:cNvSpPr/>
          <p:nvPr/>
        </p:nvSpPr>
        <p:spPr>
          <a:xfrm>
            <a:off x="6543959" y="1132607"/>
            <a:ext cx="1876500" cy="76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342E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dimensionality</a:t>
            </a:r>
            <a:endParaRPr sz="1800"/>
          </a:p>
        </p:txBody>
      </p:sp>
      <p:sp>
        <p:nvSpPr>
          <p:cNvPr id="111" name="Shape 111"/>
          <p:cNvSpPr/>
          <p:nvPr/>
        </p:nvSpPr>
        <p:spPr>
          <a:xfrm>
            <a:off x="6839311" y="3102755"/>
            <a:ext cx="1876500" cy="1033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342E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 </a:t>
            </a:r>
            <a:r>
              <a:rPr lang="en-IN" sz="1800" b="1" i="0" u="none" strike="noStrike" cap="none" dirty="0">
                <a:solidFill>
                  <a:srgbClr val="342E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r>
              <a:rPr lang="en" sz="1800" b="1" i="0" u="none" strike="noStrike" cap="none" dirty="0">
                <a:solidFill>
                  <a:srgbClr val="342E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data </a:t>
            </a:r>
            <a:endParaRPr sz="1800" dirty="0"/>
          </a:p>
        </p:txBody>
      </p:sp>
      <p:sp>
        <p:nvSpPr>
          <p:cNvPr id="112" name="Shape 112"/>
          <p:cNvSpPr/>
          <p:nvPr/>
        </p:nvSpPr>
        <p:spPr>
          <a:xfrm>
            <a:off x="5010614" y="3162146"/>
            <a:ext cx="1199700" cy="914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342E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 the model</a:t>
            </a:r>
            <a:endParaRPr sz="1800"/>
          </a:p>
        </p:txBody>
      </p:sp>
      <p:sp>
        <p:nvSpPr>
          <p:cNvPr id="113" name="Shape 113"/>
          <p:cNvSpPr/>
          <p:nvPr/>
        </p:nvSpPr>
        <p:spPr>
          <a:xfrm>
            <a:off x="2172375" y="2928900"/>
            <a:ext cx="2346000" cy="1381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42E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342E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accuracy and other performance metrics on test set</a:t>
            </a:r>
            <a:endParaRPr sz="1800"/>
          </a:p>
        </p:txBody>
      </p:sp>
      <p:sp>
        <p:nvSpPr>
          <p:cNvPr id="114" name="Shape 114"/>
          <p:cNvSpPr/>
          <p:nvPr/>
        </p:nvSpPr>
        <p:spPr>
          <a:xfrm>
            <a:off x="143831" y="3311204"/>
            <a:ext cx="1536300" cy="88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009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342E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final model and predict</a:t>
            </a:r>
            <a:endParaRPr sz="1800"/>
          </a:p>
        </p:txBody>
      </p:sp>
      <p:cxnSp>
        <p:nvCxnSpPr>
          <p:cNvPr id="115" name="Shape 115"/>
          <p:cNvCxnSpPr>
            <a:stCxn id="109" idx="3"/>
            <a:endCxn id="110" idx="1"/>
          </p:cNvCxnSpPr>
          <p:nvPr/>
        </p:nvCxnSpPr>
        <p:spPr>
          <a:xfrm rot="10800000" flipH="1">
            <a:off x="5133303" y="1513524"/>
            <a:ext cx="1410600" cy="5700"/>
          </a:xfrm>
          <a:prstGeom prst="straightConnector1">
            <a:avLst/>
          </a:prstGeom>
          <a:solidFill>
            <a:srgbClr val="FFFFFF"/>
          </a:solidFill>
          <a:ln w="25400" cap="flat" cmpd="sng">
            <a:solidFill>
              <a:srgbClr val="00966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Shape 116"/>
          <p:cNvCxnSpPr>
            <a:stCxn id="108" idx="3"/>
            <a:endCxn id="109" idx="1"/>
          </p:cNvCxnSpPr>
          <p:nvPr/>
        </p:nvCxnSpPr>
        <p:spPr>
          <a:xfrm>
            <a:off x="2040671" y="1508057"/>
            <a:ext cx="914700" cy="11100"/>
          </a:xfrm>
          <a:prstGeom prst="straightConnector1">
            <a:avLst/>
          </a:prstGeom>
          <a:solidFill>
            <a:srgbClr val="FFFFFF"/>
          </a:solidFill>
          <a:ln w="25400" cap="flat" cmpd="sng">
            <a:solidFill>
              <a:srgbClr val="00966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Shape 117"/>
          <p:cNvCxnSpPr>
            <a:stCxn id="112" idx="1"/>
          </p:cNvCxnSpPr>
          <p:nvPr/>
        </p:nvCxnSpPr>
        <p:spPr>
          <a:xfrm rot="10800000">
            <a:off x="4523114" y="3619496"/>
            <a:ext cx="487500" cy="0"/>
          </a:xfrm>
          <a:prstGeom prst="straightConnector1">
            <a:avLst/>
          </a:prstGeom>
          <a:solidFill>
            <a:srgbClr val="FFFFFF"/>
          </a:solidFill>
          <a:ln w="25400" cap="flat" cmpd="sng">
            <a:solidFill>
              <a:srgbClr val="00966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Shape 118"/>
          <p:cNvCxnSpPr>
            <a:stCxn id="111" idx="1"/>
            <a:endCxn id="112" idx="3"/>
          </p:cNvCxnSpPr>
          <p:nvPr/>
        </p:nvCxnSpPr>
        <p:spPr>
          <a:xfrm rot="10800000">
            <a:off x="6210211" y="3619505"/>
            <a:ext cx="629100" cy="0"/>
          </a:xfrm>
          <a:prstGeom prst="straightConnector1">
            <a:avLst/>
          </a:prstGeom>
          <a:solidFill>
            <a:srgbClr val="FFFFFF"/>
          </a:solidFill>
          <a:ln w="25400" cap="flat" cmpd="sng">
            <a:solidFill>
              <a:srgbClr val="00966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" name="Shape 119"/>
          <p:cNvCxnSpPr/>
          <p:nvPr/>
        </p:nvCxnSpPr>
        <p:spPr>
          <a:xfrm>
            <a:off x="7143754" y="1928874"/>
            <a:ext cx="0" cy="1236900"/>
          </a:xfrm>
          <a:prstGeom prst="straightConnector1">
            <a:avLst/>
          </a:prstGeom>
          <a:solidFill>
            <a:srgbClr val="FFFFFF"/>
          </a:solidFill>
          <a:ln w="25400" cap="flat" cmpd="sng">
            <a:solidFill>
              <a:srgbClr val="00966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0" name="Shape 120"/>
          <p:cNvCxnSpPr>
            <a:endCxn id="114" idx="3"/>
          </p:cNvCxnSpPr>
          <p:nvPr/>
        </p:nvCxnSpPr>
        <p:spPr>
          <a:xfrm rot="10800000">
            <a:off x="1680131" y="3753404"/>
            <a:ext cx="654900" cy="0"/>
          </a:xfrm>
          <a:prstGeom prst="straightConnector1">
            <a:avLst/>
          </a:prstGeom>
          <a:solidFill>
            <a:srgbClr val="FFFFFF"/>
          </a:solidFill>
          <a:ln w="25400" cap="flat" cmpd="sng">
            <a:solidFill>
              <a:srgbClr val="00966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1" name="Shape 121"/>
          <p:cNvSpPr txBox="1"/>
          <p:nvPr/>
        </p:nvSpPr>
        <p:spPr>
          <a:xfrm>
            <a:off x="120486" y="111061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Methodology</a:t>
            </a:r>
            <a:endParaRPr sz="36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2" name="Shape 122"/>
          <p:cNvCxnSpPr>
            <a:stCxn id="113" idx="2"/>
          </p:cNvCxnSpPr>
          <p:nvPr/>
        </p:nvCxnSpPr>
        <p:spPr>
          <a:xfrm flipH="1">
            <a:off x="3344775" y="4310100"/>
            <a:ext cx="600" cy="53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Shape 123"/>
          <p:cNvCxnSpPr/>
          <p:nvPr/>
        </p:nvCxnSpPr>
        <p:spPr>
          <a:xfrm rot="10800000" flipH="1">
            <a:off x="3287300" y="4817450"/>
            <a:ext cx="2309700" cy="2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Shape 124"/>
          <p:cNvCxnSpPr>
            <a:endCxn id="112" idx="2"/>
          </p:cNvCxnSpPr>
          <p:nvPr/>
        </p:nvCxnSpPr>
        <p:spPr>
          <a:xfrm rot="10800000" flipH="1">
            <a:off x="5604464" y="4076846"/>
            <a:ext cx="6000" cy="7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Shape 125"/>
          <p:cNvSpPr txBox="1"/>
          <p:nvPr/>
        </p:nvSpPr>
        <p:spPr>
          <a:xfrm>
            <a:off x="3706775" y="4470150"/>
            <a:ext cx="15363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Feedback</a:t>
            </a: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161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Existing Methods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920400"/>
            <a:ext cx="8586600" cy="3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Simply naked</a:t>
            </a:r>
            <a:r>
              <a:rPr lang="en" sz="2400" b="1">
                <a:solidFill>
                  <a:srgbClr val="000000"/>
                </a:solidFill>
              </a:rPr>
              <a:t> eye observation</a:t>
            </a:r>
            <a:r>
              <a:rPr lang="en" sz="2400">
                <a:solidFill>
                  <a:srgbClr val="000000"/>
                </a:solidFill>
              </a:rPr>
              <a:t> by experts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 large team of experts as well as continuous monitoring of plant is required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b="1">
                <a:solidFill>
                  <a:srgbClr val="000000"/>
                </a:solidFill>
              </a:rPr>
              <a:t>Costs very high</a:t>
            </a:r>
            <a:r>
              <a:rPr lang="en" sz="2400">
                <a:solidFill>
                  <a:srgbClr val="000000"/>
                </a:solidFill>
              </a:rPr>
              <a:t> when done  with large farms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Farmers </a:t>
            </a:r>
            <a:r>
              <a:rPr lang="en" sz="2400" b="1">
                <a:solidFill>
                  <a:srgbClr val="000000"/>
                </a:solidFill>
              </a:rPr>
              <a:t>do not have proper facilities</a:t>
            </a:r>
            <a:r>
              <a:rPr lang="en" sz="2400">
                <a:solidFill>
                  <a:srgbClr val="000000"/>
                </a:solidFill>
              </a:rPr>
              <a:t> or even idea that they can contact to experts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This is  </a:t>
            </a:r>
            <a:r>
              <a:rPr lang="en" sz="2400" b="1">
                <a:solidFill>
                  <a:srgbClr val="000000"/>
                </a:solidFill>
              </a:rPr>
              <a:t>laborious task</a:t>
            </a:r>
            <a:r>
              <a:rPr lang="en" sz="2400">
                <a:solidFill>
                  <a:srgbClr val="000000"/>
                </a:solidFill>
              </a:rPr>
              <a:t> and at the same time</a:t>
            </a:r>
            <a:r>
              <a:rPr lang="en" sz="2400" b="1">
                <a:solidFill>
                  <a:srgbClr val="000000"/>
                </a:solidFill>
              </a:rPr>
              <a:t>, less accurate </a:t>
            </a:r>
            <a:r>
              <a:rPr lang="en" sz="2400">
                <a:solidFill>
                  <a:srgbClr val="000000"/>
                </a:solidFill>
              </a:rPr>
              <a:t>and can be done only in limited areas</a:t>
            </a:r>
            <a:br>
              <a:rPr lang="en" sz="2400">
                <a:solidFill>
                  <a:srgbClr val="000000"/>
                </a:solidFill>
              </a:rPr>
            </a:b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613</Words>
  <Application>Microsoft Office PowerPoint</Application>
  <PresentationFormat>On-screen Show (16:9)</PresentationFormat>
  <Paragraphs>156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Open Sans</vt:lpstr>
      <vt:lpstr>Times New Roman</vt:lpstr>
      <vt:lpstr>Century Gothic</vt:lpstr>
      <vt:lpstr>Arial</vt:lpstr>
      <vt:lpstr>PT Sans Narrow</vt:lpstr>
      <vt:lpstr>Tropic</vt:lpstr>
      <vt:lpstr>Crop Disease Detection </vt:lpstr>
      <vt:lpstr>PowerPoint Presentation</vt:lpstr>
      <vt:lpstr>Outline </vt:lpstr>
      <vt:lpstr>PowerPoint Presentation</vt:lpstr>
      <vt:lpstr>Literature Review</vt:lpstr>
      <vt:lpstr>Problem Statement</vt:lpstr>
      <vt:lpstr>Objectives</vt:lpstr>
      <vt:lpstr>PowerPoint Presentation</vt:lpstr>
      <vt:lpstr>Existing Methods</vt:lpstr>
      <vt:lpstr>Overview</vt:lpstr>
      <vt:lpstr>Steps</vt:lpstr>
      <vt:lpstr>Conversion to lab color soace</vt:lpstr>
      <vt:lpstr>Lab color phase</vt:lpstr>
      <vt:lpstr>L -Channel Adjustment</vt:lpstr>
      <vt:lpstr>Blurring</vt:lpstr>
      <vt:lpstr>Reconstruct better image</vt:lpstr>
      <vt:lpstr>Creating collection of masks</vt:lpstr>
      <vt:lpstr>PowerPoint Presentation</vt:lpstr>
      <vt:lpstr>PowerPoint Presentation</vt:lpstr>
      <vt:lpstr>Algorithm -CNN</vt:lpstr>
      <vt:lpstr>Detection steps</vt:lpstr>
      <vt:lpstr>PowerPoint Presentation</vt:lpstr>
      <vt:lpstr>Platforms</vt:lpstr>
      <vt:lpstr>Context diagram</vt:lpstr>
      <vt:lpstr>Use case diagram</vt:lpstr>
      <vt:lpstr>Technology Stack</vt:lpstr>
      <vt:lpstr>Input format</vt:lpstr>
      <vt:lpstr>Output format</vt:lpstr>
      <vt:lpstr>Our customers and users</vt:lpstr>
      <vt:lpstr>Significance</vt:lpstr>
      <vt:lpstr>Gannt Chart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Disease Detection </dc:title>
  <cp:lastModifiedBy>Sukhada Ghewari</cp:lastModifiedBy>
  <cp:revision>6</cp:revision>
  <dcterms:modified xsi:type="dcterms:W3CDTF">2018-05-18T05:13:36Z</dcterms:modified>
</cp:coreProperties>
</file>