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9988-C33A-45D8-81D6-5F3C1851633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9B8C3-5750-4B0B-952D-5E2DC301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3427-432F-4650-A882-E577BBBF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E6FAB-F605-4408-A90B-34EBA7017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3AC7-860D-42B3-B7F1-55AC342A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6E70-A444-411F-8F0B-1BBBE7BA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E794-F6F7-4400-B881-669EF27E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Texas Instruments | Electronic Design">
            <a:extLst>
              <a:ext uri="{FF2B5EF4-FFF2-40B4-BE49-F238E27FC236}">
                <a16:creationId xmlns:a16="http://schemas.microsoft.com/office/drawing/2014/main" id="{154A5028-F548-4B1F-B348-BF010181218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10074965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A275-2250-4AC3-A4FA-5FA93E1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6B0D-3D45-47D3-A880-F39A35E8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7598-9DE2-4B71-8AFE-EF6038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96AF-761A-489D-8FDB-62E102E7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1410-5742-4295-B691-A9031A46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076D2-A02F-4A9D-BC6C-A05071B9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C433D-78F3-456F-A446-E256ECFA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AE1D-0BDC-4C9A-A805-6C555296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0292-83EA-411E-8D47-0B77178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DF89-54CA-46AE-B3C5-BB18D3DF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1DF9-1A1C-4A4C-8F24-877050C7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9508-609C-4291-A886-51F0769D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77CD-3EE3-48C7-A8F8-210F697C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8E3F-1378-43D4-9858-0D2040F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8401-9354-4582-BF8B-8251B021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3C93-8924-4F9E-BC6B-7E2B4E78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7C0FD-2679-45BB-97CD-8C5E1F1B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3EEC-2F73-4214-868B-C174A4D7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ECCA-2D7A-424A-BA20-D991CFF3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D78B-138A-46D9-AA5C-E7B7F9DF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C7F0-A5FD-4783-9471-4B34DA2E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7878-A270-4279-A0FD-2894EE071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9080-7D4B-41AC-902C-319C0CE6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C0744-719C-4DEA-8F91-3A95B7F1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886D9-E4E6-4B28-B5D2-88FC6B1D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2836-57F9-4F3F-880B-ADC85760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44E3-6EDD-482D-8399-7188DACB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00277-1DA9-43BA-8A54-5058A95F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2BC2F-73B8-4463-9F45-D6BD8B27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1E77B-9326-4B29-9107-095E2D810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427A6-2330-4545-BDF3-8DF48A300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DD895-2712-4911-8096-F93F1F5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98D30-A354-4F9A-96B4-63C5DFAD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B02B2-7B97-4275-9439-B873ECE4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D252-EEA8-4B71-B4C4-FA89485B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CB978-21CB-456D-991D-083B4D8A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70E4A-3EE6-4673-B4C0-1F6356AB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489F9-44CB-4630-90E2-3F14EAE3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80709-75D5-418C-984D-B787F399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34E4C-A427-43C9-8E67-DD9FED31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C87E8-3524-4250-BC12-627E8480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Texas Instruments | Electronic Design">
            <a:extLst>
              <a:ext uri="{FF2B5EF4-FFF2-40B4-BE49-F238E27FC236}">
                <a16:creationId xmlns:a16="http://schemas.microsoft.com/office/drawing/2014/main" id="{CA7BEA51-7A45-47B5-ADD2-8C184AFC3B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9982200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8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4143-E082-46F0-8CB7-18C0F4A5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CDEB-8452-4E8A-8182-B5E85961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9A5E-2A2C-42A0-BF4F-E2407652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1A3D-D5F5-4509-8255-297591E7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72F1-13A4-4868-B416-2FF265CC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18213-11EC-45B0-9400-91379BD0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92CD-A756-4BA6-A5FF-10A96526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4B634-FB59-471F-99D2-6443F78A5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B381-C1E6-4005-AB7F-07FAFA16E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012F0-01E4-46CC-9F2B-550AF0EE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14A87-21B9-4451-8FC5-CA51AA4E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1858-2DCB-4CF5-8D70-4F1389F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EA409-944F-4BCC-B25D-6E7AB4E4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91BD-9189-4045-9460-9CE53CCF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08C7-CD4B-44E6-928D-BA54C817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1E0B-D136-4D04-8D92-941FA6EC049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B55B-79D0-4FDE-A69D-D03E3632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DFD5-300C-4303-AC2E-FF24D3B84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ucs.sourceforge.net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5760-9EF8-47C0-9934-25C8CE4F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273"/>
            <a:ext cx="9144000" cy="2387600"/>
          </a:xfrm>
        </p:spPr>
        <p:txBody>
          <a:bodyPr/>
          <a:lstStyle/>
          <a:p>
            <a:r>
              <a:rPr lang="en-US" dirty="0"/>
              <a:t>QUCS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AC2C1-03AC-4F01-92F6-32C4C8B9B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/>
              <a:t>Quite Universal Circuit Simulator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BB438-0967-4A3F-B08F-A6E87B9C2A10}"/>
              </a:ext>
            </a:extLst>
          </p:cNvPr>
          <p:cNvSpPr txBox="1"/>
          <p:nvPr/>
        </p:nvSpPr>
        <p:spPr>
          <a:xfrm>
            <a:off x="580149" y="4761596"/>
            <a:ext cx="773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QUCS is an integrated circuit simulator, which allows us to setup a circuit with a Graphical User Interface (GUI) and simulate various behaviors of the circuit.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5EE3DE-F5B3-4A24-8EEB-BBEC92D5D0D5}"/>
              </a:ext>
            </a:extLst>
          </p:cNvPr>
          <p:cNvSpPr txBox="1">
            <a:spLocks/>
          </p:cNvSpPr>
          <p:nvPr/>
        </p:nvSpPr>
        <p:spPr>
          <a:xfrm>
            <a:off x="4810538" y="3937218"/>
            <a:ext cx="2812775" cy="48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Jaya Srivastava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E31D5-EA2F-4A41-A56C-3E087B0178BE}"/>
              </a:ext>
            </a:extLst>
          </p:cNvPr>
          <p:cNvSpPr txBox="1"/>
          <p:nvPr/>
        </p:nvSpPr>
        <p:spPr>
          <a:xfrm>
            <a:off x="309216" y="5907085"/>
            <a:ext cx="256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Monday</a:t>
            </a:r>
          </a:p>
          <a:p>
            <a:r>
              <a:rPr lang="en-US" i="1" dirty="0"/>
              <a:t>3 June, 2024</a:t>
            </a:r>
          </a:p>
        </p:txBody>
      </p:sp>
    </p:spTree>
    <p:extLst>
      <p:ext uri="{BB962C8B-B14F-4D97-AF65-F5344CB8AC3E}">
        <p14:creationId xmlns:p14="http://schemas.microsoft.com/office/powerpoint/2010/main" val="347362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E5A180-5010-4B68-9587-3951E40ECCB9}"/>
              </a:ext>
            </a:extLst>
          </p:cNvPr>
          <p:cNvSpPr txBox="1"/>
          <p:nvPr/>
        </p:nvSpPr>
        <p:spPr>
          <a:xfrm>
            <a:off x="196552" y="179462"/>
            <a:ext cx="8691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4"/>
            </a:pPr>
            <a:r>
              <a:rPr lang="en-US" dirty="0"/>
              <a:t>Parametric Sweep</a:t>
            </a:r>
          </a:p>
          <a:p>
            <a:r>
              <a:rPr lang="en-US" dirty="0"/>
              <a:t>This is used to sweep a particular parameter, to check the effect of it on the circuit response.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B1ABE-7DC9-4983-BFB1-316915E8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93" y="4343400"/>
            <a:ext cx="2281646" cy="2182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DE3495-17B5-4D63-999F-E68168503005}"/>
              </a:ext>
            </a:extLst>
          </p:cNvPr>
          <p:cNvSpPr txBox="1"/>
          <p:nvPr/>
        </p:nvSpPr>
        <p:spPr>
          <a:xfrm>
            <a:off x="2909802" y="4411766"/>
            <a:ext cx="412338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the parametric sweep block in the simulations section. Before doing a parametric sweep, you need to add the appropriate simulation block as well (DC/AC etc..).</a:t>
            </a:r>
          </a:p>
          <a:p>
            <a:r>
              <a:rPr lang="en-US" sz="1400" dirty="0"/>
              <a:t>The parameter variable can be swept in a linear/ logarithmic/list fashion.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E619C-B632-4963-A5A1-EADB785B349A}"/>
              </a:ext>
            </a:extLst>
          </p:cNvPr>
          <p:cNvSpPr txBox="1"/>
          <p:nvPr/>
        </p:nvSpPr>
        <p:spPr>
          <a:xfrm>
            <a:off x="8177713" y="4742916"/>
            <a:ext cx="233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results can be viewed in a graphical/tabular fashion.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1A8D8-E869-449B-AC13-F7F44218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8" y="1151704"/>
            <a:ext cx="5603115" cy="28553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D4F30-6742-4BD1-A68C-ED027B5A1399}"/>
              </a:ext>
            </a:extLst>
          </p:cNvPr>
          <p:cNvCxnSpPr>
            <a:endCxn id="4" idx="0"/>
          </p:cNvCxnSpPr>
          <p:nvPr/>
        </p:nvCxnSpPr>
        <p:spPr>
          <a:xfrm flipH="1">
            <a:off x="1422916" y="2581257"/>
            <a:ext cx="1294884" cy="176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0F30A11-07AE-4EFB-B184-69E12F825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709" y="853636"/>
            <a:ext cx="1239831" cy="37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6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0A14F8-E351-4E25-A573-46EFC7C68F6A}"/>
              </a:ext>
            </a:extLst>
          </p:cNvPr>
          <p:cNvSpPr txBox="1"/>
          <p:nvPr/>
        </p:nvSpPr>
        <p:spPr>
          <a:xfrm>
            <a:off x="68367" y="162370"/>
            <a:ext cx="442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few other things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6652E-0F97-4CB8-89D0-1771E017ECED}"/>
              </a:ext>
            </a:extLst>
          </p:cNvPr>
          <p:cNvSpPr txBox="1"/>
          <p:nvPr/>
        </p:nvSpPr>
        <p:spPr>
          <a:xfrm>
            <a:off x="264920" y="786213"/>
            <a:ext cx="711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Wire label, Marker.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6E14A-F88C-49CA-A2A8-79837ED0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0" y="1432544"/>
            <a:ext cx="11514734" cy="10707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4D7782-6EBF-48FE-8971-70C4701053EB}"/>
              </a:ext>
            </a:extLst>
          </p:cNvPr>
          <p:cNvCxnSpPr/>
          <p:nvPr/>
        </p:nvCxnSpPr>
        <p:spPr>
          <a:xfrm flipV="1">
            <a:off x="7383566" y="1025495"/>
            <a:ext cx="213645" cy="103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810DBC-B746-4118-842B-50DEFAF5B5E5}"/>
              </a:ext>
            </a:extLst>
          </p:cNvPr>
          <p:cNvCxnSpPr/>
          <p:nvPr/>
        </p:nvCxnSpPr>
        <p:spPr>
          <a:xfrm flipV="1">
            <a:off x="9007267" y="1109378"/>
            <a:ext cx="467520" cy="9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F08738-C83E-4E50-A2BF-84CEABDAC3E5}"/>
              </a:ext>
            </a:extLst>
          </p:cNvPr>
          <p:cNvSpPr txBox="1"/>
          <p:nvPr/>
        </p:nvSpPr>
        <p:spPr>
          <a:xfrm>
            <a:off x="6528987" y="725413"/>
            <a:ext cx="2364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 be used to label output nodes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E407F-2C2E-4EF7-B0B1-8970D07FC410}"/>
              </a:ext>
            </a:extLst>
          </p:cNvPr>
          <p:cNvSpPr txBox="1"/>
          <p:nvPr/>
        </p:nvSpPr>
        <p:spPr>
          <a:xfrm>
            <a:off x="9138477" y="809296"/>
            <a:ext cx="2641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 be used to mark points on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63637-810A-4419-AE59-77498CC83C90}"/>
              </a:ext>
            </a:extLst>
          </p:cNvPr>
          <p:cNvSpPr txBox="1"/>
          <p:nvPr/>
        </p:nvSpPr>
        <p:spPr>
          <a:xfrm>
            <a:off x="264920" y="2983514"/>
            <a:ext cx="97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  Equation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672915-BD7B-45D9-932F-1F29ABCB8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20" y="3459265"/>
            <a:ext cx="5050565" cy="1848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A40B83-1551-4F1C-8573-74F8D87956E4}"/>
              </a:ext>
            </a:extLst>
          </p:cNvPr>
          <p:cNvSpPr txBox="1"/>
          <p:nvPr/>
        </p:nvSpPr>
        <p:spPr>
          <a:xfrm>
            <a:off x="264920" y="5533178"/>
            <a:ext cx="5621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Used to insert equations and plot the results accordingly.</a:t>
            </a:r>
          </a:p>
          <a:p>
            <a:r>
              <a:rPr lang="en-US" sz="1600" dirty="0"/>
              <a:t>- Pr1.i , Vout.v for current through  probe 1 and voltage at node Vout respectively</a:t>
            </a:r>
          </a:p>
        </p:txBody>
      </p:sp>
    </p:spTree>
    <p:extLst>
      <p:ext uri="{BB962C8B-B14F-4D97-AF65-F5344CB8AC3E}">
        <p14:creationId xmlns:p14="http://schemas.microsoft.com/office/powerpoint/2010/main" val="425263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2A854-1136-420E-ACFB-1A5BEB7A6199}"/>
              </a:ext>
            </a:extLst>
          </p:cNvPr>
          <p:cNvSpPr txBox="1"/>
          <p:nvPr/>
        </p:nvSpPr>
        <p:spPr>
          <a:xfrm>
            <a:off x="211667" y="137067"/>
            <a:ext cx="368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Installation of QUCS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14CD1-3A0A-4155-947E-0E1CDDB54265}"/>
              </a:ext>
            </a:extLst>
          </p:cNvPr>
          <p:cNvSpPr txBox="1"/>
          <p:nvPr/>
        </p:nvSpPr>
        <p:spPr>
          <a:xfrm>
            <a:off x="211667" y="778932"/>
            <a:ext cx="10837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 Download from </a:t>
            </a:r>
            <a:r>
              <a:rPr lang="en-US" dirty="0">
                <a:hlinkClick r:id="rId2"/>
              </a:rPr>
              <a:t>https://qucs.sourceforge.net/</a:t>
            </a:r>
            <a:r>
              <a:rPr lang="en-US" dirty="0"/>
              <a:t> . </a:t>
            </a:r>
          </a:p>
          <a:p>
            <a:pPr marL="285750" indent="-285750">
              <a:buFontTx/>
              <a:buChar char="-"/>
            </a:pPr>
            <a:r>
              <a:rPr lang="en-US" dirty="0"/>
              <a:t>After download, you can extract the contents by clicking on the ZIP file. We recommend that you extract the contents in a folder such as C:\Qucs.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After extracting the files, use the File Explorer to locate C:\Qucs\qucs-0.0.19-win32mingw482-asco-freehdl-adms. You will find the application qucs.bat. Double click on it to start the simulator. It is better to start qucs from qucs.bat than qucs.exe.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same site i.e. ‘qucs.sourceforge.net’ can be used for installation on MAC laptops as well. Search “qucs download for MAC” to get the respective link.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NOTE:  A few setups might be disabled for MAC users.</a:t>
            </a:r>
          </a:p>
          <a:p>
            <a:r>
              <a:rPr lang="en-US" dirty="0"/>
              <a:t>Alternative for the same: WINE tool</a:t>
            </a:r>
          </a:p>
          <a:p>
            <a:r>
              <a:rPr lang="en-US" dirty="0"/>
              <a:t>This should be used only if QUCS has some setup disabled.</a:t>
            </a:r>
          </a:p>
        </p:txBody>
      </p:sp>
    </p:spTree>
    <p:extLst>
      <p:ext uri="{BB962C8B-B14F-4D97-AF65-F5344CB8AC3E}">
        <p14:creationId xmlns:p14="http://schemas.microsoft.com/office/powerpoint/2010/main" val="221630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5481E5-7488-42CB-908A-7C57931E7E66}"/>
              </a:ext>
            </a:extLst>
          </p:cNvPr>
          <p:cNvSpPr txBox="1"/>
          <p:nvPr/>
        </p:nvSpPr>
        <p:spPr>
          <a:xfrm>
            <a:off x="135467" y="177800"/>
            <a:ext cx="361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Starting a Project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D7BD-D164-4C35-B938-17D00D460670}"/>
              </a:ext>
            </a:extLst>
          </p:cNvPr>
          <p:cNvSpPr txBox="1"/>
          <p:nvPr/>
        </p:nvSpPr>
        <p:spPr>
          <a:xfrm>
            <a:off x="107027" y="669599"/>
            <a:ext cx="7560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Go to the Projects section in the main dock, and create a new project there. Now you can make schematics within this project (using File -&gt; New).  On double clicking on the newly created project, you will able to see your schematics under the created project.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C8DCF-2871-4406-8E8A-DF1411387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5" b="3238"/>
          <a:stretch/>
        </p:blipFill>
        <p:spPr>
          <a:xfrm>
            <a:off x="7833814" y="177800"/>
            <a:ext cx="1871133" cy="2460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108539-B5D6-48AD-8F42-223D4EFA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01" y="177800"/>
            <a:ext cx="2008747" cy="1710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8F077-CAC9-4B88-B86F-CFBCCE1E8B7E}"/>
              </a:ext>
            </a:extLst>
          </p:cNvPr>
          <p:cNvSpPr txBox="1"/>
          <p:nvPr/>
        </p:nvSpPr>
        <p:spPr>
          <a:xfrm>
            <a:off x="135467" y="2346339"/>
            <a:ext cx="3378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Components</a:t>
            </a:r>
            <a:r>
              <a:rPr lang="en-US" sz="3200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A8C03-2C51-45EF-9045-59F28F8CEDA9}"/>
              </a:ext>
            </a:extLst>
          </p:cNvPr>
          <p:cNvSpPr txBox="1"/>
          <p:nvPr/>
        </p:nvSpPr>
        <p:spPr>
          <a:xfrm>
            <a:off x="182034" y="2911576"/>
            <a:ext cx="71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Resistor</a:t>
            </a:r>
          </a:p>
          <a:p>
            <a:r>
              <a:rPr lang="en-US" dirty="0"/>
              <a:t>Use the resistor available in lumped components section. Set the ‘R’ value.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34498C-2C94-414B-8CC1-6C922726E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09" y="3660464"/>
            <a:ext cx="3384724" cy="1549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004184-EE8E-462C-80D3-9E986944C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35" y="3743483"/>
            <a:ext cx="3449024" cy="2648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49C5A9-0E59-4348-A78E-586475CC5D0A}"/>
              </a:ext>
            </a:extLst>
          </p:cNvPr>
          <p:cNvSpPr txBox="1"/>
          <p:nvPr/>
        </p:nvSpPr>
        <p:spPr>
          <a:xfrm>
            <a:off x="4199467" y="5071444"/>
            <a:ext cx="265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Number suffixes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E548E-982F-41EF-AC45-3003A69DCD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055"/>
          <a:stretch/>
        </p:blipFill>
        <p:spPr>
          <a:xfrm>
            <a:off x="8348144" y="3280908"/>
            <a:ext cx="2008747" cy="27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8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7D589-7F3E-44CD-BF07-DD55F5F1723E}"/>
              </a:ext>
            </a:extLst>
          </p:cNvPr>
          <p:cNvSpPr txBox="1"/>
          <p:nvPr/>
        </p:nvSpPr>
        <p:spPr>
          <a:xfrm>
            <a:off x="211668" y="237067"/>
            <a:ext cx="68946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en-US" dirty="0"/>
              <a:t>Capacitor</a:t>
            </a:r>
          </a:p>
          <a:p>
            <a:r>
              <a:rPr lang="en-US" dirty="0"/>
              <a:t>Use the capacitor available in lumped components section. Set the ‘C’ value. You can set the initial voltage of the capacitor if required.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R" startAt="3"/>
            </a:pPr>
            <a:r>
              <a:rPr lang="en-US" dirty="0"/>
              <a:t>Inductor</a:t>
            </a:r>
          </a:p>
          <a:p>
            <a:r>
              <a:rPr lang="en-US" dirty="0"/>
              <a:t>Use the inductor available in lumped components section. Set the ‘L’ value. You can set the initial current of the inductor if required.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R" startAt="4"/>
            </a:pPr>
            <a:r>
              <a:rPr lang="en-US" dirty="0"/>
              <a:t>Diode</a:t>
            </a:r>
          </a:p>
          <a:p>
            <a:r>
              <a:rPr lang="en-US" dirty="0"/>
              <a:t>Use the diode available in nonlinear components section.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DF185-4D5C-431D-BDA2-E29E7889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894" y="68616"/>
            <a:ext cx="2589996" cy="20585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B8A6B3-CA11-4F03-9A57-1DC73DB2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325" y="2178699"/>
            <a:ext cx="2651566" cy="2220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9C890-C944-4BDC-A51D-935E853B7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325" y="4550878"/>
            <a:ext cx="2651565" cy="199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1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7D589-7F3E-44CD-BF07-DD55F5F1723E}"/>
              </a:ext>
            </a:extLst>
          </p:cNvPr>
          <p:cNvSpPr txBox="1"/>
          <p:nvPr/>
        </p:nvSpPr>
        <p:spPr>
          <a:xfrm>
            <a:off x="211667" y="237067"/>
            <a:ext cx="76115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5) Opamp</a:t>
            </a:r>
          </a:p>
          <a:p>
            <a:r>
              <a:rPr lang="en-US" dirty="0"/>
              <a:t>You can use the Opamp available in nonlinear components section.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6) Switch</a:t>
            </a:r>
          </a:p>
          <a:p>
            <a:r>
              <a:rPr lang="en-US" dirty="0"/>
              <a:t>It is available in the lumped components section. The initial state of switch</a:t>
            </a:r>
          </a:p>
          <a:p>
            <a:r>
              <a:rPr lang="en-US" dirty="0"/>
              <a:t>(on/off), time when the state changes (multiple entries can be given separated by semicolon) can be input appropriately.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2BF64-B025-4FE3-8D94-1FC5253E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151" y="332434"/>
            <a:ext cx="2602717" cy="2136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BDC80-BAF1-45B0-9393-93478AE5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151" y="2774625"/>
            <a:ext cx="2602716" cy="21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3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0EE405-C360-41E7-9EE0-2823A711E977}"/>
              </a:ext>
            </a:extLst>
          </p:cNvPr>
          <p:cNvSpPr txBox="1"/>
          <p:nvPr/>
        </p:nvSpPr>
        <p:spPr>
          <a:xfrm>
            <a:off x="94002" y="196552"/>
            <a:ext cx="3936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Sources:</a:t>
            </a:r>
          </a:p>
          <a:p>
            <a:r>
              <a:rPr lang="en-US" dirty="0"/>
              <a:t>Various voltage sources and current sources (AC and DC) are available in the ‘sources’ section.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F9742-7DBE-4D33-82F4-19A75336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2" y="1899302"/>
            <a:ext cx="2571443" cy="3725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F0ACA2-3EBF-4A78-B0B5-1AFF1D7A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51" y="2422054"/>
            <a:ext cx="2842949" cy="841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94346-792E-4266-8CB3-A4B5C47CC98B}"/>
              </a:ext>
            </a:extLst>
          </p:cNvPr>
          <p:cNvSpPr txBox="1"/>
          <p:nvPr/>
        </p:nvSpPr>
        <p:spPr>
          <a:xfrm>
            <a:off x="4267152" y="194400"/>
            <a:ext cx="2025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730DB-2D28-43AD-B01C-C11AA1724362}"/>
              </a:ext>
            </a:extLst>
          </p:cNvPr>
          <p:cNvSpPr txBox="1"/>
          <p:nvPr/>
        </p:nvSpPr>
        <p:spPr>
          <a:xfrm>
            <a:off x="4267152" y="506064"/>
            <a:ext cx="3469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probe and voltage probe are available in the ‘probes’ section, which can be connected in series and parallel to sense the current and voltage value respectively.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CC28B-0450-4D4B-8521-744D23D1F851}"/>
              </a:ext>
            </a:extLst>
          </p:cNvPr>
          <p:cNvSpPr txBox="1"/>
          <p:nvPr/>
        </p:nvSpPr>
        <p:spPr>
          <a:xfrm>
            <a:off x="9117360" y="194400"/>
            <a:ext cx="22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Simulations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6429E-ED52-4354-A94E-87E29F7790DA}"/>
              </a:ext>
            </a:extLst>
          </p:cNvPr>
          <p:cNvSpPr txBox="1"/>
          <p:nvPr/>
        </p:nvSpPr>
        <p:spPr>
          <a:xfrm>
            <a:off x="9117360" y="506064"/>
            <a:ext cx="2724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DC, AC, transient simulations can be done by adding the appropriate simulation block in the schematic from the ‘simulations’ section.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00E50-F91C-4924-95E2-C95C693A0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680" y="2537389"/>
            <a:ext cx="2944708" cy="21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6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E14FE-416F-4566-971E-A716A1F0E99D}"/>
              </a:ext>
            </a:extLst>
          </p:cNvPr>
          <p:cNvSpPr txBox="1"/>
          <p:nvPr/>
        </p:nvSpPr>
        <p:spPr>
          <a:xfrm>
            <a:off x="0" y="145278"/>
            <a:ext cx="354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More about simulations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D1166-47BA-45F7-978B-A506BC66D4D0}"/>
              </a:ext>
            </a:extLst>
          </p:cNvPr>
          <p:cNvSpPr txBox="1"/>
          <p:nvPr/>
        </p:nvSpPr>
        <p:spPr>
          <a:xfrm>
            <a:off x="128187" y="692209"/>
            <a:ext cx="8810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DC simulation</a:t>
            </a:r>
          </a:p>
          <a:p>
            <a:r>
              <a:rPr lang="en-US" dirty="0"/>
              <a:t>Analyzing the outputs of a circuit when excited by a DC voltage source/current source. It is used in calculating operating point, initial conditions in transients, transfer curves 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A4B23-4FFB-43C6-937F-B308BABC1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182" y="1906437"/>
            <a:ext cx="3612476" cy="272038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117300-27EA-4A37-BA37-C9649E19AE71}"/>
              </a:ext>
            </a:extLst>
          </p:cNvPr>
          <p:cNvCxnSpPr/>
          <p:nvPr/>
        </p:nvCxnSpPr>
        <p:spPr>
          <a:xfrm flipV="1">
            <a:off x="9878938" y="1430873"/>
            <a:ext cx="316195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157246-2641-4AFF-A02A-81B223179A5B}"/>
              </a:ext>
            </a:extLst>
          </p:cNvPr>
          <p:cNvCxnSpPr/>
          <p:nvPr/>
        </p:nvCxnSpPr>
        <p:spPr>
          <a:xfrm flipH="1">
            <a:off x="6340979" y="2828658"/>
            <a:ext cx="1649339" cy="160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16F001-46DE-4C3C-A14C-939DE4B838B5}"/>
              </a:ext>
            </a:extLst>
          </p:cNvPr>
          <p:cNvCxnSpPr/>
          <p:nvPr/>
        </p:nvCxnSpPr>
        <p:spPr>
          <a:xfrm flipV="1">
            <a:off x="9144000" y="777667"/>
            <a:ext cx="794759" cy="147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8D4148-DBD2-456F-9B67-8A9936117CF3}"/>
              </a:ext>
            </a:extLst>
          </p:cNvPr>
          <p:cNvCxnSpPr/>
          <p:nvPr/>
        </p:nvCxnSpPr>
        <p:spPr>
          <a:xfrm>
            <a:off x="7990318" y="3429000"/>
            <a:ext cx="3144852" cy="119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42ECA-AC55-4B19-B816-5A31661BA984}"/>
              </a:ext>
            </a:extLst>
          </p:cNvPr>
          <p:cNvCxnSpPr/>
          <p:nvPr/>
        </p:nvCxnSpPr>
        <p:spPr>
          <a:xfrm>
            <a:off x="7990318" y="4144710"/>
            <a:ext cx="94003" cy="138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7C336B-E576-4599-BF6C-E94ED90A543F}"/>
              </a:ext>
            </a:extLst>
          </p:cNvPr>
          <p:cNvSpPr txBox="1"/>
          <p:nvPr/>
        </p:nvSpPr>
        <p:spPr>
          <a:xfrm>
            <a:off x="5712863" y="4496017"/>
            <a:ext cx="1256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DC voltage 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5BADF-413B-487A-BB34-AB6108244914}"/>
              </a:ext>
            </a:extLst>
          </p:cNvPr>
          <p:cNvSpPr txBox="1"/>
          <p:nvPr/>
        </p:nvSpPr>
        <p:spPr>
          <a:xfrm>
            <a:off x="9588381" y="500668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probe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65DCB7-02B2-49E3-8EC9-7F1425746672}"/>
              </a:ext>
            </a:extLst>
          </p:cNvPr>
          <p:cNvSpPr txBox="1"/>
          <p:nvPr/>
        </p:nvSpPr>
        <p:spPr>
          <a:xfrm>
            <a:off x="10143858" y="1199498"/>
            <a:ext cx="2093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Wire label to check the voltage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D458C-3DB5-4E76-A2BB-AEB9E89A9597}"/>
              </a:ext>
            </a:extLst>
          </p:cNvPr>
          <p:cNvSpPr txBox="1"/>
          <p:nvPr/>
        </p:nvSpPr>
        <p:spPr>
          <a:xfrm>
            <a:off x="7563028" y="5539409"/>
            <a:ext cx="1375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DC simulation block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E5E278-F58D-422C-9E17-460554285578}"/>
              </a:ext>
            </a:extLst>
          </p:cNvPr>
          <p:cNvSpPr txBox="1"/>
          <p:nvPr/>
        </p:nvSpPr>
        <p:spPr>
          <a:xfrm>
            <a:off x="10831795" y="4626822"/>
            <a:ext cx="1290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ground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FD6808-4623-400A-BE14-6B78ACD53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6" y="2214103"/>
            <a:ext cx="5042856" cy="22819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C5DAA0-9B9A-4F5C-906C-C6AC1E67935F}"/>
              </a:ext>
            </a:extLst>
          </p:cNvPr>
          <p:cNvSpPr txBox="1"/>
          <p:nvPr/>
        </p:nvSpPr>
        <p:spPr>
          <a:xfrm>
            <a:off x="44864" y="4689681"/>
            <a:ext cx="4381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diagrams section to plot the result.</a:t>
            </a:r>
          </a:p>
          <a:p>
            <a:r>
              <a:rPr lang="en-US" dirty="0"/>
              <a:t>You can display the result either as a graph or in tabular form.</a:t>
            </a:r>
          </a:p>
        </p:txBody>
      </p:sp>
    </p:spTree>
    <p:extLst>
      <p:ext uri="{BB962C8B-B14F-4D97-AF65-F5344CB8AC3E}">
        <p14:creationId xmlns:p14="http://schemas.microsoft.com/office/powerpoint/2010/main" val="298220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3856DA-A507-4EC5-9FAB-DAE4DE2727BE}"/>
              </a:ext>
            </a:extLst>
          </p:cNvPr>
          <p:cNvSpPr txBox="1"/>
          <p:nvPr/>
        </p:nvSpPr>
        <p:spPr>
          <a:xfrm>
            <a:off x="102550" y="205099"/>
            <a:ext cx="1021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en-US" dirty="0"/>
              <a:t>Transient simulation</a:t>
            </a:r>
          </a:p>
          <a:p>
            <a:r>
              <a:rPr lang="en-US" dirty="0"/>
              <a:t>Transient simulation computes the circuit's response as a function of time. It stops after a set time.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4485-2A7A-417D-9FCB-B8BC9271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7" y="1405428"/>
            <a:ext cx="3148414" cy="2394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99F934-F513-4150-8DBD-FB9E2CEF4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5" y="4448725"/>
            <a:ext cx="2271396" cy="21400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2500A-0028-4F9C-8D02-70B2173CC3C8}"/>
              </a:ext>
            </a:extLst>
          </p:cNvPr>
          <p:cNvCxnSpPr/>
          <p:nvPr/>
        </p:nvCxnSpPr>
        <p:spPr>
          <a:xfrm>
            <a:off x="1290415" y="3290131"/>
            <a:ext cx="136733" cy="115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66992CC-8A6F-47C7-AF0E-F571B87F4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285" y="2116587"/>
            <a:ext cx="5447662" cy="2008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362C7F-BA08-4170-BF62-B0FCE8BE4CC1}"/>
              </a:ext>
            </a:extLst>
          </p:cNvPr>
          <p:cNvSpPr txBox="1"/>
          <p:nvPr/>
        </p:nvSpPr>
        <p:spPr>
          <a:xfrm>
            <a:off x="6517934" y="4124615"/>
            <a:ext cx="587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Use the cartesian plot method in diagrams section to view the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E47637-CA3B-4A1D-8B49-A240EB6ED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833" y="4429785"/>
            <a:ext cx="2162235" cy="217796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1B9731-3957-4A21-932E-DD61FE321323}"/>
              </a:ext>
            </a:extLst>
          </p:cNvPr>
          <p:cNvCxnSpPr/>
          <p:nvPr/>
        </p:nvCxnSpPr>
        <p:spPr>
          <a:xfrm>
            <a:off x="2897024" y="2085174"/>
            <a:ext cx="914400" cy="236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BBD3BC-EE65-4F93-9E43-71CB550FAC36}"/>
              </a:ext>
            </a:extLst>
          </p:cNvPr>
          <p:cNvSpPr txBox="1"/>
          <p:nvPr/>
        </p:nvSpPr>
        <p:spPr>
          <a:xfrm>
            <a:off x="5679244" y="5518765"/>
            <a:ext cx="2558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Note: Initial voltage of capacitor has to be mentioned as 0 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65DDB8-E2EC-462A-AC53-83799546F97A}"/>
              </a:ext>
            </a:extLst>
          </p:cNvPr>
          <p:cNvCxnSpPr/>
          <p:nvPr/>
        </p:nvCxnSpPr>
        <p:spPr>
          <a:xfrm flipV="1">
            <a:off x="1692067" y="1298961"/>
            <a:ext cx="1819766" cy="4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1F4653B-DC11-49AC-9BE4-C80D89281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339" y="824066"/>
            <a:ext cx="2695051" cy="14052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20AB6D-9C39-4727-90EC-F5E9299F7641}"/>
              </a:ext>
            </a:extLst>
          </p:cNvPr>
          <p:cNvSpPr txBox="1"/>
          <p:nvPr/>
        </p:nvSpPr>
        <p:spPr>
          <a:xfrm>
            <a:off x="3572994" y="2229288"/>
            <a:ext cx="2624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Switch is used to give a step input</a:t>
            </a:r>
          </a:p>
        </p:txBody>
      </p:sp>
    </p:spTree>
    <p:extLst>
      <p:ext uri="{BB962C8B-B14F-4D97-AF65-F5344CB8AC3E}">
        <p14:creationId xmlns:p14="http://schemas.microsoft.com/office/powerpoint/2010/main" val="370565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198067-E0E2-4B50-BD84-F589C24605D1}"/>
              </a:ext>
            </a:extLst>
          </p:cNvPr>
          <p:cNvSpPr txBox="1"/>
          <p:nvPr/>
        </p:nvSpPr>
        <p:spPr>
          <a:xfrm>
            <a:off x="170915" y="196553"/>
            <a:ext cx="10904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en-US" dirty="0"/>
              <a:t>AC simulation</a:t>
            </a:r>
          </a:p>
          <a:p>
            <a:r>
              <a:rPr lang="en-US" dirty="0"/>
              <a:t>This analysis can be used when we want to check the response of a circuit at a particular frequency, or do a frequency sweep and see how the output varies with frequency.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91B24-3949-47D9-AD96-672E2380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9" y="1248070"/>
            <a:ext cx="5512038" cy="27381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6D5D1-A2C6-43B4-ADD6-BC4499C3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4" y="4354710"/>
            <a:ext cx="2042446" cy="195075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35A139-6430-4346-8FB6-1FC2BAFBB060}"/>
              </a:ext>
            </a:extLst>
          </p:cNvPr>
          <p:cNvCxnSpPr/>
          <p:nvPr/>
        </p:nvCxnSpPr>
        <p:spPr>
          <a:xfrm flipH="1">
            <a:off x="1119499" y="2999574"/>
            <a:ext cx="299103" cy="135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AA6E7D-5BF7-43E7-A2CB-5C93A8867FB9}"/>
              </a:ext>
            </a:extLst>
          </p:cNvPr>
          <p:cNvCxnSpPr/>
          <p:nvPr/>
        </p:nvCxnSpPr>
        <p:spPr>
          <a:xfrm flipH="1">
            <a:off x="3563596" y="3213219"/>
            <a:ext cx="367469" cy="135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60DE26-3AA4-4D67-8B1A-C52C7670FB2A}"/>
              </a:ext>
            </a:extLst>
          </p:cNvPr>
          <p:cNvSpPr txBox="1"/>
          <p:nvPr/>
        </p:nvSpPr>
        <p:spPr>
          <a:xfrm>
            <a:off x="2474007" y="4572000"/>
            <a:ext cx="2179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Appropriate equations can be added to plot the gain, phase etc.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F534FE-F72B-48B9-9657-571930D8D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315" y="973579"/>
            <a:ext cx="3402761" cy="24554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B84FE-18CF-481E-B3A4-49F82E48BFDE}"/>
              </a:ext>
            </a:extLst>
          </p:cNvPr>
          <p:cNvSpPr txBox="1"/>
          <p:nvPr/>
        </p:nvSpPr>
        <p:spPr>
          <a:xfrm>
            <a:off x="6096000" y="3429348"/>
            <a:ext cx="509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 can be plotted using cartesian plot in the diagrams section.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59ACE8-D229-4289-8288-EB0DB3393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487" y="3723618"/>
            <a:ext cx="3703177" cy="230197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E06DD2-E8DF-4356-8B6A-3CB1C1F29FE0}"/>
              </a:ext>
            </a:extLst>
          </p:cNvPr>
          <p:cNvCxnSpPr>
            <a:cxnSpLocks/>
          </p:cNvCxnSpPr>
          <p:nvPr/>
        </p:nvCxnSpPr>
        <p:spPr>
          <a:xfrm>
            <a:off x="7195559" y="3397267"/>
            <a:ext cx="706050" cy="46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CACCDA-7203-4762-B51E-1149719B4DCD}"/>
              </a:ext>
            </a:extLst>
          </p:cNvPr>
          <p:cNvSpPr txBox="1"/>
          <p:nvPr/>
        </p:nvSpPr>
        <p:spPr>
          <a:xfrm>
            <a:off x="6647002" y="6104419"/>
            <a:ext cx="1803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X-axis is set to logarithmic scale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F6E940-CF6B-4F72-9D47-791A6970D936}"/>
              </a:ext>
            </a:extLst>
          </p:cNvPr>
          <p:cNvCxnSpPr/>
          <p:nvPr/>
        </p:nvCxnSpPr>
        <p:spPr>
          <a:xfrm flipH="1">
            <a:off x="7077075" y="5619750"/>
            <a:ext cx="824534" cy="40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8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827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QUCS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Srivastava, Jaya</dc:creator>
  <cp:lastModifiedBy>Srivastava, Jaya</cp:lastModifiedBy>
  <cp:revision>37</cp:revision>
  <dcterms:created xsi:type="dcterms:W3CDTF">2024-05-27T03:37:31Z</dcterms:created>
  <dcterms:modified xsi:type="dcterms:W3CDTF">2024-06-03T08:09:45Z</dcterms:modified>
</cp:coreProperties>
</file>