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79988-C33A-45D8-81D6-5F3C18516332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9B8C3-5750-4B0B-952D-5E2DC301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6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3427-432F-4650-A882-E577BBBFE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E6FAB-F605-4408-A90B-34EBA7017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23AC7-860D-42B3-B7F1-55AC342A3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E6E70-A444-411F-8F0B-1BBBE7BA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1E794-F6F7-4400-B881-669EF27E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  <p:pic>
        <p:nvPicPr>
          <p:cNvPr id="1028" name="Picture 4" descr="Texas Instruments | Electronic Design">
            <a:extLst>
              <a:ext uri="{FF2B5EF4-FFF2-40B4-BE49-F238E27FC236}">
                <a16:creationId xmlns:a16="http://schemas.microsoft.com/office/drawing/2014/main" id="{154A5028-F548-4B1F-B348-BF010181218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66" b="26405"/>
          <a:stretch/>
        </p:blipFill>
        <p:spPr bwMode="auto">
          <a:xfrm>
            <a:off x="10074965" y="6191451"/>
            <a:ext cx="1951383" cy="53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56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A275-2250-4AC3-A4FA-5FA93E1D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96B0D-3D45-47D3-A880-F39A35E85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77598-9DE2-4B71-8AFE-EF6038A2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C96AF-761A-489D-8FDB-62E102E7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01410-5742-4295-B691-A9031A46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5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F076D2-A02F-4A9D-BC6C-A05071B9B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C433D-78F3-456F-A446-E256ECFA0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4AE1D-0BDC-4C9A-A805-6C555296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E0292-83EA-411E-8D47-0B771787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9DF89-54CA-46AE-B3C5-BB18D3DF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6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1DF9-1A1C-4A4C-8F24-877050C7B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A9508-609C-4291-A886-51F0769D5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B77CD-3EE3-48C7-A8F8-210F697C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78E3F-1378-43D4-9858-0D2040F4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B8401-9354-4582-BF8B-8251B021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0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3C93-8924-4F9E-BC6B-7E2B4E787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7C0FD-2679-45BB-97CD-8C5E1F1B9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83EEC-2F73-4214-868B-C174A4D7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AECCA-2D7A-424A-BA20-D991CFF3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6D78B-138A-46D9-AA5C-E7B7F9DF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0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C7F0-A5FD-4783-9471-4B34DA2E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67878-A270-4279-A0FD-2894EE071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09080-7D4B-41AC-902C-319C0CE65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C0744-719C-4DEA-8F91-3A95B7F1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886D9-E4E6-4B28-B5D2-88FC6B1D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A2836-57F9-4F3F-880B-ADC85760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7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744E3-6EDD-482D-8399-7188DACB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00277-1DA9-43BA-8A54-5058A95F6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2BC2F-73B8-4463-9F45-D6BD8B27E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1E77B-9326-4B29-9107-095E2D810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427A6-2330-4545-BDF3-8DF48A300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DD895-2712-4911-8096-F93F1F5E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98D30-A354-4F9A-96B4-63C5DFAD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B02B2-7B97-4275-9439-B873ECE4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7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D252-EEA8-4B71-B4C4-FA89485B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DCB978-21CB-456D-991D-083B4D8A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70E4A-3EE6-4673-B4C0-1F6356AB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489F9-44CB-4630-90E2-3F14EAE3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4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80709-75D5-418C-984D-B787F399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34E4C-A427-43C9-8E67-DD9FED31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C87E8-3524-4250-BC12-627E8480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Texas Instruments | Electronic Design">
            <a:extLst>
              <a:ext uri="{FF2B5EF4-FFF2-40B4-BE49-F238E27FC236}">
                <a16:creationId xmlns:a16="http://schemas.microsoft.com/office/drawing/2014/main" id="{CA7BEA51-7A45-47B5-ADD2-8C184AFC3B0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66" b="26405"/>
          <a:stretch/>
        </p:blipFill>
        <p:spPr bwMode="auto">
          <a:xfrm>
            <a:off x="9982200" y="6191451"/>
            <a:ext cx="1951383" cy="53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08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4143-E082-46F0-8CB7-18C0F4A5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FCDEB-8452-4E8A-8182-B5E859616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69A5E-2A2C-42A0-BF4F-E24076520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31A3D-D5F5-4509-8255-297591E7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72F1-13A4-4868-B416-2FF265CC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18213-11EC-45B0-9400-91379BD0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8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92CD-A756-4BA6-A5FF-10A96526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4B634-FB59-471F-99D2-6443F78A5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6B381-C1E6-4005-AB7F-07FAFA16E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012F0-01E4-46CC-9F2B-550AF0EE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14A87-21B9-4451-8FC5-CA51AA4E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31858-2DCB-4CF5-8D70-4F1389F5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3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FEA409-944F-4BCC-B25D-6E7AB4E43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F91BD-9189-4045-9460-9CE53CCF1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D08C7-CD4B-44E6-928D-BA54C817C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01E0B-D136-4D04-8D92-941FA6EC0496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FB55B-79D0-4FDE-A69D-D03E36323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3DFD5-300C-4303-AC2E-FF24D3B84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0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5760-9EF8-47C0-9934-25C8CE4F2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146277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Day 4</a:t>
            </a:r>
            <a:br>
              <a:rPr lang="en-US" sz="5400" dirty="0"/>
            </a:br>
            <a:r>
              <a:rPr lang="en-US" sz="5400" dirty="0"/>
              <a:t>6 June, 2024</a:t>
            </a:r>
          </a:p>
        </p:txBody>
      </p:sp>
    </p:spTree>
    <p:extLst>
      <p:ext uri="{BB962C8B-B14F-4D97-AF65-F5344CB8AC3E}">
        <p14:creationId xmlns:p14="http://schemas.microsoft.com/office/powerpoint/2010/main" val="3473622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BCE6EF-8EFD-49F9-8FAE-316F60D261EA}"/>
              </a:ext>
            </a:extLst>
          </p:cNvPr>
          <p:cNvSpPr txBox="1"/>
          <p:nvPr/>
        </p:nvSpPr>
        <p:spPr>
          <a:xfrm>
            <a:off x="104775" y="204490"/>
            <a:ext cx="3190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QUCS 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C62E36-2D96-4C05-8B8C-72029BD52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05" y="666156"/>
            <a:ext cx="3927570" cy="33176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826060-817E-48CC-A91B-A546D388D5FB}"/>
              </a:ext>
            </a:extLst>
          </p:cNvPr>
          <p:cNvSpPr txBox="1"/>
          <p:nvPr/>
        </p:nvSpPr>
        <p:spPr>
          <a:xfrm>
            <a:off x="104775" y="4143672"/>
            <a:ext cx="1876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A1CC91-4022-4B53-83D0-2C8030C355AB}"/>
              </a:ext>
            </a:extLst>
          </p:cNvPr>
          <p:cNvSpPr txBox="1"/>
          <p:nvPr/>
        </p:nvSpPr>
        <p:spPr>
          <a:xfrm>
            <a:off x="215805" y="4608032"/>
            <a:ext cx="7756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Initially all the current goes in the 1 pF capacitor, in steady state the current gets divided between the two capacitors. </a:t>
            </a:r>
          </a:p>
          <a:p>
            <a:r>
              <a:rPr lang="en-US" dirty="0"/>
              <a:t>- Current in 3 pF capacitor in steady state = ¾ * I(t)</a:t>
            </a:r>
          </a:p>
        </p:txBody>
      </p:sp>
    </p:spTree>
    <p:extLst>
      <p:ext uri="{BB962C8B-B14F-4D97-AF65-F5344CB8AC3E}">
        <p14:creationId xmlns:p14="http://schemas.microsoft.com/office/powerpoint/2010/main" val="297376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423D0-6AC0-4C23-A758-BE040AFE58AA}"/>
              </a:ext>
            </a:extLst>
          </p:cNvPr>
          <p:cNvSpPr txBox="1"/>
          <p:nvPr/>
        </p:nvSpPr>
        <p:spPr>
          <a:xfrm>
            <a:off x="228600" y="209550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7740D0-49D0-4275-B219-A07434AE1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1215"/>
            <a:ext cx="9076002" cy="569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0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2C7A25-4D5C-498E-8008-7ADB2EF15276}"/>
              </a:ext>
            </a:extLst>
          </p:cNvPr>
          <p:cNvSpPr txBox="1"/>
          <p:nvPr/>
        </p:nvSpPr>
        <p:spPr>
          <a:xfrm>
            <a:off x="180975" y="186809"/>
            <a:ext cx="209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QUCS circuit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AAF8BD-B582-42BC-9730-80788DAAB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003208"/>
            <a:ext cx="11332366" cy="46355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1F7A11-1386-4B4D-861C-A63C44DD16C2}"/>
              </a:ext>
            </a:extLst>
          </p:cNvPr>
          <p:cNvSpPr txBox="1"/>
          <p:nvPr/>
        </p:nvSpPr>
        <p:spPr>
          <a:xfrm>
            <a:off x="180975" y="5808868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So, what will be the input code for generating </a:t>
            </a:r>
            <a:r>
              <a:rPr lang="en-US" sz="2000" dirty="0">
                <a:solidFill>
                  <a:srgbClr val="C00000"/>
                </a:solidFill>
              </a:rPr>
              <a:t>Vout = 5.5 </a:t>
            </a:r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9898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E293DB-949A-4EA8-B40A-9EA12335C320}"/>
              </a:ext>
            </a:extLst>
          </p:cNvPr>
          <p:cNvSpPr txBox="1"/>
          <p:nvPr/>
        </p:nvSpPr>
        <p:spPr>
          <a:xfrm>
            <a:off x="180975" y="285750"/>
            <a:ext cx="221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QUCS 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CB06F-C16F-4260-8D03-536C18AE367E}"/>
              </a:ext>
            </a:extLst>
          </p:cNvPr>
          <p:cNvSpPr txBox="1"/>
          <p:nvPr/>
        </p:nvSpPr>
        <p:spPr>
          <a:xfrm>
            <a:off x="104775" y="2735470"/>
            <a:ext cx="7553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Conclusion:</a:t>
            </a:r>
          </a:p>
          <a:p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87C5D-982E-41D3-A587-4BC73CDC1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747415"/>
            <a:ext cx="2419474" cy="1746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F52199-268D-4777-8E5C-2A9EB704AF82}"/>
              </a:ext>
            </a:extLst>
          </p:cNvPr>
          <p:cNvSpPr txBox="1"/>
          <p:nvPr/>
        </p:nvSpPr>
        <p:spPr>
          <a:xfrm>
            <a:off x="180975" y="3429000"/>
            <a:ext cx="8992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Use superposition to calculate Vout in terms on D3, D2, D1, D0.</a:t>
            </a:r>
          </a:p>
          <a:p>
            <a:pPr marL="285750" indent="-285750">
              <a:buFontTx/>
              <a:buChar char="-"/>
            </a:pPr>
            <a:r>
              <a:rPr lang="en-US" dirty="0"/>
              <a:t>Vout = (( D0 + 2D1 + 4D2 + 8D3 )/16) * Vref (Vref = 8V)</a:t>
            </a:r>
          </a:p>
          <a:p>
            <a:pPr marL="285750" indent="-285750">
              <a:buFontTx/>
              <a:buChar char="-"/>
            </a:pPr>
            <a:r>
              <a:rPr lang="en-US" dirty="0"/>
              <a:t>For Vout= 5.5 V, the input code will be : D3= 1 , D2= 0 , D1= 1 , D0= 1 , try on simulator!</a:t>
            </a:r>
          </a:p>
        </p:txBody>
      </p:sp>
    </p:spTree>
    <p:extLst>
      <p:ext uri="{BB962C8B-B14F-4D97-AF65-F5344CB8AC3E}">
        <p14:creationId xmlns:p14="http://schemas.microsoft.com/office/powerpoint/2010/main" val="111381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6589C-7A01-4548-980A-BDD33528CFA6}"/>
              </a:ext>
            </a:extLst>
          </p:cNvPr>
          <p:cNvSpPr txBox="1"/>
          <p:nvPr/>
        </p:nvSpPr>
        <p:spPr>
          <a:xfrm>
            <a:off x="180975" y="276224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51055-8AD0-4117-9F75-50B300850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31" y="869895"/>
            <a:ext cx="8941353" cy="529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21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C2BC78-602E-4E7E-A6D1-7EBA7AE2F862}"/>
              </a:ext>
            </a:extLst>
          </p:cNvPr>
          <p:cNvSpPr txBox="1"/>
          <p:nvPr/>
        </p:nvSpPr>
        <p:spPr>
          <a:xfrm>
            <a:off x="123824" y="219075"/>
            <a:ext cx="206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QUCS circuit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CC46C-49E5-4EFF-80E1-114E9B9F2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4" y="877218"/>
            <a:ext cx="8225400" cy="37402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0CBB2F-6E2D-4806-92DC-F64664C4B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699" y="877218"/>
            <a:ext cx="3123526" cy="1998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D9E475-66B7-4960-ABBB-5212EE378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5507" y="3124030"/>
            <a:ext cx="3050718" cy="260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2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150297-5F54-4A18-8B2B-21F612755404}"/>
              </a:ext>
            </a:extLst>
          </p:cNvPr>
          <p:cNvSpPr txBox="1"/>
          <p:nvPr/>
        </p:nvSpPr>
        <p:spPr>
          <a:xfrm>
            <a:off x="190277" y="209550"/>
            <a:ext cx="2591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QUCS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36076-83E6-44EF-9FE3-E5EBAC1B8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31" y="671215"/>
            <a:ext cx="3879944" cy="30350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8EB3EE-D8EC-4B1D-9BB1-202D3DCDA805}"/>
              </a:ext>
            </a:extLst>
          </p:cNvPr>
          <p:cNvSpPr txBox="1"/>
          <p:nvPr/>
        </p:nvSpPr>
        <p:spPr>
          <a:xfrm>
            <a:off x="190277" y="3767840"/>
            <a:ext cx="8477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1C77C-5DBA-4AFB-9BB7-0B54397A8E58}"/>
              </a:ext>
            </a:extLst>
          </p:cNvPr>
          <p:cNvSpPr txBox="1"/>
          <p:nvPr/>
        </p:nvSpPr>
        <p:spPr>
          <a:xfrm>
            <a:off x="350308" y="4419600"/>
            <a:ext cx="85989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The instant when the two switches are turned on, C1 and C2 come in parallel , and instantaneous charge transfer takes place between them. 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They circuit reduces to a 2F capacitor with 0.5 V on it, in parallel with 1 ohm resistor.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The 2F capacitor then discharges through the resistor with a time constant of RC= 2 s. 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At t=1 s, V(t) = 0.5 e^ (-1/2) = 0.3V </a:t>
            </a:r>
          </a:p>
        </p:txBody>
      </p:sp>
    </p:spTree>
    <p:extLst>
      <p:ext uri="{BB962C8B-B14F-4D97-AF65-F5344CB8AC3E}">
        <p14:creationId xmlns:p14="http://schemas.microsoft.com/office/powerpoint/2010/main" val="3485095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F39B6A-CDCB-45B3-B236-288223876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75" y="812786"/>
            <a:ext cx="8625295" cy="53213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241FCC-F2B8-4E49-8605-07567CEB3162}"/>
              </a:ext>
            </a:extLst>
          </p:cNvPr>
          <p:cNvSpPr txBox="1"/>
          <p:nvPr/>
        </p:nvSpPr>
        <p:spPr>
          <a:xfrm>
            <a:off x="323761" y="204490"/>
            <a:ext cx="408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46520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E2DB86-3CD0-45EB-874A-43A4324272E1}"/>
              </a:ext>
            </a:extLst>
          </p:cNvPr>
          <p:cNvSpPr txBox="1"/>
          <p:nvPr/>
        </p:nvSpPr>
        <p:spPr>
          <a:xfrm>
            <a:off x="161925" y="228600"/>
            <a:ext cx="3552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QUCS circuit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A4537-E7A1-443E-AF38-B00C98811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4" y="879351"/>
            <a:ext cx="8311915" cy="37974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E9FB26-A05F-4F36-BF15-7D15FCC5C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779" y="879351"/>
            <a:ext cx="3311760" cy="276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50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231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Day 4 6 June, 2024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Srivastava, Jaya</dc:creator>
  <cp:lastModifiedBy>Srivastava, Jaya</cp:lastModifiedBy>
  <cp:revision>51</cp:revision>
  <dcterms:created xsi:type="dcterms:W3CDTF">2024-05-27T03:37:31Z</dcterms:created>
  <dcterms:modified xsi:type="dcterms:W3CDTF">2024-06-06T03:51:06Z</dcterms:modified>
</cp:coreProperties>
</file>