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9988-C33A-45D8-81D6-5F3C1851633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9B8C3-5750-4B0B-952D-5E2DC301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3427-432F-4650-A882-E577BBBF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E6FAB-F605-4408-A90B-34EBA7017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3AC7-860D-42B3-B7F1-55AC342A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6E70-A444-411F-8F0B-1BBBE7BA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E794-F6F7-4400-B881-669EF27E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Texas Instruments | Electronic Design">
            <a:extLst>
              <a:ext uri="{FF2B5EF4-FFF2-40B4-BE49-F238E27FC236}">
                <a16:creationId xmlns:a16="http://schemas.microsoft.com/office/drawing/2014/main" id="{154A5028-F548-4B1F-B348-BF010181218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10074965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A275-2250-4AC3-A4FA-5FA93E1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6B0D-3D45-47D3-A880-F39A35E8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7598-9DE2-4B71-8AFE-EF6038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96AF-761A-489D-8FDB-62E102E7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1410-5742-4295-B691-A9031A46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076D2-A02F-4A9D-BC6C-A05071B9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C433D-78F3-456F-A446-E256ECFA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AE1D-0BDC-4C9A-A805-6C555296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0292-83EA-411E-8D47-0B77178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DF89-54CA-46AE-B3C5-BB18D3DF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1DF9-1A1C-4A4C-8F24-877050C7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9508-609C-4291-A886-51F0769D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77CD-3EE3-48C7-A8F8-210F697C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8E3F-1378-43D4-9858-0D2040F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8401-9354-4582-BF8B-8251B021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3C93-8924-4F9E-BC6B-7E2B4E78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7C0FD-2679-45BB-97CD-8C5E1F1B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3EEC-2F73-4214-868B-C174A4D7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ECCA-2D7A-424A-BA20-D991CFF3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D78B-138A-46D9-AA5C-E7B7F9DF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C7F0-A5FD-4783-9471-4B34DA2E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7878-A270-4279-A0FD-2894EE071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9080-7D4B-41AC-902C-319C0CE6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C0744-719C-4DEA-8F91-3A95B7F1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886D9-E4E6-4B28-B5D2-88FC6B1D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2836-57F9-4F3F-880B-ADC85760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44E3-6EDD-482D-8399-7188DACB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00277-1DA9-43BA-8A54-5058A95F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2BC2F-73B8-4463-9F45-D6BD8B27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1E77B-9326-4B29-9107-095E2D810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427A6-2330-4545-BDF3-8DF48A300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DD895-2712-4911-8096-F93F1F5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98D30-A354-4F9A-96B4-63C5DFAD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B02B2-7B97-4275-9439-B873ECE4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D252-EEA8-4B71-B4C4-FA89485B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CB978-21CB-456D-991D-083B4D8A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70E4A-3EE6-4673-B4C0-1F6356AB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489F9-44CB-4630-90E2-3F14EAE3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80709-75D5-418C-984D-B787F399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34E4C-A427-43C9-8E67-DD9FED31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C87E8-3524-4250-BC12-627E8480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Texas Instruments | Electronic Design">
            <a:extLst>
              <a:ext uri="{FF2B5EF4-FFF2-40B4-BE49-F238E27FC236}">
                <a16:creationId xmlns:a16="http://schemas.microsoft.com/office/drawing/2014/main" id="{CA7BEA51-7A45-47B5-ADD2-8C184AFC3B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9982200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8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4143-E082-46F0-8CB7-18C0F4A5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CDEB-8452-4E8A-8182-B5E85961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9A5E-2A2C-42A0-BF4F-E2407652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1A3D-D5F5-4509-8255-297591E7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72F1-13A4-4868-B416-2FF265CC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18213-11EC-45B0-9400-91379BD0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92CD-A756-4BA6-A5FF-10A96526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4B634-FB59-471F-99D2-6443F78A5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B381-C1E6-4005-AB7F-07FAFA16E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012F0-01E4-46CC-9F2B-550AF0EE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14A87-21B9-4451-8FC5-CA51AA4E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1858-2DCB-4CF5-8D70-4F1389F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EA409-944F-4BCC-B25D-6E7AB4E4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91BD-9189-4045-9460-9CE53CCF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08C7-CD4B-44E6-928D-BA54C817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1E0B-D136-4D04-8D92-941FA6EC049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B55B-79D0-4FDE-A69D-D03E3632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DFD5-300C-4303-AC2E-FF24D3B84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5760-9EF8-47C0-9934-25C8CE4F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46277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Day 7</a:t>
            </a:r>
            <a:br>
              <a:rPr lang="en-US" sz="5400" dirty="0"/>
            </a:br>
            <a:r>
              <a:rPr lang="en-US" sz="5400" dirty="0"/>
              <a:t>11 June, 2024</a:t>
            </a:r>
          </a:p>
        </p:txBody>
      </p:sp>
    </p:spTree>
    <p:extLst>
      <p:ext uri="{BB962C8B-B14F-4D97-AF65-F5344CB8AC3E}">
        <p14:creationId xmlns:p14="http://schemas.microsoft.com/office/powerpoint/2010/main" val="347362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423D0-6AC0-4C23-A758-BE040AFE58AA}"/>
              </a:ext>
            </a:extLst>
          </p:cNvPr>
          <p:cNvSpPr txBox="1"/>
          <p:nvPr/>
        </p:nvSpPr>
        <p:spPr>
          <a:xfrm>
            <a:off x="228600" y="209550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80E9E1-9DD2-4DAA-9B9C-BF5A52E2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069917"/>
            <a:ext cx="7743951" cy="500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C2BC78-602E-4E7E-A6D1-7EBA7AE2F862}"/>
              </a:ext>
            </a:extLst>
          </p:cNvPr>
          <p:cNvSpPr txBox="1"/>
          <p:nvPr/>
        </p:nvSpPr>
        <p:spPr>
          <a:xfrm>
            <a:off x="123824" y="219075"/>
            <a:ext cx="206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5C6DC-1DD4-45B7-8FA7-B076134A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5" y="859290"/>
            <a:ext cx="7644222" cy="3153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066B02-C14C-4CC2-9F81-8B39FB59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596" y="859289"/>
            <a:ext cx="3988901" cy="2547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FDB5-9F93-4B1A-8BCD-27F71536F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596" y="3451221"/>
            <a:ext cx="3072471" cy="26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9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293DB-949A-4EA8-B40A-9EA12335C320}"/>
              </a:ext>
            </a:extLst>
          </p:cNvPr>
          <p:cNvSpPr txBox="1"/>
          <p:nvPr/>
        </p:nvSpPr>
        <p:spPr>
          <a:xfrm>
            <a:off x="235629" y="239584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CB06F-C16F-4260-8D03-536C18AE367E}"/>
              </a:ext>
            </a:extLst>
          </p:cNvPr>
          <p:cNvSpPr txBox="1"/>
          <p:nvPr/>
        </p:nvSpPr>
        <p:spPr>
          <a:xfrm>
            <a:off x="235629" y="3908245"/>
            <a:ext cx="755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</a:t>
            </a:r>
          </a:p>
          <a:p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527A8-A9A1-43C3-B0B9-24FA4C09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9" y="747415"/>
            <a:ext cx="6888012" cy="3004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A69EB-76E7-492B-9FCE-4DB92A324A27}"/>
              </a:ext>
            </a:extLst>
          </p:cNvPr>
          <p:cNvSpPr txBox="1"/>
          <p:nvPr/>
        </p:nvSpPr>
        <p:spPr>
          <a:xfrm>
            <a:off x="364067" y="4563533"/>
            <a:ext cx="8060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At t=0, the input voltage gets divided in between the two capacitors.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The steady state voltage will be 1V.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We are asked to find value of output at t = 2ns (time constant). The equation of voltage at output node comes out to be: 0.5(1-e^(-t/2ns)) + 0.5</a:t>
            </a:r>
          </a:p>
        </p:txBody>
      </p:sp>
    </p:spTree>
    <p:extLst>
      <p:ext uri="{BB962C8B-B14F-4D97-AF65-F5344CB8AC3E}">
        <p14:creationId xmlns:p14="http://schemas.microsoft.com/office/powerpoint/2010/main" val="13129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6589C-7A01-4548-980A-BDD33528CFA6}"/>
              </a:ext>
            </a:extLst>
          </p:cNvPr>
          <p:cNvSpPr txBox="1"/>
          <p:nvPr/>
        </p:nvSpPr>
        <p:spPr>
          <a:xfrm>
            <a:off x="180975" y="276224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42970-72FF-405C-9465-7F4BA5BBE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6" y="670156"/>
            <a:ext cx="7244292" cy="4765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BB407-6271-43A9-AC33-06AC7EDD73E0}"/>
              </a:ext>
            </a:extLst>
          </p:cNvPr>
          <p:cNvSpPr txBox="1"/>
          <p:nvPr/>
        </p:nvSpPr>
        <p:spPr>
          <a:xfrm>
            <a:off x="7010399" y="1032935"/>
            <a:ext cx="5071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Instructions for simulation:</a:t>
            </a:r>
          </a:p>
          <a:p>
            <a:pPr marL="342900" indent="-342900">
              <a:buAutoNum type="arabicParenR"/>
            </a:pPr>
            <a:r>
              <a:rPr lang="en-US" sz="1600" dirty="0"/>
              <a:t>First start with initial condition of 0C for both caps:</a:t>
            </a:r>
          </a:p>
          <a:p>
            <a:r>
              <a:rPr lang="en-US" sz="1600" dirty="0"/>
              <a:t>	a) R1= 1 ohm, C1= 1F, R2= 0.5 ohm, C2= 2F</a:t>
            </a:r>
          </a:p>
          <a:p>
            <a:r>
              <a:rPr lang="en-US" sz="1600" dirty="0"/>
              <a:t>	b) R1= 1 ohm, C1= 4F, R2= 0.5 ohm, C2= 2F</a:t>
            </a:r>
          </a:p>
          <a:p>
            <a:r>
              <a:rPr lang="en-US" sz="1600" dirty="0"/>
              <a:t>	c) R1= 1 ohm, C1= 1F, R2= 8 ohm, C2= 2F</a:t>
            </a:r>
          </a:p>
          <a:p>
            <a:r>
              <a:rPr lang="en-US" sz="1600" dirty="0"/>
              <a:t>2)    Apply the initial conditions as given in the question.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ECE8F-ED5C-4245-A6B6-97E6BCD075C9}"/>
              </a:ext>
            </a:extLst>
          </p:cNvPr>
          <p:cNvSpPr txBox="1"/>
          <p:nvPr/>
        </p:nvSpPr>
        <p:spPr>
          <a:xfrm>
            <a:off x="7091893" y="2796097"/>
            <a:ext cx="453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 What is the transfer function of this circuit?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604BE-0167-4EA7-98B1-CA77B9322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192" y="3383034"/>
            <a:ext cx="5071534" cy="19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D2B531-8DA6-4DAD-B381-BA5F751E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7" y="669850"/>
            <a:ext cx="8412329" cy="2959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DCAF4-A1AC-485B-A30A-8561FE01DF35}"/>
              </a:ext>
            </a:extLst>
          </p:cNvPr>
          <p:cNvSpPr txBox="1"/>
          <p:nvPr/>
        </p:nvSpPr>
        <p:spPr>
          <a:xfrm>
            <a:off x="190499" y="190500"/>
            <a:ext cx="487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Circuit 1: Analyzing in frequency domain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44183-361B-424D-95E7-61E58171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4" y="3879802"/>
            <a:ext cx="8385161" cy="26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C2BC78-602E-4E7E-A6D1-7EBA7AE2F862}"/>
              </a:ext>
            </a:extLst>
          </p:cNvPr>
          <p:cNvSpPr txBox="1"/>
          <p:nvPr/>
        </p:nvSpPr>
        <p:spPr>
          <a:xfrm>
            <a:off x="123823" y="219075"/>
            <a:ext cx="5600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QUCS circuit 1 in time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2A8FC-45FE-4D2E-BE01-582D7463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9" y="680739"/>
            <a:ext cx="6033736" cy="306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24633-9452-40E6-B706-172A1D59F5CB}"/>
              </a:ext>
            </a:extLst>
          </p:cNvPr>
          <p:cNvSpPr txBox="1"/>
          <p:nvPr/>
        </p:nvSpPr>
        <p:spPr>
          <a:xfrm>
            <a:off x="237949" y="3852332"/>
            <a:ext cx="357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initial conditions are given.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23B98-407F-466B-9DD8-439F4D8E46A2}"/>
              </a:ext>
            </a:extLst>
          </p:cNvPr>
          <p:cNvSpPr txBox="1"/>
          <p:nvPr/>
        </p:nvSpPr>
        <p:spPr>
          <a:xfrm>
            <a:off x="7014410" y="219074"/>
            <a:ext cx="259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QUCS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CAD3F-ED8E-4959-A52E-1E4E69F71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72" y="680740"/>
            <a:ext cx="3701095" cy="2756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803512-F689-4BE1-831D-0E498737E9C8}"/>
              </a:ext>
            </a:extLst>
          </p:cNvPr>
          <p:cNvSpPr txBox="1"/>
          <p:nvPr/>
        </p:nvSpPr>
        <p:spPr>
          <a:xfrm>
            <a:off x="237949" y="4377266"/>
            <a:ext cx="7983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Expected Vx(0) = C2/C1+C2; Expected Vx(∞) = R1/R1+R2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When R1C1 = R2C2 , pole-zero cancellation occurs, and the output instantly rises to the final value in the beginning itself.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1F95E-CCD6-4342-A6F4-14FE3A10B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663" y="3506122"/>
            <a:ext cx="2709537" cy="1508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1395FA-D1F5-4B0C-B649-17C6BE52E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1891" y="3506122"/>
            <a:ext cx="1786574" cy="15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689CA-9D08-4261-AABE-739CF42F1915}"/>
              </a:ext>
            </a:extLst>
          </p:cNvPr>
          <p:cNvSpPr/>
          <p:nvPr/>
        </p:nvSpPr>
        <p:spPr>
          <a:xfrm>
            <a:off x="118849" y="205859"/>
            <a:ext cx="4467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Circuit 2: Analyzing in frequency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093F8-4FCD-4159-9FDB-4EEA7AA1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1" y="605969"/>
            <a:ext cx="5642103" cy="61242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A7C56-B39D-430D-ABF9-0D67044B55E8}"/>
              </a:ext>
            </a:extLst>
          </p:cNvPr>
          <p:cNvSpPr/>
          <p:nvPr/>
        </p:nvSpPr>
        <p:spPr>
          <a:xfrm>
            <a:off x="6011946" y="1519535"/>
            <a:ext cx="5865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Calculate the gain and phase of the system at the marked points, and match your calculations, with the values obtained through simulations.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8010A-0C6A-4B2B-879E-04BCCFDE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696" y="2784413"/>
            <a:ext cx="5856966" cy="286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3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C2BC78-602E-4E7E-A6D1-7EBA7AE2F862}"/>
              </a:ext>
            </a:extLst>
          </p:cNvPr>
          <p:cNvSpPr txBox="1"/>
          <p:nvPr/>
        </p:nvSpPr>
        <p:spPr>
          <a:xfrm>
            <a:off x="123823" y="219075"/>
            <a:ext cx="434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QUCS circuit 2 in time domain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24633-9452-40E6-B706-172A1D59F5CB}"/>
              </a:ext>
            </a:extLst>
          </p:cNvPr>
          <p:cNvSpPr txBox="1"/>
          <p:nvPr/>
        </p:nvSpPr>
        <p:spPr>
          <a:xfrm>
            <a:off x="237949" y="3852332"/>
            <a:ext cx="357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initial conditions are given.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23B98-407F-466B-9DD8-439F4D8E46A2}"/>
              </a:ext>
            </a:extLst>
          </p:cNvPr>
          <p:cNvSpPr txBox="1"/>
          <p:nvPr/>
        </p:nvSpPr>
        <p:spPr>
          <a:xfrm>
            <a:off x="7014410" y="219074"/>
            <a:ext cx="259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QUCS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4F174-ACFA-45E7-AC1A-82AEA0CD6D5B}"/>
              </a:ext>
            </a:extLst>
          </p:cNvPr>
          <p:cNvSpPr txBox="1"/>
          <p:nvPr/>
        </p:nvSpPr>
        <p:spPr>
          <a:xfrm>
            <a:off x="237949" y="4377266"/>
            <a:ext cx="9367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Expected Vx(0) = C2/C1+C2; Expected Vx(∞) = R1/R1+R2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Here, R1C1 &gt; R2C2 , so Vx(0) &gt; Vx(∞), and the output rises exponentially (first order circuit).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574AD-7748-441B-833B-BBA602B5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9" y="680739"/>
            <a:ext cx="5322135" cy="3065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9803F-6FCC-43B4-9900-1FE4FAAB6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93" y="680739"/>
            <a:ext cx="4683240" cy="30338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63795F-8CEA-4A12-8DE5-363DD2EB1421}"/>
              </a:ext>
            </a:extLst>
          </p:cNvPr>
          <p:cNvSpPr txBox="1"/>
          <p:nvPr/>
        </p:nvSpPr>
        <p:spPr>
          <a:xfrm>
            <a:off x="9210675" y="3852332"/>
            <a:ext cx="2607733" cy="10772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Looking at the transient response, is it possible to tell if pole frequency is greater or lesser than zero frequency?</a:t>
            </a:r>
          </a:p>
        </p:txBody>
      </p:sp>
    </p:spTree>
    <p:extLst>
      <p:ext uri="{BB962C8B-B14F-4D97-AF65-F5344CB8AC3E}">
        <p14:creationId xmlns:p14="http://schemas.microsoft.com/office/powerpoint/2010/main" val="397256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6A000-0C14-4CED-B1E2-C9783B19A761}"/>
              </a:ext>
            </a:extLst>
          </p:cNvPr>
          <p:cNvSpPr/>
          <p:nvPr/>
        </p:nvSpPr>
        <p:spPr>
          <a:xfrm>
            <a:off x="137899" y="196334"/>
            <a:ext cx="4467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Circuit 3: Analyzing in frequency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77919-2A03-4843-97D9-D46B211F3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9" y="784170"/>
            <a:ext cx="7248525" cy="35616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A518EF-2D24-436B-A645-3121305DF72F}"/>
              </a:ext>
            </a:extLst>
          </p:cNvPr>
          <p:cNvSpPr/>
          <p:nvPr/>
        </p:nvSpPr>
        <p:spPr>
          <a:xfrm>
            <a:off x="137899" y="48144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 Calculate the gain and phase of the system at the marked points, and match your calculations, with the values obtained through simulations.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693DE-572B-4C8B-9E5F-452E6BDC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815" y="993720"/>
            <a:ext cx="4591286" cy="28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1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C2BC78-602E-4E7E-A6D1-7EBA7AE2F862}"/>
              </a:ext>
            </a:extLst>
          </p:cNvPr>
          <p:cNvSpPr txBox="1"/>
          <p:nvPr/>
        </p:nvSpPr>
        <p:spPr>
          <a:xfrm>
            <a:off x="123823" y="219075"/>
            <a:ext cx="3486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QUCS circuit 3 in time domain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24633-9452-40E6-B706-172A1D59F5CB}"/>
              </a:ext>
            </a:extLst>
          </p:cNvPr>
          <p:cNvSpPr txBox="1"/>
          <p:nvPr/>
        </p:nvSpPr>
        <p:spPr>
          <a:xfrm>
            <a:off x="237949" y="3852332"/>
            <a:ext cx="357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initial conditions are given.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23B98-407F-466B-9DD8-439F4D8E46A2}"/>
              </a:ext>
            </a:extLst>
          </p:cNvPr>
          <p:cNvSpPr txBox="1"/>
          <p:nvPr/>
        </p:nvSpPr>
        <p:spPr>
          <a:xfrm>
            <a:off x="7014410" y="219074"/>
            <a:ext cx="259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QUCS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4F174-ACFA-45E7-AC1A-82AEA0CD6D5B}"/>
              </a:ext>
            </a:extLst>
          </p:cNvPr>
          <p:cNvSpPr txBox="1"/>
          <p:nvPr/>
        </p:nvSpPr>
        <p:spPr>
          <a:xfrm>
            <a:off x="237949" y="4377266"/>
            <a:ext cx="9367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Expected Vx(0) = C2/C1+C2; Expected Vx(∞) = R1/R1+R2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Here, R1C1 &lt; R2C2 , so Vx(0) &lt; Vx(∞), and the output falls exponentially (first order circuit).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38F3C-944D-43A4-AEA9-0143AC189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9" y="680739"/>
            <a:ext cx="5747882" cy="3053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F4052-D6EB-41F1-B431-0A10B9690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70" y="680739"/>
            <a:ext cx="5198429" cy="30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0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C2BC78-602E-4E7E-A6D1-7EBA7AE2F862}"/>
              </a:ext>
            </a:extLst>
          </p:cNvPr>
          <p:cNvSpPr txBox="1"/>
          <p:nvPr/>
        </p:nvSpPr>
        <p:spPr>
          <a:xfrm>
            <a:off x="123824" y="219075"/>
            <a:ext cx="206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QUCS circuit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24633-9452-40E6-B706-172A1D59F5CB}"/>
              </a:ext>
            </a:extLst>
          </p:cNvPr>
          <p:cNvSpPr txBox="1"/>
          <p:nvPr/>
        </p:nvSpPr>
        <p:spPr>
          <a:xfrm>
            <a:off x="237949" y="3852332"/>
            <a:ext cx="357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Initial conditions are given.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23B98-407F-466B-9DD8-439F4D8E46A2}"/>
              </a:ext>
            </a:extLst>
          </p:cNvPr>
          <p:cNvSpPr txBox="1"/>
          <p:nvPr/>
        </p:nvSpPr>
        <p:spPr>
          <a:xfrm>
            <a:off x="7014410" y="219074"/>
            <a:ext cx="259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QUCS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4F174-ACFA-45E7-AC1A-82AEA0CD6D5B}"/>
              </a:ext>
            </a:extLst>
          </p:cNvPr>
          <p:cNvSpPr txBox="1"/>
          <p:nvPr/>
        </p:nvSpPr>
        <p:spPr>
          <a:xfrm>
            <a:off x="237949" y="4377266"/>
            <a:ext cx="9367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We can apply superposition theorem. First case can be taken as when there is no initial charge on the capacitors. In that case, R1C1 = R2C2, hence the output will be a constant voltage [ Vx1(t) ] = 0.67 V (as seen in previous slide).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Then, in case 2 we short the voltage source V1, the circuit is equivalent to a 3F cap with voltage 1V, in parallel with 0.33 ohms resistor. The cap gets discharged through the resistor, Vx2(t) = 1e^(-t/1)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Total Vx = Vx1 + Vx2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2F3F8-E032-41E0-AFB7-06F1135C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680739"/>
            <a:ext cx="5641976" cy="2982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3A005B-1B56-4673-84C7-EEAFFC578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24" y="676595"/>
            <a:ext cx="4952999" cy="29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581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Day 7 11 June,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Srivastava, Jaya</dc:creator>
  <cp:lastModifiedBy>Srivastava, Jaya</cp:lastModifiedBy>
  <cp:revision>59</cp:revision>
  <dcterms:created xsi:type="dcterms:W3CDTF">2024-05-27T03:37:31Z</dcterms:created>
  <dcterms:modified xsi:type="dcterms:W3CDTF">2024-06-11T06:20:23Z</dcterms:modified>
</cp:coreProperties>
</file>