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8" r:id="rId2"/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0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05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179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029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62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186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83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84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5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08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6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35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76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8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0FF7-DE8A-4E24-95A5-0375A3E8F974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271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DE9B-6494-1E4B-C9E5-36A3B928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365126"/>
            <a:ext cx="10931769" cy="858764"/>
          </a:xfrm>
        </p:spPr>
        <p:txBody>
          <a:bodyPr/>
          <a:lstStyle/>
          <a:p>
            <a:r>
              <a:rPr lang="en-US" dirty="0"/>
              <a:t>Insights from Credit card PBI report (week-53)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3359B-3C38-3987-A2C3-82766998E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1223890"/>
            <a:ext cx="10931769" cy="5268984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WoW changes – 31 Dec</a:t>
            </a:r>
          </a:p>
          <a:p>
            <a:pPr marL="0" indent="0">
              <a:buNone/>
            </a:pPr>
            <a:endParaRPr lang="en-US" b="1" u="sng" dirty="0"/>
          </a:p>
          <a:p>
            <a:r>
              <a:rPr lang="en-GB" dirty="0"/>
              <a:t>Revenue in week 53 increased by 28.8%, amounting to 1201.60K</a:t>
            </a:r>
          </a:p>
          <a:p>
            <a:r>
              <a:rPr lang="en-GB" dirty="0"/>
              <a:t>Transactions this week were 1158K , 3.4% more than last week</a:t>
            </a:r>
          </a:p>
          <a:p>
            <a:r>
              <a:rPr lang="en-GB" dirty="0"/>
              <a:t>Interest this week amounts to 139.09 K, customers increased by 185</a:t>
            </a:r>
          </a:p>
          <a:p>
            <a:r>
              <a:rPr lang="en-GB" dirty="0"/>
              <a:t>More than half Revenue earned this week is from CA, LL i.e. 506k</a:t>
            </a:r>
          </a:p>
          <a:p>
            <a:r>
              <a:rPr lang="en-GB" dirty="0"/>
              <a:t>10 more clients turned to be delinquent , activation of 105 increased</a:t>
            </a:r>
          </a:p>
          <a:p>
            <a:r>
              <a:rPr lang="en-GB" dirty="0"/>
              <a:t>Maximum expenditure this week is done on fuel 203k</a:t>
            </a:r>
          </a:p>
          <a:p>
            <a:r>
              <a:rPr lang="en-GB" dirty="0"/>
              <a:t>This week has recorded highest increase in Revenue %</a:t>
            </a:r>
          </a:p>
          <a:p>
            <a:r>
              <a:rPr lang="en-GB" dirty="0"/>
              <a:t>Females contributed 493k Revenue while </a:t>
            </a:r>
            <a:r>
              <a:rPr lang="en-GB" dirty="0" err="1"/>
              <a:t>Mens</a:t>
            </a:r>
            <a:r>
              <a:rPr lang="en-GB" dirty="0"/>
              <a:t> contributed 708k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30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8CC9-8411-6F71-7928-1E89B470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89" y="609600"/>
            <a:ext cx="9678573" cy="754966"/>
          </a:xfrm>
        </p:spPr>
        <p:txBody>
          <a:bodyPr>
            <a:normAutofit/>
          </a:bodyPr>
          <a:lstStyle/>
          <a:p>
            <a:r>
              <a:rPr lang="en-US" dirty="0"/>
              <a:t>Overall Insights from Credit card PBI report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9A0F-EEE2-E37F-7B91-BA0EEEBE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515"/>
            <a:ext cx="8596668" cy="447984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Total Revenue- 57 M, of which 48M is from Blue cards, More than 90% clients are blue card holder with Avg utilization ratio- 29.2 %</a:t>
            </a:r>
          </a:p>
          <a:p>
            <a:r>
              <a:rPr lang="en-US" sz="2400" dirty="0"/>
              <a:t>8 M Interest has been earned, 6.6 M coming from Blue card holders</a:t>
            </a:r>
          </a:p>
          <a:p>
            <a:r>
              <a:rPr lang="en-US" sz="2400" dirty="0"/>
              <a:t>Total 557K transactions, with substantial increase of 10 % in Q4</a:t>
            </a:r>
          </a:p>
          <a:p>
            <a:r>
              <a:rPr lang="en-GB" sz="2400" dirty="0"/>
              <a:t>Total clients -10.23K, Activation Rate- 57.5%, Delinquent rate is 6.06%,</a:t>
            </a:r>
          </a:p>
          <a:p>
            <a:r>
              <a:rPr lang="en-GB" sz="2400" dirty="0"/>
              <a:t>Of 624 maximum delinquent account holders 27.4% are self employed</a:t>
            </a:r>
          </a:p>
          <a:p>
            <a:r>
              <a:rPr lang="en-US" sz="2400" dirty="0"/>
              <a:t>Customers prefer swipe in credit cards as 2/3 revenue is from swipe transactions</a:t>
            </a:r>
          </a:p>
          <a:p>
            <a:r>
              <a:rPr lang="en-GB" sz="2400" dirty="0"/>
              <a:t>Maximum clients using credit cards are business owners, graduates and between age group 40-50, while maximum expenditure is done in paying Bills</a:t>
            </a:r>
          </a:p>
          <a:p>
            <a:r>
              <a:rPr lang="en-GB" sz="2400" dirty="0"/>
              <a:t>TX, NY, CA are contributing to 68% of total Revenue</a:t>
            </a:r>
          </a:p>
        </p:txBody>
      </p:sp>
    </p:spTree>
    <p:extLst>
      <p:ext uri="{BB962C8B-B14F-4D97-AF65-F5344CB8AC3E}">
        <p14:creationId xmlns:p14="http://schemas.microsoft.com/office/powerpoint/2010/main" val="39098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71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13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F12519-AA3B-4B41-A558-C6E4BE074E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5B340F-5E97-6E84-689D-24BC6A0C46DF}"/>
              </a:ext>
            </a:extLst>
          </p:cNvPr>
          <p:cNvSpPr/>
          <p:nvPr/>
        </p:nvSpPr>
        <p:spPr>
          <a:xfrm>
            <a:off x="104087" y="337624"/>
            <a:ext cx="11798105" cy="6520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B057F6-6576-B7E2-8BAD-02892C030F2B}"/>
              </a:ext>
            </a:extLst>
          </p:cNvPr>
          <p:cNvSpPr/>
          <p:nvPr/>
        </p:nvSpPr>
        <p:spPr>
          <a:xfrm>
            <a:off x="140676" y="168812"/>
            <a:ext cx="661181" cy="652037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8E6348-D861-C572-A65A-1335AC972297}"/>
              </a:ext>
            </a:extLst>
          </p:cNvPr>
          <p:cNvSpPr/>
          <p:nvPr/>
        </p:nvSpPr>
        <p:spPr>
          <a:xfrm>
            <a:off x="872195" y="337624"/>
            <a:ext cx="11136925" cy="6611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B0C251-0C93-744F-AFE5-75E989E54240}"/>
              </a:ext>
            </a:extLst>
          </p:cNvPr>
          <p:cNvSpPr/>
          <p:nvPr/>
        </p:nvSpPr>
        <p:spPr>
          <a:xfrm>
            <a:off x="858127" y="1167618"/>
            <a:ext cx="11136925" cy="6611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2F496EC-2306-0051-B976-F99F976E12C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61451" y="681241"/>
            <a:ext cx="635130" cy="6351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3FB87F-5E94-88EF-EBB6-859FFC84747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61451" y="2141267"/>
            <a:ext cx="635130" cy="6351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38B47BA-F148-BB37-E07B-18448785ED1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86244" y="1436047"/>
            <a:ext cx="585544" cy="5855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8DC6AC-1325-8DCB-EED3-DE0180A59A1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61451" y="2896072"/>
            <a:ext cx="585543" cy="5855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3172A4-6E99-845B-8FCD-9E83DA9FE71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4087" y="4799907"/>
            <a:ext cx="661181" cy="6611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195B31C-2016-6C1B-0A5D-B858B68CA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131" y="5406527"/>
            <a:ext cx="661181" cy="6611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720A85-63E0-D7A6-7432-04C60B13ADE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23631" y="6013146"/>
            <a:ext cx="603128" cy="6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134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1323</TotalTime>
  <Words>240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Insights from Credit card PBI report (week-53)</vt:lpstr>
      <vt:lpstr>Overall Insights from Credit card PBI report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sukhbir saggu</dc:creator>
  <cp:lastModifiedBy>sukhbir saggu</cp:lastModifiedBy>
  <cp:revision>2</cp:revision>
  <dcterms:created xsi:type="dcterms:W3CDTF">2024-02-14T10:46:11Z</dcterms:created>
  <dcterms:modified xsi:type="dcterms:W3CDTF">2024-08-20T22:15:46Z</dcterms:modified>
</cp:coreProperties>
</file>