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6" name="Shape 96"/>
          <p:cNvSpPr/>
          <p:nvPr>
            <p:ph type="sldImg"/>
          </p:nvPr>
        </p:nvSpPr>
        <p:spPr>
          <a:xfrm>
            <a:off x="1143000" y="685800"/>
            <a:ext cx="4572000" cy="3429000"/>
          </a:xfrm>
          <a:prstGeom prst="rect">
            <a:avLst/>
          </a:prstGeom>
        </p:spPr>
        <p:txBody>
          <a:bodyPr/>
          <a:lstStyle/>
          <a:p>
            <a:pPr/>
          </a:p>
        </p:txBody>
      </p:sp>
      <p:sp>
        <p:nvSpPr>
          <p:cNvPr id="97" name="Shape 9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1143000" y="1122362"/>
            <a:ext cx="6858000" cy="2387601"/>
          </a:xfrm>
          <a:prstGeom prst="rect">
            <a:avLst/>
          </a:prstGeom>
        </p:spPr>
        <p:txBody>
          <a:bodyPr anchor="b"/>
          <a:lstStyle>
            <a:lvl1pPr algn="ctr">
              <a:defRPr sz="4500"/>
            </a:lvl1pPr>
          </a:lstStyle>
          <a:p>
            <a:pPr/>
            <a:r>
              <a:t>Title Text</a:t>
            </a:r>
          </a:p>
        </p:txBody>
      </p:sp>
      <p:sp>
        <p:nvSpPr>
          <p:cNvPr id="13" name="Body Level One…"/>
          <p:cNvSpPr txBox="1"/>
          <p:nvPr>
            <p:ph type="body" sz="quarter" idx="1"/>
          </p:nvPr>
        </p:nvSpPr>
        <p:spPr>
          <a:xfrm>
            <a:off x="1143000" y="3602037"/>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8295347" y="6435957"/>
            <a:ext cx="220003" cy="20591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0" name="Title Text"/>
          <p:cNvSpPr txBox="1"/>
          <p:nvPr>
            <p:ph type="title"/>
          </p:nvPr>
        </p:nvSpPr>
        <p:spPr>
          <a:xfrm>
            <a:off x="623887" y="1709739"/>
            <a:ext cx="7886701" cy="2852737"/>
          </a:xfrm>
          <a:prstGeom prst="rect">
            <a:avLst/>
          </a:prstGeom>
        </p:spPr>
        <p:txBody>
          <a:bodyPr anchor="b"/>
          <a:lstStyle>
            <a:lvl1pPr>
              <a:defRPr sz="4500"/>
            </a:lvl1pPr>
          </a:lstStyle>
          <a:p>
            <a:pPr/>
            <a:r>
              <a:t>Title Text</a:t>
            </a:r>
          </a:p>
        </p:txBody>
      </p:sp>
      <p:sp>
        <p:nvSpPr>
          <p:cNvPr id="31" name="Body Level One…"/>
          <p:cNvSpPr txBox="1"/>
          <p:nvPr>
            <p:ph type="body" sz="quarter" idx="1"/>
          </p:nvPr>
        </p:nvSpPr>
        <p:spPr>
          <a:xfrm>
            <a:off x="623887" y="4589464"/>
            <a:ext cx="7886701"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xfrm>
            <a:off x="8295347" y="6435957"/>
            <a:ext cx="220003" cy="20591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sz="half" idx="1"/>
          </p:nvPr>
        </p:nvSpPr>
        <p:spPr>
          <a:xfrm>
            <a:off x="628650" y="1825625"/>
            <a:ext cx="38862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8295347" y="6435957"/>
            <a:ext cx="220003" cy="205914"/>
          </a:xfrm>
          <a:prstGeom prst="rect">
            <a:avLst/>
          </a:prstGeom>
        </p:spPr>
        <p:txBody>
          <a:bodyPr/>
          <a:lstStyle/>
          <a:p>
            <a:pPr/>
            <a:fld id="{86CB4B4D-7CA3-9044-876B-883B54F8677D}" type="slidenum"/>
          </a:p>
        </p:txBody>
      </p:sp>
      <p:pic>
        <p:nvPicPr>
          <p:cNvPr id="42" name="Picture 7" descr="Picture 7"/>
          <p:cNvPicPr>
            <a:picLocks noChangeAspect="1"/>
          </p:cNvPicPr>
          <p:nvPr/>
        </p:nvPicPr>
        <p:blipFill>
          <a:blip r:embed="rId2">
            <a:extLst/>
          </a:blip>
          <a:stretch>
            <a:fillRect/>
          </a:stretch>
        </p:blipFill>
        <p:spPr>
          <a:xfrm>
            <a:off x="6807237" y="145795"/>
            <a:ext cx="2162126" cy="407822"/>
          </a:xfrm>
          <a:prstGeom prst="rect">
            <a:avLst/>
          </a:prstGeom>
          <a:ln w="12700">
            <a:miter lim="400000"/>
          </a:ln>
        </p:spPr>
      </p:pic>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49" name="Title Text"/>
          <p:cNvSpPr txBox="1"/>
          <p:nvPr>
            <p:ph type="title"/>
          </p:nvPr>
        </p:nvSpPr>
        <p:spPr>
          <a:xfrm>
            <a:off x="629841" y="365125"/>
            <a:ext cx="7886701" cy="1325564"/>
          </a:xfrm>
          <a:prstGeom prst="rect">
            <a:avLst/>
          </a:prstGeom>
        </p:spPr>
        <p:txBody>
          <a:bodyPr/>
          <a:lstStyle/>
          <a:p>
            <a:pPr/>
            <a:r>
              <a:t>Title Text</a:t>
            </a:r>
          </a:p>
        </p:txBody>
      </p:sp>
      <p:sp>
        <p:nvSpPr>
          <p:cNvPr id="50" name="Body Level One…"/>
          <p:cNvSpPr txBox="1"/>
          <p:nvPr>
            <p:ph type="body" sz="quarter" idx="1"/>
          </p:nvPr>
        </p:nvSpPr>
        <p:spPr>
          <a:xfrm>
            <a:off x="629841" y="1681163"/>
            <a:ext cx="3868341" cy="823913"/>
          </a:xfrm>
          <a:prstGeom prst="rect">
            <a:avLst/>
          </a:prstGeom>
        </p:spPr>
        <p:txBody>
          <a:bodyPr anchor="b"/>
          <a:lstStyle>
            <a:lvl1pPr marL="0" indent="0">
              <a:buSzTx/>
              <a:buFontTx/>
              <a:buNone/>
              <a:defRPr b="1" sz="1800"/>
            </a:lvl1pPr>
            <a:lvl2pPr marL="0" indent="342900">
              <a:buSzTx/>
              <a:buFontTx/>
              <a:buNone/>
              <a:defRPr b="1" sz="1800"/>
            </a:lvl2pPr>
            <a:lvl3pPr marL="0" indent="685800">
              <a:buSzTx/>
              <a:buFontTx/>
              <a:buNone/>
              <a:defRPr b="1" sz="1800"/>
            </a:lvl3pPr>
            <a:lvl4pPr marL="0" indent="1028700">
              <a:buSzTx/>
              <a:buFontTx/>
              <a:buNone/>
              <a:defRPr b="1" sz="1800"/>
            </a:lvl4pPr>
            <a:lvl5pPr marL="0" indent="1371600">
              <a:buSzTx/>
              <a:buFont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51" name="Text Placeholder 4"/>
          <p:cNvSpPr/>
          <p:nvPr>
            <p:ph type="body" sz="quarter" idx="21"/>
          </p:nvPr>
        </p:nvSpPr>
        <p:spPr>
          <a:xfrm>
            <a:off x="4629150" y="1681163"/>
            <a:ext cx="3887392" cy="823913"/>
          </a:xfrm>
          <a:prstGeom prst="rect">
            <a:avLst/>
          </a:prstGeom>
        </p:spPr>
        <p:txBody>
          <a:bodyPr anchor="b"/>
          <a:lstStyle/>
          <a:p>
            <a:pPr marL="0" indent="0">
              <a:buSzTx/>
              <a:buFontTx/>
              <a:buNone/>
              <a:defRPr b="1" sz="1800"/>
            </a:pPr>
          </a:p>
        </p:txBody>
      </p:sp>
      <p:sp>
        <p:nvSpPr>
          <p:cNvPr id="52" name="Slide Number"/>
          <p:cNvSpPr txBox="1"/>
          <p:nvPr>
            <p:ph type="sldNum" sz="quarter" idx="2"/>
          </p:nvPr>
        </p:nvSpPr>
        <p:spPr>
          <a:xfrm>
            <a:off x="8295347" y="6435957"/>
            <a:ext cx="220003" cy="20591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59" name="Title Text"/>
          <p:cNvSpPr txBox="1"/>
          <p:nvPr>
            <p:ph type="title"/>
          </p:nvPr>
        </p:nvSpPr>
        <p:spPr>
          <a:prstGeom prst="rect">
            <a:avLst/>
          </a:prstGeom>
        </p:spPr>
        <p:txBody>
          <a:bodyPr/>
          <a:lstStyle/>
          <a:p>
            <a:pPr/>
            <a:r>
              <a:t>Title Text</a:t>
            </a:r>
          </a:p>
        </p:txBody>
      </p:sp>
      <p:sp>
        <p:nvSpPr>
          <p:cNvPr id="60" name="Slide Number"/>
          <p:cNvSpPr txBox="1"/>
          <p:nvPr>
            <p:ph type="sldNum" sz="quarter" idx="2"/>
          </p:nvPr>
        </p:nvSpPr>
        <p:spPr>
          <a:xfrm>
            <a:off x="8295347" y="6435957"/>
            <a:ext cx="220003" cy="205914"/>
          </a:xfrm>
          <a:prstGeom prst="rect">
            <a:avLst/>
          </a:prstGeom>
        </p:spPr>
        <p:txBody>
          <a:bodyPr/>
          <a:lstStyle/>
          <a:p>
            <a:pPr/>
            <a:fld id="{86CB4B4D-7CA3-9044-876B-883B54F8677D}" type="slidenum"/>
          </a:p>
        </p:txBody>
      </p:sp>
      <p:pic>
        <p:nvPicPr>
          <p:cNvPr id="61" name="Picture 5" descr="Picture 5"/>
          <p:cNvPicPr>
            <a:picLocks noChangeAspect="1"/>
          </p:cNvPicPr>
          <p:nvPr/>
        </p:nvPicPr>
        <p:blipFill>
          <a:blip r:embed="rId2">
            <a:extLst/>
          </a:blip>
          <a:stretch>
            <a:fillRect/>
          </a:stretch>
        </p:blipFill>
        <p:spPr>
          <a:xfrm>
            <a:off x="6807237" y="145795"/>
            <a:ext cx="2162126" cy="407822"/>
          </a:xfrm>
          <a:prstGeom prst="rect">
            <a:avLst/>
          </a:prstGeom>
          <a:ln w="12700">
            <a:miter lim="400000"/>
          </a:ln>
        </p:spPr>
      </p:pic>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xfrm>
            <a:off x="8295347" y="6435957"/>
            <a:ext cx="220003" cy="20591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76" name="Body Level One…"/>
          <p:cNvSpPr txBox="1"/>
          <p:nvPr>
            <p:ph type="body" sz="half" idx="1"/>
          </p:nvPr>
        </p:nvSpPr>
        <p:spPr>
          <a:xfrm>
            <a:off x="3887391" y="987425"/>
            <a:ext cx="4629151" cy="4873626"/>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quarter" idx="21"/>
          </p:nvPr>
        </p:nvSpPr>
        <p:spPr>
          <a:xfrm>
            <a:off x="629840" y="2057400"/>
            <a:ext cx="2949180" cy="3811588"/>
          </a:xfrm>
          <a:prstGeom prst="rect">
            <a:avLst/>
          </a:prstGeom>
        </p:spPr>
        <p:txBody>
          <a:bodyPr/>
          <a:lstStyle/>
          <a:p>
            <a:pPr marL="0" indent="0">
              <a:buSzTx/>
              <a:buFontTx/>
              <a:buNone/>
              <a:defRPr sz="1200"/>
            </a:pPr>
          </a:p>
        </p:txBody>
      </p:sp>
      <p:sp>
        <p:nvSpPr>
          <p:cNvPr id="78" name="Slide Number"/>
          <p:cNvSpPr txBox="1"/>
          <p:nvPr>
            <p:ph type="sldNum" sz="quarter" idx="2"/>
          </p:nvPr>
        </p:nvSpPr>
        <p:spPr>
          <a:xfrm>
            <a:off x="8295347" y="6435957"/>
            <a:ext cx="220003" cy="205914"/>
          </a:xfrm>
          <a:prstGeom prst="rect">
            <a:avLst/>
          </a:prstGeom>
        </p:spPr>
        <p:txBody>
          <a:bodyPr/>
          <a:lstStyle/>
          <a:p>
            <a:pPr/>
            <a:fld id="{86CB4B4D-7CA3-9044-876B-883B54F8677D}" type="slidenum"/>
          </a:p>
        </p:txBody>
      </p:sp>
      <p:pic>
        <p:nvPicPr>
          <p:cNvPr id="79" name="Picture 7" descr="Picture 7"/>
          <p:cNvPicPr>
            <a:picLocks noChangeAspect="1"/>
          </p:cNvPicPr>
          <p:nvPr/>
        </p:nvPicPr>
        <p:blipFill>
          <a:blip r:embed="rId2">
            <a:extLst/>
          </a:blip>
          <a:stretch>
            <a:fillRect/>
          </a:stretch>
        </p:blipFill>
        <p:spPr>
          <a:xfrm>
            <a:off x="6807237" y="145795"/>
            <a:ext cx="2162126" cy="407822"/>
          </a:xfrm>
          <a:prstGeom prst="rect">
            <a:avLst/>
          </a:prstGeom>
          <a:ln w="12700">
            <a:miter lim="400000"/>
          </a:ln>
        </p:spPr>
      </p:pic>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86"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87" name="Picture Placeholder 2"/>
          <p:cNvSpPr/>
          <p:nvPr>
            <p:ph type="pic" sz="half" idx="21"/>
          </p:nvPr>
        </p:nvSpPr>
        <p:spPr>
          <a:xfrm>
            <a:off x="3887391" y="987425"/>
            <a:ext cx="4629151" cy="4873626"/>
          </a:xfrm>
          <a:prstGeom prst="rect">
            <a:avLst/>
          </a:prstGeom>
        </p:spPr>
        <p:txBody>
          <a:bodyPr lIns="91439" rIns="91439">
            <a:noAutofit/>
          </a:bodyPr>
          <a:lstStyle/>
          <a:p>
            <a:pPr/>
          </a:p>
        </p:txBody>
      </p:sp>
      <p:sp>
        <p:nvSpPr>
          <p:cNvPr id="88" name="Body Level One…"/>
          <p:cNvSpPr txBox="1"/>
          <p:nvPr>
            <p:ph type="body" sz="quarter" idx="1"/>
          </p:nvPr>
        </p:nvSpPr>
        <p:spPr>
          <a:xfrm>
            <a:off x="629841" y="2057400"/>
            <a:ext cx="2949178"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xfrm>
            <a:off x="8295347" y="6435957"/>
            <a:ext cx="220003" cy="205914"/>
          </a:xfrm>
          <a:prstGeom prst="rect">
            <a:avLst/>
          </a:prstGeom>
        </p:spPr>
        <p:txBody>
          <a:bodyPr/>
          <a:lstStyle/>
          <a:p>
            <a:pPr/>
            <a:fld id="{86CB4B4D-7CA3-9044-876B-883B54F8677D}" type="slidenum"/>
          </a:p>
        </p:txBody>
      </p:sp>
      <p:pic>
        <p:nvPicPr>
          <p:cNvPr id="90" name="Picture 7" descr="Picture 7"/>
          <p:cNvPicPr>
            <a:picLocks noChangeAspect="1"/>
          </p:cNvPicPr>
          <p:nvPr/>
        </p:nvPicPr>
        <p:blipFill>
          <a:blip r:embed="rId2">
            <a:extLst/>
          </a:blip>
          <a:stretch>
            <a:fillRect/>
          </a:stretch>
        </p:blipFill>
        <p:spPr>
          <a:xfrm>
            <a:off x="6807237" y="145795"/>
            <a:ext cx="2162126" cy="407822"/>
          </a:xfrm>
          <a:prstGeom prst="rect">
            <a:avLst/>
          </a:prstGeom>
          <a:ln w="12700">
            <a:miter lim="400000"/>
          </a:ln>
        </p:spPr>
      </p:pic>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28650" y="365125"/>
            <a:ext cx="78867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295347" y="6435956"/>
            <a:ext cx="220003" cy="205915"/>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pic>
        <p:nvPicPr>
          <p:cNvPr id="5" name="Picture 6" descr="Picture 6"/>
          <p:cNvPicPr>
            <a:picLocks noChangeAspect="1"/>
          </p:cNvPicPr>
          <p:nvPr/>
        </p:nvPicPr>
        <p:blipFill>
          <a:blip r:embed="rId2">
            <a:extLst/>
          </a:blip>
          <a:stretch>
            <a:fillRect/>
          </a:stretch>
        </p:blipFill>
        <p:spPr>
          <a:xfrm>
            <a:off x="6807237" y="145795"/>
            <a:ext cx="2162126" cy="407822"/>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Footer Placeholder 12"/>
          <p:cNvSpPr txBox="1"/>
          <p:nvPr/>
        </p:nvSpPr>
        <p:spPr>
          <a:xfrm>
            <a:off x="3074670" y="6435957"/>
            <a:ext cx="2994661" cy="20591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900">
                <a:solidFill>
                  <a:srgbClr val="888888"/>
                </a:solidFill>
              </a:defRPr>
            </a:lvl1pPr>
          </a:lstStyle>
          <a:p>
            <a:pPr/>
            <a:r>
              <a:t>Department of Artificial Intelligence &amp; Machine Learning</a:t>
            </a:r>
          </a:p>
        </p:txBody>
      </p:sp>
      <p:pic>
        <p:nvPicPr>
          <p:cNvPr id="100" name="Picture 4" descr="Picture 4"/>
          <p:cNvPicPr>
            <a:picLocks noChangeAspect="1"/>
          </p:cNvPicPr>
          <p:nvPr/>
        </p:nvPicPr>
        <p:blipFill>
          <a:blip r:embed="rId2">
            <a:extLst/>
          </a:blip>
          <a:stretch>
            <a:fillRect/>
          </a:stretch>
        </p:blipFill>
        <p:spPr>
          <a:xfrm>
            <a:off x="3023508" y="2577060"/>
            <a:ext cx="3344639" cy="1359788"/>
          </a:xfrm>
          <a:prstGeom prst="rect">
            <a:avLst/>
          </a:prstGeom>
          <a:ln w="12700">
            <a:miter lim="400000"/>
          </a:ln>
        </p:spPr>
      </p:pic>
      <p:sp>
        <p:nvSpPr>
          <p:cNvPr id="101" name="TextBox 5"/>
          <p:cNvSpPr txBox="1"/>
          <p:nvPr/>
        </p:nvSpPr>
        <p:spPr>
          <a:xfrm>
            <a:off x="1611904" y="206827"/>
            <a:ext cx="6167847" cy="4213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latin typeface="Times New Roman"/>
                <a:ea typeface="Times New Roman"/>
                <a:cs typeface="Times New Roman"/>
                <a:sym typeface="Times New Roman"/>
              </a:defRPr>
            </a:lvl1pPr>
          </a:lstStyle>
          <a:p>
            <a:pPr/>
            <a:r>
              <a:t>B. Tech. Project AY 2024-25</a:t>
            </a:r>
          </a:p>
        </p:txBody>
      </p:sp>
      <p:sp>
        <p:nvSpPr>
          <p:cNvPr id="102" name="TextBox 6"/>
          <p:cNvSpPr txBox="1"/>
          <p:nvPr/>
        </p:nvSpPr>
        <p:spPr>
          <a:xfrm>
            <a:off x="1611904" y="857065"/>
            <a:ext cx="6167847"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
                <a:latin typeface="Times New Roman"/>
                <a:ea typeface="Times New Roman"/>
                <a:cs typeface="Times New Roman"/>
                <a:sym typeface="Times New Roman"/>
              </a:defRPr>
            </a:lvl1pPr>
          </a:lstStyle>
          <a:p>
            <a:pPr/>
            <a:r>
              <a:t>Final Presentation</a:t>
            </a:r>
          </a:p>
        </p:txBody>
      </p:sp>
      <p:sp>
        <p:nvSpPr>
          <p:cNvPr id="103" name="TextBox 7"/>
          <p:cNvSpPr txBox="1"/>
          <p:nvPr/>
        </p:nvSpPr>
        <p:spPr>
          <a:xfrm>
            <a:off x="1611904" y="1884511"/>
            <a:ext cx="6167847" cy="6151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Times New Roman"/>
                <a:ea typeface="Times New Roman"/>
                <a:cs typeface="Times New Roman"/>
                <a:sym typeface="Times New Roman"/>
              </a:defRPr>
            </a:lvl1pPr>
          </a:lstStyle>
          <a:p>
            <a:pPr/>
            <a:r>
              <a:t>Title of the Project: AI DRIVEN BOX CREATION WITH BUDGET AND PREFERENCE</a:t>
            </a:r>
          </a:p>
        </p:txBody>
      </p:sp>
      <p:sp>
        <p:nvSpPr>
          <p:cNvPr id="104" name="TextBox 8"/>
          <p:cNvSpPr txBox="1"/>
          <p:nvPr/>
        </p:nvSpPr>
        <p:spPr>
          <a:xfrm>
            <a:off x="2335490" y="4553516"/>
            <a:ext cx="4720675" cy="16819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Times New Roman"/>
                <a:ea typeface="Times New Roman"/>
                <a:cs typeface="Times New Roman"/>
                <a:sym typeface="Times New Roman"/>
              </a:defRPr>
            </a:pPr>
            <a:r>
              <a:t>Group Members:</a:t>
            </a:r>
          </a:p>
          <a:p>
            <a:pPr marL="342900" indent="-342900" algn="ctr">
              <a:buSzPct val="100000"/>
              <a:buAutoNum type="arabicPeriod" startAt="1"/>
              <a:defRPr>
                <a:latin typeface="Times New Roman"/>
                <a:ea typeface="Times New Roman"/>
                <a:cs typeface="Times New Roman"/>
                <a:sym typeface="Times New Roman"/>
              </a:defRPr>
            </a:pPr>
            <a:r>
              <a:t>Snehin Gopakumar Nair (21070126091)</a:t>
            </a:r>
          </a:p>
          <a:p>
            <a:pPr marL="342900" indent="-342900" algn="ctr">
              <a:buSzPct val="100000"/>
              <a:buAutoNum type="arabicPeriod" startAt="1"/>
              <a:defRPr>
                <a:latin typeface="Times New Roman"/>
                <a:ea typeface="Times New Roman"/>
                <a:cs typeface="Times New Roman"/>
                <a:sym typeface="Times New Roman"/>
              </a:defRPr>
            </a:pPr>
            <a:r>
              <a:t>Subham Gaggar (21070126094)</a:t>
            </a:r>
          </a:p>
          <a:p>
            <a:pPr marL="342900" indent="-342900" algn="ctr">
              <a:buSzPct val="100000"/>
              <a:buAutoNum type="arabicPeriod" startAt="1"/>
              <a:defRPr>
                <a:latin typeface="Times New Roman"/>
                <a:ea typeface="Times New Roman"/>
                <a:cs typeface="Times New Roman"/>
                <a:sym typeface="Times New Roman"/>
              </a:defRPr>
            </a:pPr>
            <a:r>
              <a:t>Sumeet Saini (21070126095)</a:t>
            </a:r>
          </a:p>
          <a:p>
            <a:pPr marL="342900" indent="-342900" algn="ctr">
              <a:buSzPct val="100000"/>
              <a:buAutoNum type="arabicPeriod" startAt="1"/>
              <a:defRPr>
                <a:latin typeface="Times New Roman"/>
                <a:ea typeface="Times New Roman"/>
                <a:cs typeface="Times New Roman"/>
                <a:sym typeface="Times New Roman"/>
              </a:defRPr>
            </a:pPr>
            <a:r>
              <a:t>Surya Kant Pandidhar (21070126096)</a:t>
            </a:r>
          </a:p>
        </p:txBody>
      </p:sp>
      <p:sp>
        <p:nvSpPr>
          <p:cNvPr id="105" name="TextBox 9"/>
          <p:cNvSpPr txBox="1"/>
          <p:nvPr/>
        </p:nvSpPr>
        <p:spPr>
          <a:xfrm>
            <a:off x="2368459" y="4014268"/>
            <a:ext cx="4437018" cy="6151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Times New Roman"/>
                <a:ea typeface="Times New Roman"/>
                <a:cs typeface="Times New Roman"/>
                <a:sym typeface="Times New Roman"/>
              </a:defRPr>
            </a:lvl1pPr>
          </a:lstStyle>
          <a:p>
            <a:pPr/>
            <a:r>
              <a:t>Name of the Guide: Dr. Shivali Wagle</a:t>
            </a:r>
          </a:p>
        </p:txBody>
      </p:sp>
      <p:sp>
        <p:nvSpPr>
          <p:cNvPr id="106" name="TextBox 10"/>
          <p:cNvSpPr txBox="1"/>
          <p:nvPr/>
        </p:nvSpPr>
        <p:spPr>
          <a:xfrm>
            <a:off x="2097676" y="4590182"/>
            <a:ext cx="4437017" cy="6151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Times New Roman"/>
                <a:ea typeface="Times New Roman"/>
                <a:cs typeface="Times New Roman"/>
                <a:sym typeface="Times New Roman"/>
              </a:defRPr>
            </a:pPr>
          </a:p>
        </p:txBody>
      </p:sp>
      <p:sp>
        <p:nvSpPr>
          <p:cNvPr id="107" name="Date Placeholder 11"/>
          <p:cNvSpPr txBox="1"/>
          <p:nvPr/>
        </p:nvSpPr>
        <p:spPr>
          <a:xfrm>
            <a:off x="674369" y="6435957"/>
            <a:ext cx="1965962" cy="20591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900">
                <a:solidFill>
                  <a:srgbClr val="888888"/>
                </a:solidFill>
              </a:defRPr>
            </a:lvl1pPr>
          </a:lstStyle>
          <a:p>
            <a:pPr/>
            <a:r>
              <a:t>19-09-2024</a:t>
            </a:r>
          </a:p>
        </p:txBody>
      </p:sp>
      <p:sp>
        <p:nvSpPr>
          <p:cNvPr id="108" name="Slide Number Placeholder 13"/>
          <p:cNvSpPr txBox="1"/>
          <p:nvPr>
            <p:ph type="sldNum" sz="quarter" idx="2"/>
          </p:nvPr>
        </p:nvSpPr>
        <p:spPr>
          <a:xfrm>
            <a:off x="8353278" y="6435957"/>
            <a:ext cx="16207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9" name="TextBox 14"/>
          <p:cNvSpPr txBox="1"/>
          <p:nvPr/>
        </p:nvSpPr>
        <p:spPr>
          <a:xfrm>
            <a:off x="1611904" y="1458662"/>
            <a:ext cx="6167847" cy="3484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Times New Roman"/>
                <a:ea typeface="Times New Roman"/>
                <a:cs typeface="Times New Roman"/>
                <a:sym typeface="Times New Roman"/>
              </a:defRPr>
            </a:lvl1pPr>
          </a:lstStyle>
          <a:p>
            <a:pPr/>
            <a:r>
              <a:t>ProjectID: 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User Interface"/>
          <p:cNvSpPr txBox="1"/>
          <p:nvPr>
            <p:ph type="title"/>
          </p:nvPr>
        </p:nvSpPr>
        <p:spPr>
          <a:prstGeom prst="rect">
            <a:avLst/>
          </a:prstGeom>
        </p:spPr>
        <p:txBody>
          <a:bodyPr/>
          <a:lstStyle/>
          <a:p>
            <a:pPr/>
            <a:r>
              <a:t>User Interface</a:t>
            </a:r>
          </a:p>
        </p:txBody>
      </p:sp>
      <p:sp>
        <p:nvSpPr>
          <p:cNvPr id="148" name="• A simple CLI or graphical interface will accept inputs for budget, category, and expiry days from the user and then let the hamper be generated; afterwards, it accepts feedback from the user.…"/>
          <p:cNvSpPr txBox="1"/>
          <p:nvPr>
            <p:ph type="body" idx="1"/>
          </p:nvPr>
        </p:nvSpPr>
        <p:spPr>
          <a:xfrm>
            <a:off x="628650" y="1564110"/>
            <a:ext cx="7886701" cy="4351339"/>
          </a:xfrm>
          <a:prstGeom prst="rect">
            <a:avLst/>
          </a:prstGeom>
        </p:spPr>
        <p:txBody>
          <a:bodyPr/>
          <a:lstStyle/>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a:t>
            </a:r>
            <a:r>
              <a:t> A simple CLI or graphical interface will accept inputs for budget, category, and expiry days from the user and then let the hamper be generated; afterwards, it accepts feedback from the user.</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rPr u="sng"/>
              <a:t>Algorithm: Collect User Input</a:t>
            </a:r>
            <a:endParaRPr u="sng"/>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Input: None</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Output: user_inputs (budget, category, expiry_days)</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1. Prompt user to enter budget.</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2. Prompt user to select categories.</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3. Prompt user to specify expiry days.</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4. Return user_inputs (budget, category, expiry_days)</a:t>
            </a:r>
          </a:p>
        </p:txBody>
      </p:sp>
      <p:sp>
        <p:nvSpPr>
          <p:cNvPr id="149" name="Slide Number"/>
          <p:cNvSpPr txBox="1"/>
          <p:nvPr>
            <p:ph type="sldNum" sz="quarter" idx="2"/>
          </p:nvPr>
        </p:nvSpPr>
        <p:spPr>
          <a:xfrm>
            <a:off x="8295347" y="6435957"/>
            <a:ext cx="22000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Project Outcome"/>
          <p:cNvSpPr txBox="1"/>
          <p:nvPr>
            <p:ph type="title"/>
          </p:nvPr>
        </p:nvSpPr>
        <p:spPr>
          <a:prstGeom prst="rect">
            <a:avLst/>
          </a:prstGeom>
        </p:spPr>
        <p:txBody>
          <a:bodyPr/>
          <a:lstStyle/>
          <a:p>
            <a:pPr/>
            <a:r>
              <a:t>Project Outcome</a:t>
            </a:r>
          </a:p>
        </p:txBody>
      </p:sp>
      <p:sp>
        <p:nvSpPr>
          <p:cNvPr id="152" name="Develop a personalized, feedback-driven recommendation system using Reinforcement Learning (RL) to create gift hampers based on user-defined inputs and preferences.…"/>
          <p:cNvSpPr txBox="1"/>
          <p:nvPr>
            <p:ph type="body" idx="1"/>
          </p:nvPr>
        </p:nvSpPr>
        <p:spPr>
          <a:xfrm>
            <a:off x="538032" y="1446280"/>
            <a:ext cx="8067936" cy="4739701"/>
          </a:xfrm>
          <a:prstGeom prst="rect">
            <a:avLst/>
          </a:prstGeom>
        </p:spPr>
        <p:txBody>
          <a:bodyPr/>
          <a:lstStyle/>
          <a:p>
            <a:pPr marL="0" indent="0" defTabSz="12700">
              <a:lnSpc>
                <a:spcPct val="135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111111"/>
                </a:solidFill>
                <a:latin typeface="+mj-lt"/>
                <a:ea typeface="+mj-ea"/>
                <a:cs typeface="+mj-cs"/>
                <a:sym typeface="Helvetica"/>
              </a:defRPr>
            </a:pPr>
            <a:r>
              <a:t>Develop a </a:t>
            </a:r>
            <a:r>
              <a:rPr b="1"/>
              <a:t>personalized, feedback-driven recommendation system</a:t>
            </a:r>
            <a:r>
              <a:t> using </a:t>
            </a:r>
            <a:r>
              <a:rPr b="1"/>
              <a:t>Reinforcement Learning (RL)</a:t>
            </a:r>
            <a:r>
              <a:t> to create gift hampers based on user-defined inputs and preferences.</a:t>
            </a:r>
          </a:p>
          <a:p>
            <a:pPr marL="266700" indent="-266700" defTabSz="12700">
              <a:lnSpc>
                <a:spcPct val="135000"/>
              </a:lnSpc>
              <a:spcBef>
                <a:spcPts val="1200"/>
              </a:spcBef>
              <a:buSzTx/>
              <a:buFontTx/>
              <a:buNone/>
              <a:tabLst>
                <a:tab pos="165100" algn="r"/>
                <a:tab pos="266700" algn="l"/>
              </a:tabLst>
              <a:defRPr b="1" sz="1400">
                <a:solidFill>
                  <a:srgbClr val="111111"/>
                </a:solidFill>
                <a:latin typeface="+mj-lt"/>
                <a:ea typeface="+mj-ea"/>
                <a:cs typeface="+mj-cs"/>
                <a:sym typeface="Helvetica"/>
              </a:defRPr>
            </a:pPr>
            <a:r>
              <a:rPr b="0">
                <a:latin typeface="Times New Roman"/>
                <a:ea typeface="Times New Roman"/>
                <a:cs typeface="Times New Roman"/>
                <a:sym typeface="Times New Roman"/>
              </a:rPr>
              <a:t>	1.	</a:t>
            </a:r>
            <a:r>
              <a:t>Personalized Hamper Generation</a:t>
            </a:r>
          </a:p>
          <a:p>
            <a:pPr marL="673100" indent="-673100" defTabSz="12700">
              <a:lnSpc>
                <a:spcPct val="135000"/>
              </a:lnSpc>
              <a:spcBef>
                <a:spcPts val="1200"/>
              </a:spcBef>
              <a:buSzTx/>
              <a:buFontTx/>
              <a:buNone/>
              <a:tabLst>
                <a:tab pos="571500" algn="r"/>
                <a:tab pos="673100" algn="l"/>
              </a:tabLst>
              <a:defRPr sz="1400">
                <a:solidFill>
                  <a:srgbClr val="111111"/>
                </a:solidFill>
                <a:latin typeface="+mj-lt"/>
                <a:ea typeface="+mj-ea"/>
                <a:cs typeface="+mj-cs"/>
                <a:sym typeface="Helvetica"/>
              </a:defRPr>
            </a:pPr>
            <a:r>
              <a:t>	•	Generated hampers meet budget and expiry requirements.</a:t>
            </a:r>
          </a:p>
          <a:p>
            <a:pPr marL="673100" indent="-673100" defTabSz="12700">
              <a:lnSpc>
                <a:spcPct val="135000"/>
              </a:lnSpc>
              <a:spcBef>
                <a:spcPts val="1200"/>
              </a:spcBef>
              <a:buSzTx/>
              <a:buFontTx/>
              <a:buNone/>
              <a:tabLst>
                <a:tab pos="571500" algn="r"/>
                <a:tab pos="673100" algn="l"/>
              </a:tabLst>
              <a:defRPr sz="1400">
                <a:solidFill>
                  <a:srgbClr val="111111"/>
                </a:solidFill>
                <a:latin typeface="+mj-lt"/>
                <a:ea typeface="+mj-ea"/>
                <a:cs typeface="+mj-cs"/>
                <a:sym typeface="Helvetica"/>
              </a:defRPr>
            </a:pPr>
            <a:r>
              <a:t>	•	Balanced quality, relevance, and cost with an efficient recommendation policy.</a:t>
            </a:r>
          </a:p>
          <a:p>
            <a:pPr marL="266700" indent="-266700" defTabSz="12700">
              <a:lnSpc>
                <a:spcPct val="135000"/>
              </a:lnSpc>
              <a:spcBef>
                <a:spcPts val="1200"/>
              </a:spcBef>
              <a:buSzTx/>
              <a:buFontTx/>
              <a:buNone/>
              <a:tabLst>
                <a:tab pos="165100" algn="r"/>
                <a:tab pos="266700" algn="l"/>
              </a:tabLst>
              <a:defRPr b="1" sz="1400">
                <a:solidFill>
                  <a:srgbClr val="111111"/>
                </a:solidFill>
                <a:latin typeface="+mj-lt"/>
                <a:ea typeface="+mj-ea"/>
                <a:cs typeface="+mj-cs"/>
                <a:sym typeface="Helvetica"/>
              </a:defRPr>
            </a:pPr>
            <a:r>
              <a:rPr b="0">
                <a:latin typeface="Times New Roman"/>
                <a:ea typeface="Times New Roman"/>
                <a:cs typeface="Times New Roman"/>
                <a:sym typeface="Times New Roman"/>
              </a:rPr>
              <a:t>	2.	</a:t>
            </a:r>
            <a:r>
              <a:t>Dynamic Feedback-Driven System</a:t>
            </a:r>
          </a:p>
          <a:p>
            <a:pPr marL="673100" indent="-673100" defTabSz="12700">
              <a:lnSpc>
                <a:spcPct val="135000"/>
              </a:lnSpc>
              <a:spcBef>
                <a:spcPts val="1200"/>
              </a:spcBef>
              <a:buSzTx/>
              <a:buFontTx/>
              <a:buNone/>
              <a:tabLst>
                <a:tab pos="571500" algn="r"/>
                <a:tab pos="673100" algn="l"/>
              </a:tabLst>
              <a:defRPr sz="1400">
                <a:solidFill>
                  <a:srgbClr val="111111"/>
                </a:solidFill>
                <a:latin typeface="+mj-lt"/>
                <a:ea typeface="+mj-ea"/>
                <a:cs typeface="+mj-cs"/>
                <a:sym typeface="Helvetica"/>
              </a:defRPr>
            </a:pPr>
            <a:r>
              <a:t>         •	   Feedback incorporated into the recommendation policy for improved future selections.</a:t>
            </a:r>
          </a:p>
          <a:p>
            <a:pPr marL="673100" indent="-673100" defTabSz="12700">
              <a:lnSpc>
                <a:spcPct val="135000"/>
              </a:lnSpc>
              <a:spcBef>
                <a:spcPts val="1200"/>
              </a:spcBef>
              <a:buSzTx/>
              <a:buFontTx/>
              <a:buNone/>
              <a:tabLst>
                <a:tab pos="571500" algn="r"/>
                <a:tab pos="673100" algn="l"/>
              </a:tabLst>
              <a:defRPr sz="1400">
                <a:solidFill>
                  <a:srgbClr val="111111"/>
                </a:solidFill>
                <a:latin typeface="+mj-lt"/>
                <a:ea typeface="+mj-ea"/>
                <a:cs typeface="+mj-cs"/>
                <a:sym typeface="Helvetica"/>
              </a:defRPr>
            </a:pPr>
            <a:r>
              <a:t>         •	   Replacement functionality ensures disliked items are replaced iteratively.</a:t>
            </a:r>
          </a:p>
          <a:p>
            <a:pPr marL="266700" indent="-266700" defTabSz="12700">
              <a:lnSpc>
                <a:spcPct val="135000"/>
              </a:lnSpc>
              <a:spcBef>
                <a:spcPts val="1200"/>
              </a:spcBef>
              <a:buSzTx/>
              <a:buFontTx/>
              <a:buNone/>
              <a:tabLst>
                <a:tab pos="165100" algn="r"/>
                <a:tab pos="266700" algn="l"/>
              </a:tabLst>
              <a:defRPr b="1" sz="1400">
                <a:solidFill>
                  <a:srgbClr val="111111"/>
                </a:solidFill>
                <a:latin typeface="+mj-lt"/>
                <a:ea typeface="+mj-ea"/>
                <a:cs typeface="+mj-cs"/>
                <a:sym typeface="Helvetica"/>
              </a:defRPr>
            </a:pPr>
            <a:r>
              <a:rPr b="0">
                <a:latin typeface="Times New Roman"/>
                <a:ea typeface="Times New Roman"/>
                <a:cs typeface="Times New Roman"/>
                <a:sym typeface="Times New Roman"/>
              </a:rPr>
              <a:t>	3.	</a:t>
            </a:r>
            <a:r>
              <a:t>Policy Update &amp; Continuous Learning</a:t>
            </a:r>
          </a:p>
          <a:p>
            <a:pPr marL="673100" indent="-673100" defTabSz="12700">
              <a:lnSpc>
                <a:spcPct val="135000"/>
              </a:lnSpc>
              <a:spcBef>
                <a:spcPts val="1200"/>
              </a:spcBef>
              <a:buSzTx/>
              <a:buFontTx/>
              <a:buNone/>
              <a:tabLst>
                <a:tab pos="571500" algn="r"/>
                <a:tab pos="673100" algn="l"/>
              </a:tabLst>
              <a:defRPr sz="1400">
                <a:solidFill>
                  <a:srgbClr val="111111"/>
                </a:solidFill>
                <a:latin typeface="+mj-lt"/>
                <a:ea typeface="+mj-ea"/>
                <a:cs typeface="+mj-cs"/>
                <a:sym typeface="Helvetica"/>
              </a:defRPr>
            </a:pPr>
            <a:r>
              <a:t>        •	   Implemented a JSON-based policy storage and update system.</a:t>
            </a:r>
          </a:p>
          <a:p>
            <a:pPr marL="673100" indent="-673100" defTabSz="12700">
              <a:lnSpc>
                <a:spcPct val="135000"/>
              </a:lnSpc>
              <a:spcBef>
                <a:spcPts val="1200"/>
              </a:spcBef>
              <a:buSzTx/>
              <a:buFontTx/>
              <a:buNone/>
              <a:tabLst>
                <a:tab pos="571500" algn="r"/>
                <a:tab pos="673100" algn="l"/>
              </a:tabLst>
              <a:defRPr sz="1400">
                <a:solidFill>
                  <a:srgbClr val="111111"/>
                </a:solidFill>
                <a:latin typeface="+mj-lt"/>
                <a:ea typeface="+mj-ea"/>
                <a:cs typeface="+mj-cs"/>
                <a:sym typeface="Helvetica"/>
              </a:defRPr>
            </a:pPr>
            <a:r>
              <a:t>        •	   Achieved dynamic learning, ensuring hampers align with evolving user preferences.</a:t>
            </a:r>
          </a:p>
        </p:txBody>
      </p:sp>
      <p:sp>
        <p:nvSpPr>
          <p:cNvPr id="153" name="Slide Number"/>
          <p:cNvSpPr txBox="1"/>
          <p:nvPr>
            <p:ph type="sldNum" sz="quarter" idx="2"/>
          </p:nvPr>
        </p:nvSpPr>
        <p:spPr>
          <a:xfrm>
            <a:off x="8295347" y="6435957"/>
            <a:ext cx="22000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Results"/>
          <p:cNvSpPr txBox="1"/>
          <p:nvPr>
            <p:ph type="title"/>
          </p:nvPr>
        </p:nvSpPr>
        <p:spPr>
          <a:prstGeom prst="rect">
            <a:avLst/>
          </a:prstGeom>
        </p:spPr>
        <p:txBody>
          <a:bodyPr/>
          <a:lstStyle/>
          <a:p>
            <a:pPr/>
            <a:r>
              <a:t>Results</a:t>
            </a:r>
          </a:p>
        </p:txBody>
      </p:sp>
      <p:sp>
        <p:nvSpPr>
          <p:cNvPr id="156" name="Slide Number"/>
          <p:cNvSpPr txBox="1"/>
          <p:nvPr>
            <p:ph type="sldNum" sz="quarter" idx="2"/>
          </p:nvPr>
        </p:nvSpPr>
        <p:spPr>
          <a:xfrm>
            <a:off x="8295347" y="6435957"/>
            <a:ext cx="22000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7" name="Screenshot 2024-11-15 at 6.15.44 PM.png" descr="Screenshot 2024-11-15 at 6.15.44 PM.png"/>
          <p:cNvPicPr>
            <a:picLocks noChangeAspect="1"/>
          </p:cNvPicPr>
          <p:nvPr/>
        </p:nvPicPr>
        <p:blipFill>
          <a:blip r:embed="rId2">
            <a:extLst/>
          </a:blip>
          <a:stretch>
            <a:fillRect/>
          </a:stretch>
        </p:blipFill>
        <p:spPr>
          <a:xfrm>
            <a:off x="761999" y="1586109"/>
            <a:ext cx="7620001" cy="800101"/>
          </a:xfrm>
          <a:prstGeom prst="rect">
            <a:avLst/>
          </a:prstGeom>
          <a:ln w="12700">
            <a:miter lim="400000"/>
          </a:ln>
        </p:spPr>
      </p:pic>
      <p:pic>
        <p:nvPicPr>
          <p:cNvPr id="158" name="Screenshot 2024-11-15 at 6.16.11 PM.png" descr="Screenshot 2024-11-15 at 6.16.11 PM.png"/>
          <p:cNvPicPr>
            <a:picLocks noChangeAspect="1"/>
          </p:cNvPicPr>
          <p:nvPr/>
        </p:nvPicPr>
        <p:blipFill>
          <a:blip r:embed="rId3">
            <a:extLst/>
          </a:blip>
          <a:stretch>
            <a:fillRect/>
          </a:stretch>
        </p:blipFill>
        <p:spPr>
          <a:xfrm>
            <a:off x="749300" y="2737601"/>
            <a:ext cx="7645401" cy="1130301"/>
          </a:xfrm>
          <a:prstGeom prst="rect">
            <a:avLst/>
          </a:prstGeom>
          <a:ln w="12700">
            <a:miter lim="400000"/>
          </a:ln>
        </p:spPr>
      </p:pic>
      <p:pic>
        <p:nvPicPr>
          <p:cNvPr id="159" name="Screenshot 2024-11-15 at 6.16.24 PM.png" descr="Screenshot 2024-11-15 at 6.16.24 PM.png"/>
          <p:cNvPicPr>
            <a:picLocks noChangeAspect="1"/>
          </p:cNvPicPr>
          <p:nvPr/>
        </p:nvPicPr>
        <p:blipFill>
          <a:blip r:embed="rId4">
            <a:extLst/>
          </a:blip>
          <a:stretch>
            <a:fillRect/>
          </a:stretch>
        </p:blipFill>
        <p:spPr>
          <a:xfrm>
            <a:off x="730250" y="4325740"/>
            <a:ext cx="7683501" cy="10922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2" name="Screenshot 2024-11-15 at 6.18.48 PM.png" descr="Screenshot 2024-11-15 at 6.18.48 PM.png"/>
          <p:cNvPicPr>
            <a:picLocks noChangeAspect="1"/>
          </p:cNvPicPr>
          <p:nvPr/>
        </p:nvPicPr>
        <p:blipFill>
          <a:blip r:embed="rId2">
            <a:extLst/>
          </a:blip>
          <a:stretch>
            <a:fillRect/>
          </a:stretch>
        </p:blipFill>
        <p:spPr>
          <a:xfrm>
            <a:off x="469427" y="4269663"/>
            <a:ext cx="8280401" cy="1178999"/>
          </a:xfrm>
          <a:prstGeom prst="rect">
            <a:avLst/>
          </a:prstGeom>
          <a:ln w="12700">
            <a:miter lim="400000"/>
          </a:ln>
        </p:spPr>
      </p:pic>
      <p:pic>
        <p:nvPicPr>
          <p:cNvPr id="163" name="Screenshot 2024-11-15 at 6.18.55 PM.png" descr="Screenshot 2024-11-15 at 6.18.55 PM.png"/>
          <p:cNvPicPr>
            <a:picLocks noChangeAspect="1"/>
          </p:cNvPicPr>
          <p:nvPr/>
        </p:nvPicPr>
        <p:blipFill>
          <a:blip r:embed="rId3">
            <a:extLst/>
          </a:blip>
          <a:stretch>
            <a:fillRect/>
          </a:stretch>
        </p:blipFill>
        <p:spPr>
          <a:xfrm>
            <a:off x="431800" y="1135260"/>
            <a:ext cx="8280401" cy="25908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6" name="Screenshot 2024-11-15 at 6.20.36 PM.png" descr="Screenshot 2024-11-15 at 6.20.36 PM.png"/>
          <p:cNvPicPr>
            <a:picLocks noChangeAspect="1"/>
          </p:cNvPicPr>
          <p:nvPr/>
        </p:nvPicPr>
        <p:blipFill>
          <a:blip r:embed="rId2">
            <a:extLst/>
          </a:blip>
          <a:stretch>
            <a:fillRect/>
          </a:stretch>
        </p:blipFill>
        <p:spPr>
          <a:xfrm>
            <a:off x="0" y="1680277"/>
            <a:ext cx="9144001" cy="3244949"/>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Conclusion"/>
          <p:cNvSpPr txBox="1"/>
          <p:nvPr>
            <p:ph type="title"/>
          </p:nvPr>
        </p:nvSpPr>
        <p:spPr>
          <a:prstGeom prst="rect">
            <a:avLst/>
          </a:prstGeom>
        </p:spPr>
        <p:txBody>
          <a:bodyPr/>
          <a:lstStyle/>
          <a:p>
            <a:pPr/>
            <a:r>
              <a:t>Conclusion</a:t>
            </a:r>
          </a:p>
        </p:txBody>
      </p:sp>
      <p:sp>
        <p:nvSpPr>
          <p:cNvPr id="169" name="The gift hamper recommendation system, built within this project using reinforcement learning, achieved significant milestones toward personalizing the process of creating gift hampers.…"/>
          <p:cNvSpPr txBox="1"/>
          <p:nvPr>
            <p:ph type="body" idx="1"/>
          </p:nvPr>
        </p:nvSpPr>
        <p:spPr>
          <a:xfrm>
            <a:off x="258640" y="1473932"/>
            <a:ext cx="8626720" cy="4900858"/>
          </a:xfrm>
          <a:prstGeom prst="rect">
            <a:avLst/>
          </a:prstGeom>
        </p:spPr>
        <p:txBody>
          <a:bodyPr/>
          <a:lstStyle/>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The gift hamper recommendation system, built within this project using reinforcement learning, achieved significant milestones toward personalizing the process of creating gift hampers.</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Designed keeping in mind budget, category preferences, and item expiration preferences, it has been one of the representation potential of reinforcement learning in the dynamic recommendation systems. As the model integrates a feedback system with the opportunity to have real-time input given by the users over each recommended item, the system gradually learns to make its recommendations fit the user-centric and adaptive hold</a:t>
            </a:r>
            <a:r>
              <a:t>.</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The two major successes of this project are the explanations on the applicability of RL toward improving user satisfaction for a gift hamper selection system. The task traditionally practiced is based on either manual operations or algorithms that fail to recognize changing user preferences. Our system applies RL on a policy feeding on the feedbacks from the user's likes and dislikes.</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The policy is maintained and updated in a JSON file, which makes the system self-contained, lightweight, and portable. With a learning rate, it lets the model balance positive and negative feedback; as such, it may adjust its selections of items to show both short-term and long-term preferences by the users.</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With a local user interface, the system enables the user to interact with the user and to collect feedback from this user, without any dependency on server or cloud infrastructure. It makes the local interface only the truly stand-alone experience which is more accessible and also more secure without dependency on network connectivity-this would help make it more usable in places where cloud solutions may not be possible or necessary. </a:t>
            </a:r>
          </a:p>
        </p:txBody>
      </p:sp>
      <p:sp>
        <p:nvSpPr>
          <p:cNvPr id="170" name="Slide Number"/>
          <p:cNvSpPr txBox="1"/>
          <p:nvPr>
            <p:ph type="sldNum" sz="quarter" idx="2"/>
          </p:nvPr>
        </p:nvSpPr>
        <p:spPr>
          <a:xfrm>
            <a:off x="8295347" y="6435957"/>
            <a:ext cx="22000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Footer Placeholder 4"/>
          <p:cNvSpPr txBox="1"/>
          <p:nvPr/>
        </p:nvSpPr>
        <p:spPr>
          <a:xfrm>
            <a:off x="3074670" y="6435957"/>
            <a:ext cx="2994661" cy="20591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900">
                <a:solidFill>
                  <a:srgbClr val="888888"/>
                </a:solidFill>
              </a:defRPr>
            </a:lvl1pPr>
          </a:lstStyle>
          <a:p>
            <a:pPr/>
            <a:r>
              <a:t>Department of Artificial Intelligence &amp; Machine Learning</a:t>
            </a:r>
          </a:p>
        </p:txBody>
      </p:sp>
      <p:sp>
        <p:nvSpPr>
          <p:cNvPr id="112" name="Title 1"/>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Outline of the Presentation</a:t>
            </a:r>
          </a:p>
        </p:txBody>
      </p:sp>
      <p:sp>
        <p:nvSpPr>
          <p:cNvPr id="113" name="Content Placeholder 2"/>
          <p:cNvSpPr txBox="1"/>
          <p:nvPr>
            <p:ph type="body" idx="1"/>
          </p:nvPr>
        </p:nvSpPr>
        <p:spPr>
          <a:xfrm>
            <a:off x="628650" y="1744079"/>
            <a:ext cx="7886701" cy="4351338"/>
          </a:xfrm>
          <a:prstGeom prst="rect">
            <a:avLst/>
          </a:prstGeom>
        </p:spPr>
        <p:txBody>
          <a:bodyPr/>
          <a:lstStyle/>
          <a:p>
            <a:pPr marL="342900" indent="-342900">
              <a:lnSpc>
                <a:spcPct val="100000"/>
              </a:lnSpc>
              <a:buFontTx/>
              <a:buAutoNum type="arabicParenR" startAt="1"/>
              <a:defRPr b="1" sz="1200">
                <a:latin typeface="Times New Roman"/>
                <a:ea typeface="Times New Roman"/>
                <a:cs typeface="Times New Roman"/>
                <a:sym typeface="Times New Roman"/>
              </a:defRPr>
            </a:pPr>
            <a:r>
              <a:t>Introduction</a:t>
            </a:r>
          </a:p>
          <a:p>
            <a:pPr marL="342900" indent="-342900">
              <a:lnSpc>
                <a:spcPct val="100000"/>
              </a:lnSpc>
              <a:buFontTx/>
              <a:buAutoNum type="arabicParenR" startAt="1"/>
              <a:defRPr b="1" sz="1200">
                <a:latin typeface="Times New Roman"/>
                <a:ea typeface="Times New Roman"/>
                <a:cs typeface="Times New Roman"/>
                <a:sym typeface="Times New Roman"/>
              </a:defRPr>
            </a:pPr>
            <a:r>
              <a:t>Problem Statement</a:t>
            </a:r>
          </a:p>
          <a:p>
            <a:pPr marL="342900" indent="-342900">
              <a:lnSpc>
                <a:spcPct val="100000"/>
              </a:lnSpc>
              <a:buFontTx/>
              <a:buAutoNum type="arabicParenR" startAt="1"/>
              <a:defRPr b="1" sz="1200">
                <a:latin typeface="Times New Roman"/>
                <a:ea typeface="Times New Roman"/>
                <a:cs typeface="Times New Roman"/>
                <a:sym typeface="Times New Roman"/>
              </a:defRPr>
            </a:pPr>
            <a:r>
              <a:t>Objectives</a:t>
            </a:r>
          </a:p>
          <a:p>
            <a:pPr marL="342900" indent="-342900">
              <a:lnSpc>
                <a:spcPct val="100000"/>
              </a:lnSpc>
              <a:buFontTx/>
              <a:buAutoNum type="arabicParenR" startAt="1"/>
              <a:defRPr b="1" sz="1200">
                <a:latin typeface="Times New Roman"/>
                <a:ea typeface="Times New Roman"/>
                <a:cs typeface="Times New Roman"/>
                <a:sym typeface="Times New Roman"/>
              </a:defRPr>
            </a:pPr>
            <a:r>
              <a:t>Workflow</a:t>
            </a:r>
          </a:p>
          <a:p>
            <a:pPr marL="342900" indent="-342900">
              <a:lnSpc>
                <a:spcPct val="100000"/>
              </a:lnSpc>
              <a:buFontTx/>
              <a:buAutoNum type="arabicParenR" startAt="1"/>
              <a:defRPr b="1" sz="1200">
                <a:latin typeface="Times New Roman"/>
                <a:ea typeface="Times New Roman"/>
                <a:cs typeface="Times New Roman"/>
                <a:sym typeface="Times New Roman"/>
              </a:defRPr>
            </a:pPr>
            <a:r>
              <a:t>Algorithms Applied</a:t>
            </a:r>
          </a:p>
          <a:p>
            <a:pPr marL="342900" indent="-342900">
              <a:lnSpc>
                <a:spcPct val="100000"/>
              </a:lnSpc>
              <a:buFontTx/>
              <a:buAutoNum type="arabicParenR" startAt="1"/>
              <a:defRPr b="1" sz="1200">
                <a:latin typeface="Times New Roman"/>
                <a:ea typeface="Times New Roman"/>
                <a:cs typeface="Times New Roman"/>
                <a:sym typeface="Times New Roman"/>
              </a:defRPr>
            </a:pPr>
            <a:r>
              <a:t>Project Outcome</a:t>
            </a:r>
          </a:p>
          <a:p>
            <a:pPr marL="342900" indent="-342900">
              <a:lnSpc>
                <a:spcPct val="100000"/>
              </a:lnSpc>
              <a:buFontTx/>
              <a:buAutoNum type="arabicParenR" startAt="1"/>
              <a:defRPr b="1" sz="1200">
                <a:latin typeface="Times New Roman"/>
                <a:ea typeface="Times New Roman"/>
                <a:cs typeface="Times New Roman"/>
                <a:sym typeface="Times New Roman"/>
              </a:defRPr>
            </a:pPr>
            <a:r>
              <a:t>Results</a:t>
            </a:r>
          </a:p>
          <a:p>
            <a:pPr marL="342900" indent="-342900">
              <a:lnSpc>
                <a:spcPct val="100000"/>
              </a:lnSpc>
              <a:buFontTx/>
              <a:buAutoNum type="arabicParenR" startAt="1"/>
              <a:defRPr b="1" sz="1200">
                <a:latin typeface="Times New Roman"/>
                <a:ea typeface="Times New Roman"/>
                <a:cs typeface="Times New Roman"/>
                <a:sym typeface="Times New Roman"/>
              </a:defRPr>
            </a:pPr>
            <a:r>
              <a:t>Conclusion</a:t>
            </a:r>
          </a:p>
        </p:txBody>
      </p:sp>
      <p:sp>
        <p:nvSpPr>
          <p:cNvPr id="114" name="Date Placeholder 3"/>
          <p:cNvSpPr txBox="1"/>
          <p:nvPr/>
        </p:nvSpPr>
        <p:spPr>
          <a:xfrm>
            <a:off x="674369" y="6432121"/>
            <a:ext cx="1965962" cy="2135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900">
                <a:solidFill>
                  <a:srgbClr val="888888"/>
                </a:solidFill>
                <a:latin typeface="Times New Roman"/>
                <a:ea typeface="Times New Roman"/>
                <a:cs typeface="Times New Roman"/>
                <a:sym typeface="Times New Roman"/>
              </a:defRPr>
            </a:lvl1pPr>
          </a:lstStyle>
          <a:p>
            <a:pPr/>
            <a:r>
              <a:t>19-09-2024</a:t>
            </a:r>
          </a:p>
        </p:txBody>
      </p:sp>
      <p:sp>
        <p:nvSpPr>
          <p:cNvPr id="115" name="Slide Number Placeholder 5"/>
          <p:cNvSpPr txBox="1"/>
          <p:nvPr>
            <p:ph type="sldNum" sz="quarter" idx="2"/>
          </p:nvPr>
        </p:nvSpPr>
        <p:spPr>
          <a:xfrm>
            <a:off x="8354060" y="6432121"/>
            <a:ext cx="161290" cy="213586"/>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Footer Placeholder 4"/>
          <p:cNvSpPr txBox="1"/>
          <p:nvPr/>
        </p:nvSpPr>
        <p:spPr>
          <a:xfrm>
            <a:off x="3074670" y="6435957"/>
            <a:ext cx="2994661" cy="20591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900">
                <a:solidFill>
                  <a:srgbClr val="888888"/>
                </a:solidFill>
              </a:defRPr>
            </a:lvl1pPr>
          </a:lstStyle>
          <a:p>
            <a:pPr/>
            <a:r>
              <a:t>Department of Artificial Intelligence &amp; Machine Learning</a:t>
            </a:r>
          </a:p>
        </p:txBody>
      </p:sp>
      <p:sp>
        <p:nvSpPr>
          <p:cNvPr id="118" name="Title 1"/>
          <p:cNvSpPr txBox="1"/>
          <p:nvPr>
            <p:ph type="title"/>
          </p:nvPr>
        </p:nvSpPr>
        <p:spPr>
          <a:prstGeom prst="rect">
            <a:avLst/>
          </a:prstGeom>
        </p:spPr>
        <p:txBody>
          <a:bodyPr/>
          <a:lstStyle/>
          <a:p>
            <a:pPr/>
            <a:r>
              <a:t>Introduction</a:t>
            </a:r>
          </a:p>
        </p:txBody>
      </p:sp>
      <p:sp>
        <p:nvSpPr>
          <p:cNvPr id="119" name="Content Placeholder 2"/>
          <p:cNvSpPr txBox="1"/>
          <p:nvPr>
            <p:ph type="body" idx="1"/>
          </p:nvPr>
        </p:nvSpPr>
        <p:spPr>
          <a:xfrm>
            <a:off x="628650" y="1663305"/>
            <a:ext cx="7886700" cy="4351339"/>
          </a:xfrm>
          <a:prstGeom prst="rect">
            <a:avLst/>
          </a:prstGeom>
        </p:spPr>
        <p:txBody>
          <a:bodyPr/>
          <a:lstStyle/>
          <a:p>
            <a:pPr marL="0" indent="0" defTabSz="12700">
              <a:lnSpc>
                <a:spcPct val="135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111111"/>
                </a:solidFill>
                <a:latin typeface="+mj-lt"/>
                <a:ea typeface="+mj-ea"/>
                <a:cs typeface="+mj-cs"/>
                <a:sym typeface="Helvetica"/>
              </a:defRPr>
            </a:pPr>
            <a:r>
              <a:t>The project focuses on developing a </a:t>
            </a:r>
            <a:r>
              <a:rPr b="1"/>
              <a:t>reinforcement learning-based recommendation system</a:t>
            </a:r>
            <a:r>
              <a:t> for creating personalized gift hampers. Users provide inputs such as budget, preferred category (biscuits, chocolates, or sweets), and expiry date constraints. The system recommends an optimized hamper based on these preferences while adhering to financial and consumption constraints. It incorporates a dynamic feedback loop, allowing users to replace disliked items with alternatives. This feedback not only customizes the current recommendation but also helps the system refine its policy for future suggestions, improving personalization over time. The project demonstrates the capabilities of AI-driven personalization, offering an adaptive and user-centric solution that evolves with each interaction, ensuring enhanced user satisfaction and smarter recommendations.</a:t>
            </a:r>
          </a:p>
        </p:txBody>
      </p:sp>
      <p:sp>
        <p:nvSpPr>
          <p:cNvPr id="120" name="Date Placeholder 3"/>
          <p:cNvSpPr txBox="1"/>
          <p:nvPr/>
        </p:nvSpPr>
        <p:spPr>
          <a:xfrm>
            <a:off x="674369" y="6435957"/>
            <a:ext cx="1965962" cy="20591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900">
                <a:solidFill>
                  <a:srgbClr val="888888"/>
                </a:solidFill>
              </a:defRPr>
            </a:lvl1pPr>
          </a:lstStyle>
          <a:p>
            <a:pPr/>
            <a:r>
              <a:t>19-09-2024</a:t>
            </a:r>
          </a:p>
        </p:txBody>
      </p:sp>
      <p:sp>
        <p:nvSpPr>
          <p:cNvPr id="121" name="Slide Number Placeholder 5"/>
          <p:cNvSpPr txBox="1"/>
          <p:nvPr>
            <p:ph type="sldNum" sz="quarter" idx="2"/>
          </p:nvPr>
        </p:nvSpPr>
        <p:spPr>
          <a:xfrm>
            <a:off x="8353278" y="6435957"/>
            <a:ext cx="16207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Problem Statement"/>
          <p:cNvSpPr txBox="1"/>
          <p:nvPr>
            <p:ph type="title"/>
          </p:nvPr>
        </p:nvSpPr>
        <p:spPr>
          <a:prstGeom prst="rect">
            <a:avLst/>
          </a:prstGeom>
        </p:spPr>
        <p:txBody>
          <a:bodyPr/>
          <a:lstStyle/>
          <a:p>
            <a:pPr/>
            <a:r>
              <a:t>Problem Statement </a:t>
            </a:r>
          </a:p>
        </p:txBody>
      </p:sp>
      <p:sp>
        <p:nvSpPr>
          <p:cNvPr id="124" name="Problem:…"/>
          <p:cNvSpPr txBox="1"/>
          <p:nvPr>
            <p:ph type="body" idx="1"/>
          </p:nvPr>
        </p:nvSpPr>
        <p:spPr>
          <a:xfrm>
            <a:off x="335573" y="1455897"/>
            <a:ext cx="8472854" cy="4919140"/>
          </a:xfrm>
          <a:prstGeom prst="rect">
            <a:avLst/>
          </a:prstGeom>
        </p:spPr>
        <p:txBody>
          <a:bodyPr/>
          <a:lstStyle/>
          <a:p>
            <a:pPr marL="0" indent="0" defTabSz="914400">
              <a:lnSpc>
                <a:spcPct val="135000"/>
              </a:lnSpc>
              <a:spcBef>
                <a:spcPts val="0"/>
              </a:spcBef>
              <a:buSzTx/>
              <a:buFontTx/>
              <a:buNone/>
              <a:tabLst>
                <a:tab pos="266700" algn="l"/>
                <a:tab pos="546100" algn="l"/>
                <a:tab pos="825500" algn="l"/>
                <a:tab pos="1104900" algn="l"/>
                <a:tab pos="1384300" algn="l"/>
                <a:tab pos="1663700" algn="l"/>
                <a:tab pos="1930400" algn="l"/>
                <a:tab pos="2209800" algn="l"/>
                <a:tab pos="2489200" algn="l"/>
                <a:tab pos="2768600" algn="l"/>
                <a:tab pos="3048000" algn="l"/>
                <a:tab pos="3327400" algn="l"/>
              </a:tabLst>
              <a:defRPr b="1" sz="1092">
                <a:solidFill>
                  <a:srgbClr val="111111"/>
                </a:solidFill>
                <a:latin typeface="+mj-lt"/>
                <a:ea typeface="+mj-ea"/>
                <a:cs typeface="+mj-cs"/>
                <a:sym typeface="Helvetica"/>
              </a:defRPr>
            </a:pPr>
            <a:r>
              <a:t>Problem:</a:t>
            </a:r>
            <a:endParaRPr b="0"/>
          </a:p>
          <a:p>
            <a:pPr marL="0" indent="0" defTabSz="914400">
              <a:lnSpc>
                <a:spcPct val="135000"/>
              </a:lnSpc>
              <a:spcBef>
                <a:spcPts val="0"/>
              </a:spcBef>
              <a:buSzTx/>
              <a:buFontTx/>
              <a:buNone/>
              <a:tabLst>
                <a:tab pos="266700" algn="l"/>
                <a:tab pos="546100" algn="l"/>
                <a:tab pos="825500" algn="l"/>
                <a:tab pos="1104900" algn="l"/>
                <a:tab pos="1384300" algn="l"/>
                <a:tab pos="1663700" algn="l"/>
                <a:tab pos="1930400" algn="l"/>
                <a:tab pos="2209800" algn="l"/>
                <a:tab pos="2489200" algn="l"/>
                <a:tab pos="2768600" algn="l"/>
                <a:tab pos="3048000" algn="l"/>
                <a:tab pos="3327400" algn="l"/>
              </a:tabLst>
              <a:defRPr sz="1092">
                <a:solidFill>
                  <a:srgbClr val="111111"/>
                </a:solidFill>
                <a:latin typeface="+mj-lt"/>
                <a:ea typeface="+mj-ea"/>
                <a:cs typeface="+mj-cs"/>
                <a:sym typeface="Helvetica"/>
              </a:defRPr>
            </a:pPr>
            <a:r>
              <a:t>Traditional recommendation systems fail to adapt to dynamic user preferences, budget constraints, and expiry requirements, missing finer details like disliked items and evolving feedback.</a:t>
            </a:r>
          </a:p>
          <a:p>
            <a:pPr marL="0" indent="0" defTabSz="914400">
              <a:lnSpc>
                <a:spcPct val="135000"/>
              </a:lnSpc>
              <a:spcBef>
                <a:spcPts val="0"/>
              </a:spcBef>
              <a:buSzTx/>
              <a:buFontTx/>
              <a:buNone/>
              <a:tabLst>
                <a:tab pos="266700" algn="l"/>
                <a:tab pos="546100" algn="l"/>
                <a:tab pos="825500" algn="l"/>
                <a:tab pos="1104900" algn="l"/>
                <a:tab pos="1384300" algn="l"/>
                <a:tab pos="1663700" algn="l"/>
                <a:tab pos="1930400" algn="l"/>
                <a:tab pos="2209800" algn="l"/>
                <a:tab pos="2489200" algn="l"/>
                <a:tab pos="2768600" algn="l"/>
                <a:tab pos="3048000" algn="l"/>
                <a:tab pos="3327400" algn="l"/>
              </a:tabLst>
              <a:defRPr sz="1092">
                <a:solidFill>
                  <a:srgbClr val="111111"/>
                </a:solidFill>
                <a:latin typeface="+mj-lt"/>
                <a:ea typeface="+mj-ea"/>
                <a:cs typeface="+mj-cs"/>
                <a:sym typeface="Helvetica"/>
              </a:defRPr>
            </a:pPr>
          </a:p>
          <a:p>
            <a:pPr marL="0" indent="0" defTabSz="914400">
              <a:lnSpc>
                <a:spcPct val="135000"/>
              </a:lnSpc>
              <a:spcBef>
                <a:spcPts val="0"/>
              </a:spcBef>
              <a:buSzTx/>
              <a:buFontTx/>
              <a:buNone/>
              <a:tabLst>
                <a:tab pos="266700" algn="l"/>
                <a:tab pos="546100" algn="l"/>
                <a:tab pos="825500" algn="l"/>
                <a:tab pos="1104900" algn="l"/>
                <a:tab pos="1384300" algn="l"/>
                <a:tab pos="1663700" algn="l"/>
                <a:tab pos="1930400" algn="l"/>
                <a:tab pos="2209800" algn="l"/>
                <a:tab pos="2489200" algn="l"/>
                <a:tab pos="2768600" algn="l"/>
                <a:tab pos="3048000" algn="l"/>
                <a:tab pos="3327400" algn="l"/>
              </a:tabLst>
              <a:defRPr b="1" sz="1092">
                <a:solidFill>
                  <a:srgbClr val="111111"/>
                </a:solidFill>
                <a:latin typeface="+mj-lt"/>
                <a:ea typeface="+mj-ea"/>
                <a:cs typeface="+mj-cs"/>
                <a:sym typeface="Helvetica"/>
              </a:defRPr>
            </a:pPr>
            <a:r>
              <a:t>Solution:</a:t>
            </a:r>
            <a:endParaRPr b="0"/>
          </a:p>
          <a:p>
            <a:pPr marL="0" indent="0" defTabSz="914400">
              <a:lnSpc>
                <a:spcPct val="135000"/>
              </a:lnSpc>
              <a:spcBef>
                <a:spcPts val="0"/>
              </a:spcBef>
              <a:buSzTx/>
              <a:buFontTx/>
              <a:buNone/>
              <a:tabLst>
                <a:tab pos="266700" algn="l"/>
                <a:tab pos="546100" algn="l"/>
                <a:tab pos="825500" algn="l"/>
                <a:tab pos="1104900" algn="l"/>
                <a:tab pos="1384300" algn="l"/>
                <a:tab pos="1663700" algn="l"/>
                <a:tab pos="1930400" algn="l"/>
                <a:tab pos="2209800" algn="l"/>
                <a:tab pos="2489200" algn="l"/>
                <a:tab pos="2768600" algn="l"/>
                <a:tab pos="3048000" algn="l"/>
                <a:tab pos="3327400" algn="l"/>
              </a:tabLst>
              <a:defRPr b="1" sz="1092">
                <a:solidFill>
                  <a:srgbClr val="111111"/>
                </a:solidFill>
                <a:latin typeface="+mj-lt"/>
                <a:ea typeface="+mj-ea"/>
                <a:cs typeface="+mj-cs"/>
                <a:sym typeface="Helvetica"/>
              </a:defRPr>
            </a:pPr>
            <a:r>
              <a:rPr b="0"/>
              <a:t>A </a:t>
            </a:r>
            <a:r>
              <a:t>Reinforcement Learning-based Recommendation System</a:t>
            </a:r>
            <a:r>
              <a:rPr b="0"/>
              <a:t> for gift hampers that:</a:t>
            </a:r>
            <a:endParaRPr b="0"/>
          </a:p>
          <a:p>
            <a:pPr marL="128777" indent="-128777" defTabSz="914400">
              <a:lnSpc>
                <a:spcPct val="135000"/>
              </a:lnSpc>
              <a:spcBef>
                <a:spcPts val="900"/>
              </a:spcBef>
              <a:buSzTx/>
              <a:buFontTx/>
              <a:buNone/>
              <a:tabLst>
                <a:tab pos="38100" algn="r"/>
                <a:tab pos="127000" algn="l"/>
              </a:tabLst>
              <a:defRPr sz="1092">
                <a:solidFill>
                  <a:srgbClr val="111111"/>
                </a:solidFill>
                <a:latin typeface="+mj-lt"/>
                <a:ea typeface="+mj-ea"/>
                <a:cs typeface="+mj-cs"/>
                <a:sym typeface="Helvetica"/>
              </a:defRPr>
            </a:pPr>
            <a:r>
              <a:t>	•	</a:t>
            </a:r>
            <a:r>
              <a:rPr b="1"/>
              <a:t>Inputs:</a:t>
            </a:r>
            <a:r>
              <a:t> User-defined budget, item category (biscuits, chocolates, sweets), and expiry date.</a:t>
            </a:r>
          </a:p>
          <a:p>
            <a:pPr marL="128777" indent="-128777" defTabSz="914400">
              <a:lnSpc>
                <a:spcPct val="135000"/>
              </a:lnSpc>
              <a:spcBef>
                <a:spcPts val="900"/>
              </a:spcBef>
              <a:buSzTx/>
              <a:buFontTx/>
              <a:buNone/>
              <a:tabLst>
                <a:tab pos="38100" algn="r"/>
                <a:tab pos="127000" algn="l"/>
              </a:tabLst>
              <a:defRPr sz="1092">
                <a:solidFill>
                  <a:srgbClr val="111111"/>
                </a:solidFill>
                <a:latin typeface="+mj-lt"/>
                <a:ea typeface="+mj-ea"/>
                <a:cs typeface="+mj-cs"/>
                <a:sym typeface="Helvetica"/>
              </a:defRPr>
            </a:pPr>
            <a:r>
              <a:t>	•	</a:t>
            </a:r>
            <a:r>
              <a:rPr b="1"/>
              <a:t>Dynamic Feedback Loop:</a:t>
            </a:r>
            <a:r>
              <a:t> Replaces disliked items and refines recommendations based on user feedback.</a:t>
            </a:r>
          </a:p>
          <a:p>
            <a:pPr marL="128777" indent="-128777" defTabSz="914400">
              <a:lnSpc>
                <a:spcPct val="135000"/>
              </a:lnSpc>
              <a:spcBef>
                <a:spcPts val="900"/>
              </a:spcBef>
              <a:buSzTx/>
              <a:buFontTx/>
              <a:buNone/>
              <a:tabLst>
                <a:tab pos="38100" algn="r"/>
                <a:tab pos="127000" algn="l"/>
              </a:tabLst>
              <a:defRPr sz="1092">
                <a:solidFill>
                  <a:srgbClr val="111111"/>
                </a:solidFill>
                <a:latin typeface="+mj-lt"/>
                <a:ea typeface="+mj-ea"/>
                <a:cs typeface="+mj-cs"/>
                <a:sym typeface="Helvetica"/>
              </a:defRPr>
            </a:pPr>
            <a:r>
              <a:t>	•	</a:t>
            </a:r>
            <a:r>
              <a:rPr b="1"/>
              <a:t>Continuous Learning:</a:t>
            </a:r>
            <a:r>
              <a:t> Updates policies in real-time for better personalization and long-term satisfaction.</a:t>
            </a:r>
          </a:p>
          <a:p>
            <a:pPr marL="128777" indent="-128777" defTabSz="914400">
              <a:lnSpc>
                <a:spcPct val="135000"/>
              </a:lnSpc>
              <a:spcBef>
                <a:spcPts val="900"/>
              </a:spcBef>
              <a:buSzTx/>
              <a:buFontTx/>
              <a:buNone/>
              <a:tabLst>
                <a:tab pos="38100" algn="r"/>
                <a:tab pos="127000" algn="l"/>
              </a:tabLst>
              <a:defRPr sz="1092">
                <a:solidFill>
                  <a:srgbClr val="111111"/>
                </a:solidFill>
                <a:latin typeface="+mj-lt"/>
                <a:ea typeface="+mj-ea"/>
                <a:cs typeface="+mj-cs"/>
                <a:sym typeface="Helvetica"/>
              </a:defRPr>
            </a:pPr>
          </a:p>
          <a:p>
            <a:pPr marL="0" indent="0" defTabSz="914400">
              <a:lnSpc>
                <a:spcPct val="135000"/>
              </a:lnSpc>
              <a:spcBef>
                <a:spcPts val="0"/>
              </a:spcBef>
              <a:buSzTx/>
              <a:buFontTx/>
              <a:buNone/>
              <a:tabLst>
                <a:tab pos="266700" algn="l"/>
                <a:tab pos="546100" algn="l"/>
                <a:tab pos="825500" algn="l"/>
                <a:tab pos="1104900" algn="l"/>
                <a:tab pos="1384300" algn="l"/>
                <a:tab pos="1663700" algn="l"/>
                <a:tab pos="1930400" algn="l"/>
                <a:tab pos="2209800" algn="l"/>
                <a:tab pos="2489200" algn="l"/>
                <a:tab pos="2768600" algn="l"/>
                <a:tab pos="3048000" algn="l"/>
                <a:tab pos="3327400" algn="l"/>
              </a:tabLst>
              <a:defRPr b="1" sz="1092">
                <a:solidFill>
                  <a:srgbClr val="111111"/>
                </a:solidFill>
                <a:latin typeface="+mj-lt"/>
                <a:ea typeface="+mj-ea"/>
                <a:cs typeface="+mj-cs"/>
                <a:sym typeface="Helvetica"/>
              </a:defRPr>
            </a:pPr>
            <a:r>
              <a:t>Core Challenges:</a:t>
            </a:r>
            <a:endParaRPr b="0"/>
          </a:p>
          <a:p>
            <a:pPr marL="109487" indent="-109487" defTabSz="914400">
              <a:lnSpc>
                <a:spcPct val="135000"/>
              </a:lnSpc>
              <a:spcBef>
                <a:spcPts val="900"/>
              </a:spcBef>
              <a:buFontTx/>
              <a:tabLst>
                <a:tab pos="127000" algn="r"/>
                <a:tab pos="203200" algn="l"/>
              </a:tabLst>
              <a:defRPr sz="1092">
                <a:solidFill>
                  <a:srgbClr val="111111"/>
                </a:solidFill>
                <a:latin typeface="+mj-lt"/>
                <a:ea typeface="+mj-ea"/>
                <a:cs typeface="+mj-cs"/>
                <a:sym typeface="Helvetica"/>
              </a:defRPr>
            </a:pPr>
            <a:r>
              <a:rPr>
                <a:latin typeface="Times New Roman"/>
                <a:ea typeface="Times New Roman"/>
                <a:cs typeface="Times New Roman"/>
                <a:sym typeface="Times New Roman"/>
              </a:rPr>
              <a:t>		</a:t>
            </a:r>
            <a:r>
              <a:rPr b="1"/>
              <a:t>Personalization under Constraints:</a:t>
            </a:r>
            <a:r>
              <a:t> Budget, category, and expiry requirements.</a:t>
            </a:r>
          </a:p>
          <a:p>
            <a:pPr marL="109487" indent="-109487" defTabSz="914400">
              <a:lnSpc>
                <a:spcPct val="135000"/>
              </a:lnSpc>
              <a:spcBef>
                <a:spcPts val="900"/>
              </a:spcBef>
              <a:buFontTx/>
              <a:tabLst>
                <a:tab pos="127000" algn="r"/>
                <a:tab pos="203200" algn="l"/>
              </a:tabLst>
              <a:defRPr sz="1092">
                <a:solidFill>
                  <a:srgbClr val="111111"/>
                </a:solidFill>
                <a:latin typeface="+mj-lt"/>
                <a:ea typeface="+mj-ea"/>
                <a:cs typeface="+mj-cs"/>
                <a:sym typeface="Helvetica"/>
              </a:defRPr>
            </a:pPr>
            <a:r>
              <a:rPr>
                <a:latin typeface="Times New Roman"/>
                <a:ea typeface="Times New Roman"/>
                <a:cs typeface="Times New Roman"/>
                <a:sym typeface="Times New Roman"/>
              </a:rPr>
              <a:t>		</a:t>
            </a:r>
            <a:r>
              <a:rPr b="1"/>
              <a:t>Feedback Integration:</a:t>
            </a:r>
            <a:r>
              <a:t> Dynamic updates to recommendations based on user inputs.</a:t>
            </a:r>
          </a:p>
          <a:p>
            <a:pPr marL="109487" indent="-109487" defTabSz="914400">
              <a:lnSpc>
                <a:spcPct val="135000"/>
              </a:lnSpc>
              <a:spcBef>
                <a:spcPts val="900"/>
              </a:spcBef>
              <a:buFontTx/>
              <a:tabLst>
                <a:tab pos="127000" algn="r"/>
                <a:tab pos="203200" algn="l"/>
              </a:tabLst>
              <a:defRPr sz="1092">
                <a:solidFill>
                  <a:srgbClr val="111111"/>
                </a:solidFill>
                <a:latin typeface="+mj-lt"/>
                <a:ea typeface="+mj-ea"/>
                <a:cs typeface="+mj-cs"/>
                <a:sym typeface="Helvetica"/>
              </a:defRPr>
            </a:pPr>
            <a:r>
              <a:rPr>
                <a:latin typeface="Times New Roman"/>
                <a:ea typeface="Times New Roman"/>
                <a:cs typeface="Times New Roman"/>
                <a:sym typeface="Times New Roman"/>
              </a:rPr>
              <a:t>		</a:t>
            </a:r>
            <a:r>
              <a:rPr b="1"/>
              <a:t>Optimizing Satisfaction:</a:t>
            </a:r>
            <a:r>
              <a:t> Iteratively improves suggestions to meet evolving preferences.</a:t>
            </a:r>
          </a:p>
          <a:p>
            <a:pPr marL="208025" indent="-208025" defTabSz="914400">
              <a:lnSpc>
                <a:spcPct val="135000"/>
              </a:lnSpc>
              <a:spcBef>
                <a:spcPts val="900"/>
              </a:spcBef>
              <a:buSzTx/>
              <a:buFontTx/>
              <a:buNone/>
              <a:tabLst>
                <a:tab pos="127000" algn="r"/>
                <a:tab pos="203200" algn="l"/>
              </a:tabLst>
              <a:defRPr sz="1092">
                <a:solidFill>
                  <a:srgbClr val="111111"/>
                </a:solidFill>
                <a:latin typeface="+mj-lt"/>
                <a:ea typeface="+mj-ea"/>
                <a:cs typeface="+mj-cs"/>
                <a:sym typeface="Helvetica"/>
              </a:defRPr>
            </a:pPr>
          </a:p>
          <a:p>
            <a:pPr marL="0" indent="0" defTabSz="914400">
              <a:lnSpc>
                <a:spcPct val="135000"/>
              </a:lnSpc>
              <a:spcBef>
                <a:spcPts val="0"/>
              </a:spcBef>
              <a:buSzTx/>
              <a:buFontTx/>
              <a:buNone/>
              <a:tabLst>
                <a:tab pos="266700" algn="l"/>
                <a:tab pos="546100" algn="l"/>
                <a:tab pos="825500" algn="l"/>
                <a:tab pos="1104900" algn="l"/>
                <a:tab pos="1384300" algn="l"/>
                <a:tab pos="1663700" algn="l"/>
                <a:tab pos="1930400" algn="l"/>
                <a:tab pos="2209800" algn="l"/>
                <a:tab pos="2489200" algn="l"/>
                <a:tab pos="2768600" algn="l"/>
                <a:tab pos="3048000" algn="l"/>
                <a:tab pos="3327400" algn="l"/>
              </a:tabLst>
              <a:defRPr b="1" sz="1092">
                <a:solidFill>
                  <a:srgbClr val="111111"/>
                </a:solidFill>
                <a:latin typeface="+mj-lt"/>
                <a:ea typeface="+mj-ea"/>
                <a:cs typeface="+mj-cs"/>
                <a:sym typeface="Helvetica"/>
              </a:defRPr>
            </a:pPr>
            <a:r>
              <a:t>Impact:</a:t>
            </a:r>
            <a:endParaRPr b="0"/>
          </a:p>
          <a:p>
            <a:pPr marL="0" indent="0" defTabSz="914400">
              <a:lnSpc>
                <a:spcPct val="135000"/>
              </a:lnSpc>
              <a:spcBef>
                <a:spcPts val="0"/>
              </a:spcBef>
              <a:buSzTx/>
              <a:buFontTx/>
              <a:buNone/>
              <a:tabLst>
                <a:tab pos="266700" algn="l"/>
                <a:tab pos="546100" algn="l"/>
                <a:tab pos="825500" algn="l"/>
                <a:tab pos="1104900" algn="l"/>
                <a:tab pos="1384300" algn="l"/>
                <a:tab pos="1663700" algn="l"/>
                <a:tab pos="1930400" algn="l"/>
                <a:tab pos="2209800" algn="l"/>
                <a:tab pos="2489200" algn="l"/>
                <a:tab pos="2768600" algn="l"/>
                <a:tab pos="3048000" algn="l"/>
                <a:tab pos="3327400" algn="l"/>
              </a:tabLst>
              <a:defRPr sz="1092">
                <a:solidFill>
                  <a:srgbClr val="111111"/>
                </a:solidFill>
                <a:latin typeface="+mj-lt"/>
                <a:ea typeface="+mj-ea"/>
                <a:cs typeface="+mj-cs"/>
                <a:sym typeface="Helvetica"/>
              </a:defRPr>
            </a:pPr>
            <a:r>
              <a:t>An adaptive, user-centric system that evolves with interactions, creating optimal, personalized, and cost-effective gift hampers.</a:t>
            </a:r>
          </a:p>
        </p:txBody>
      </p:sp>
      <p:sp>
        <p:nvSpPr>
          <p:cNvPr id="125" name="Slide Number"/>
          <p:cNvSpPr txBox="1"/>
          <p:nvPr>
            <p:ph type="sldNum" sz="quarter" idx="2"/>
          </p:nvPr>
        </p:nvSpPr>
        <p:spPr>
          <a:xfrm>
            <a:off x="8353278" y="6435957"/>
            <a:ext cx="16207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Objectives"/>
          <p:cNvSpPr txBox="1"/>
          <p:nvPr>
            <p:ph type="title"/>
          </p:nvPr>
        </p:nvSpPr>
        <p:spPr>
          <a:prstGeom prst="rect">
            <a:avLst/>
          </a:prstGeom>
        </p:spPr>
        <p:txBody>
          <a:bodyPr/>
          <a:lstStyle/>
          <a:p>
            <a:pPr/>
            <a:r>
              <a:t>Objectives</a:t>
            </a:r>
          </a:p>
        </p:txBody>
      </p:sp>
      <p:sp>
        <p:nvSpPr>
          <p:cNvPr id="128" name="To develop an intelligent, user-centric recommendation system leveraging Reinforcement Learning (RL) for dynamic and personalized gift hampers that evolve with user feedback.…"/>
          <p:cNvSpPr txBox="1"/>
          <p:nvPr>
            <p:ph type="body" idx="1"/>
          </p:nvPr>
        </p:nvSpPr>
        <p:spPr>
          <a:xfrm>
            <a:off x="313521" y="1333734"/>
            <a:ext cx="8516958" cy="5171250"/>
          </a:xfrm>
          <a:prstGeom prst="rect">
            <a:avLst/>
          </a:prstGeom>
        </p:spPr>
        <p:txBody>
          <a:bodyPr/>
          <a:lstStyle/>
          <a:p>
            <a:pPr marL="0" indent="0" defTabSz="914400">
              <a:lnSpc>
                <a:spcPct val="135000"/>
              </a:lnSpc>
              <a:spcBef>
                <a:spcPts val="0"/>
              </a:spcBef>
              <a:buSzTx/>
              <a:buFontTx/>
              <a:buNone/>
              <a:tabLst>
                <a:tab pos="254000" algn="l"/>
                <a:tab pos="508000" algn="l"/>
                <a:tab pos="774700" algn="l"/>
                <a:tab pos="1028700" algn="l"/>
                <a:tab pos="1295400" algn="l"/>
                <a:tab pos="1549400" algn="l"/>
                <a:tab pos="1816100" algn="l"/>
                <a:tab pos="2070100" algn="l"/>
                <a:tab pos="2324100" algn="l"/>
                <a:tab pos="2590800" algn="l"/>
                <a:tab pos="2844800" algn="l"/>
                <a:tab pos="3111500" algn="l"/>
              </a:tabLst>
              <a:defRPr sz="1022">
                <a:solidFill>
                  <a:srgbClr val="111111"/>
                </a:solidFill>
                <a:latin typeface="+mj-lt"/>
                <a:ea typeface="+mj-ea"/>
                <a:cs typeface="+mj-cs"/>
                <a:sym typeface="Helvetica"/>
              </a:defRPr>
            </a:pPr>
            <a:r>
              <a:t>To develop an </a:t>
            </a:r>
            <a:r>
              <a:rPr b="1"/>
              <a:t>intelligent, user-centric recommendation system</a:t>
            </a:r>
            <a:r>
              <a:t> leveraging </a:t>
            </a:r>
            <a:r>
              <a:rPr b="1"/>
              <a:t>Reinforcement Learning (RL)</a:t>
            </a:r>
            <a:r>
              <a:t> for dynamic and personalized gift hampers that evolve with user feedback.</a:t>
            </a:r>
          </a:p>
          <a:p>
            <a:pPr marL="0" indent="0" defTabSz="914400">
              <a:lnSpc>
                <a:spcPct val="135000"/>
              </a:lnSpc>
              <a:spcBef>
                <a:spcPts val="0"/>
              </a:spcBef>
              <a:buSzTx/>
              <a:buFontTx/>
              <a:buNone/>
              <a:tabLst>
                <a:tab pos="254000" algn="l"/>
                <a:tab pos="508000" algn="l"/>
                <a:tab pos="774700" algn="l"/>
                <a:tab pos="1028700" algn="l"/>
                <a:tab pos="1295400" algn="l"/>
                <a:tab pos="1549400" algn="l"/>
                <a:tab pos="1816100" algn="l"/>
                <a:tab pos="2070100" algn="l"/>
                <a:tab pos="2324100" algn="l"/>
                <a:tab pos="2590800" algn="l"/>
                <a:tab pos="2844800" algn="l"/>
                <a:tab pos="3111500" algn="l"/>
              </a:tabLst>
              <a:defRPr b="1" sz="1095">
                <a:solidFill>
                  <a:srgbClr val="111111"/>
                </a:solidFill>
                <a:latin typeface="+mj-lt"/>
                <a:ea typeface="+mj-ea"/>
                <a:cs typeface="+mj-cs"/>
                <a:sym typeface="Helvetica"/>
              </a:defRPr>
            </a:pPr>
            <a:r>
              <a:t>Key Goals:</a:t>
            </a:r>
            <a:endParaRPr b="0" sz="1022"/>
          </a:p>
          <a:p>
            <a:pPr marL="194690" indent="-194690" defTabSz="914400">
              <a:lnSpc>
                <a:spcPct val="135000"/>
              </a:lnSpc>
              <a:spcBef>
                <a:spcPts val="800"/>
              </a:spcBef>
              <a:buSzTx/>
              <a:buFontTx/>
              <a:buNone/>
              <a:tabLst>
                <a:tab pos="114300" algn="r"/>
                <a:tab pos="190500" algn="l"/>
              </a:tabLst>
              <a:defRPr b="1" sz="1022">
                <a:solidFill>
                  <a:srgbClr val="111111"/>
                </a:solidFill>
                <a:latin typeface="+mj-lt"/>
                <a:ea typeface="+mj-ea"/>
                <a:cs typeface="+mj-cs"/>
                <a:sym typeface="Helvetica"/>
              </a:defRPr>
            </a:pPr>
            <a:r>
              <a:rPr b="0">
                <a:latin typeface="Times New Roman"/>
                <a:ea typeface="Times New Roman"/>
                <a:cs typeface="Times New Roman"/>
                <a:sym typeface="Times New Roman"/>
              </a:rPr>
              <a:t>1.	</a:t>
            </a:r>
            <a:r>
              <a:t>User-Specific Recommendations:</a:t>
            </a:r>
            <a:endParaRPr b="0"/>
          </a:p>
          <a:p>
            <a:pPr marL="305943" indent="-305943" defTabSz="914400">
              <a:lnSpc>
                <a:spcPct val="135000"/>
              </a:lnSpc>
              <a:spcBef>
                <a:spcPts val="800"/>
              </a:spcBef>
              <a:buSzTx/>
              <a:buFontTx/>
              <a:buNone/>
              <a:tabLst>
                <a:tab pos="228600" algn="r"/>
                <a:tab pos="304800" algn="l"/>
              </a:tabLst>
              <a:defRPr sz="1022">
                <a:solidFill>
                  <a:srgbClr val="111111"/>
                </a:solidFill>
                <a:latin typeface="+mj-lt"/>
                <a:ea typeface="+mj-ea"/>
                <a:cs typeface="+mj-cs"/>
                <a:sym typeface="Helvetica"/>
              </a:defRPr>
            </a:pPr>
            <a:r>
              <a:t>	•	</a:t>
            </a:r>
            <a:r>
              <a:rPr b="1"/>
              <a:t>Budget:</a:t>
            </a:r>
            <a:r>
              <a:t> Suggest affordable, value-oriented hampers.</a:t>
            </a:r>
          </a:p>
          <a:p>
            <a:pPr marL="305943" indent="-305943" defTabSz="914400">
              <a:lnSpc>
                <a:spcPct val="135000"/>
              </a:lnSpc>
              <a:spcBef>
                <a:spcPts val="800"/>
              </a:spcBef>
              <a:buSzTx/>
              <a:buFontTx/>
              <a:buNone/>
              <a:tabLst>
                <a:tab pos="228600" algn="r"/>
                <a:tab pos="304800" algn="l"/>
              </a:tabLst>
              <a:defRPr sz="1022">
                <a:solidFill>
                  <a:srgbClr val="111111"/>
                </a:solidFill>
                <a:latin typeface="+mj-lt"/>
                <a:ea typeface="+mj-ea"/>
                <a:cs typeface="+mj-cs"/>
                <a:sym typeface="Helvetica"/>
              </a:defRPr>
            </a:pPr>
            <a:r>
              <a:t>	•	</a:t>
            </a:r>
            <a:r>
              <a:rPr b="1"/>
              <a:t>Category:</a:t>
            </a:r>
            <a:r>
              <a:t> Align with user preferences (e.g., biscuits, chocolates, sweets).</a:t>
            </a:r>
          </a:p>
          <a:p>
            <a:pPr marL="305943" indent="-305943" defTabSz="914400">
              <a:lnSpc>
                <a:spcPct val="135000"/>
              </a:lnSpc>
              <a:spcBef>
                <a:spcPts val="800"/>
              </a:spcBef>
              <a:buSzTx/>
              <a:buFontTx/>
              <a:buNone/>
              <a:tabLst>
                <a:tab pos="228600" algn="r"/>
                <a:tab pos="304800" algn="l"/>
              </a:tabLst>
              <a:defRPr sz="1022">
                <a:solidFill>
                  <a:srgbClr val="111111"/>
                </a:solidFill>
                <a:latin typeface="+mj-lt"/>
                <a:ea typeface="+mj-ea"/>
                <a:cs typeface="+mj-cs"/>
                <a:sym typeface="Helvetica"/>
              </a:defRPr>
            </a:pPr>
            <a:r>
              <a:t>	•	</a:t>
            </a:r>
            <a:r>
              <a:rPr b="1"/>
              <a:t>Expiry Date:</a:t>
            </a:r>
            <a:r>
              <a:t> Recommend items with suitable shelf life.</a:t>
            </a:r>
          </a:p>
          <a:p>
            <a:pPr marL="194690" indent="-194690" defTabSz="914400">
              <a:lnSpc>
                <a:spcPct val="135000"/>
              </a:lnSpc>
              <a:spcBef>
                <a:spcPts val="800"/>
              </a:spcBef>
              <a:buSzTx/>
              <a:buFontTx/>
              <a:buNone/>
              <a:tabLst>
                <a:tab pos="114300" algn="r"/>
                <a:tab pos="190500" algn="l"/>
              </a:tabLst>
              <a:defRPr b="1" sz="1022">
                <a:solidFill>
                  <a:srgbClr val="111111"/>
                </a:solidFill>
                <a:latin typeface="+mj-lt"/>
                <a:ea typeface="+mj-ea"/>
                <a:cs typeface="+mj-cs"/>
                <a:sym typeface="Helvetica"/>
              </a:defRPr>
            </a:pPr>
            <a:r>
              <a:rPr b="0">
                <a:latin typeface="Times New Roman"/>
                <a:ea typeface="Times New Roman"/>
                <a:cs typeface="Times New Roman"/>
                <a:sym typeface="Times New Roman"/>
              </a:rPr>
              <a:t>2.	</a:t>
            </a:r>
            <a:r>
              <a:t>Feedback-Driven Process:</a:t>
            </a:r>
            <a:endParaRPr b="0"/>
          </a:p>
          <a:p>
            <a:pPr marL="305943" indent="-305943" defTabSz="914400">
              <a:lnSpc>
                <a:spcPct val="135000"/>
              </a:lnSpc>
              <a:spcBef>
                <a:spcPts val="800"/>
              </a:spcBef>
              <a:buSzTx/>
              <a:buFontTx/>
              <a:buNone/>
              <a:tabLst>
                <a:tab pos="228600" algn="r"/>
                <a:tab pos="304800" algn="l"/>
              </a:tabLst>
              <a:defRPr sz="1022">
                <a:solidFill>
                  <a:srgbClr val="111111"/>
                </a:solidFill>
                <a:latin typeface="+mj-lt"/>
                <a:ea typeface="+mj-ea"/>
                <a:cs typeface="+mj-cs"/>
                <a:sym typeface="Helvetica"/>
              </a:defRPr>
            </a:pPr>
            <a:r>
              <a:t>	•	Replace disliked items while maintaining constraints (budget, category, expiry).</a:t>
            </a:r>
          </a:p>
          <a:p>
            <a:pPr marL="305943" indent="-305943" defTabSz="914400">
              <a:lnSpc>
                <a:spcPct val="135000"/>
              </a:lnSpc>
              <a:spcBef>
                <a:spcPts val="800"/>
              </a:spcBef>
              <a:buSzTx/>
              <a:buFontTx/>
              <a:buNone/>
              <a:tabLst>
                <a:tab pos="228600" algn="r"/>
                <a:tab pos="304800" algn="l"/>
              </a:tabLst>
              <a:defRPr sz="1022">
                <a:solidFill>
                  <a:srgbClr val="111111"/>
                </a:solidFill>
                <a:latin typeface="+mj-lt"/>
                <a:ea typeface="+mj-ea"/>
                <a:cs typeface="+mj-cs"/>
                <a:sym typeface="Helvetica"/>
              </a:defRPr>
            </a:pPr>
            <a:r>
              <a:t>	•	Continuously refine recommendations based on user preferences.</a:t>
            </a:r>
          </a:p>
          <a:p>
            <a:pPr marL="194690" indent="-194690" defTabSz="914400">
              <a:lnSpc>
                <a:spcPct val="135000"/>
              </a:lnSpc>
              <a:spcBef>
                <a:spcPts val="800"/>
              </a:spcBef>
              <a:buSzTx/>
              <a:buFontTx/>
              <a:buNone/>
              <a:tabLst>
                <a:tab pos="114300" algn="r"/>
                <a:tab pos="190500" algn="l"/>
              </a:tabLst>
              <a:defRPr b="1" sz="1022">
                <a:solidFill>
                  <a:srgbClr val="111111"/>
                </a:solidFill>
                <a:latin typeface="+mj-lt"/>
                <a:ea typeface="+mj-ea"/>
                <a:cs typeface="+mj-cs"/>
                <a:sym typeface="Helvetica"/>
              </a:defRPr>
            </a:pPr>
            <a:r>
              <a:rPr b="0">
                <a:latin typeface="Times New Roman"/>
                <a:ea typeface="Times New Roman"/>
                <a:cs typeface="Times New Roman"/>
                <a:sym typeface="Times New Roman"/>
              </a:rPr>
              <a:t>3.	</a:t>
            </a:r>
            <a:r>
              <a:t>Reinforcement Learning Integration:</a:t>
            </a:r>
            <a:endParaRPr b="0"/>
          </a:p>
          <a:p>
            <a:pPr marL="305943" indent="-305943" defTabSz="914400">
              <a:lnSpc>
                <a:spcPct val="135000"/>
              </a:lnSpc>
              <a:spcBef>
                <a:spcPts val="800"/>
              </a:spcBef>
              <a:buSzTx/>
              <a:buFontTx/>
              <a:buNone/>
              <a:tabLst>
                <a:tab pos="228600" algn="r"/>
                <a:tab pos="304800" algn="l"/>
              </a:tabLst>
              <a:defRPr sz="1022">
                <a:solidFill>
                  <a:srgbClr val="111111"/>
                </a:solidFill>
                <a:latin typeface="+mj-lt"/>
                <a:ea typeface="+mj-ea"/>
                <a:cs typeface="+mj-cs"/>
                <a:sym typeface="Helvetica"/>
              </a:defRPr>
            </a:pPr>
            <a:r>
              <a:t>	•	Adapt recommendations through real-time policy updates.</a:t>
            </a:r>
          </a:p>
          <a:p>
            <a:pPr marL="305943" indent="-305943" defTabSz="914400">
              <a:lnSpc>
                <a:spcPct val="135000"/>
              </a:lnSpc>
              <a:spcBef>
                <a:spcPts val="800"/>
              </a:spcBef>
              <a:buSzTx/>
              <a:buFontTx/>
              <a:buNone/>
              <a:tabLst>
                <a:tab pos="228600" algn="r"/>
                <a:tab pos="304800" algn="l"/>
              </a:tabLst>
              <a:defRPr sz="1022">
                <a:solidFill>
                  <a:srgbClr val="111111"/>
                </a:solidFill>
                <a:latin typeface="+mj-lt"/>
                <a:ea typeface="+mj-ea"/>
                <a:cs typeface="+mj-cs"/>
                <a:sym typeface="Helvetica"/>
              </a:defRPr>
            </a:pPr>
            <a:r>
              <a:t>	•	Learn from feedback to improve accuracy and personalization over time.</a:t>
            </a:r>
          </a:p>
          <a:p>
            <a:pPr marL="194690" indent="-194690" defTabSz="914400">
              <a:lnSpc>
                <a:spcPct val="135000"/>
              </a:lnSpc>
              <a:spcBef>
                <a:spcPts val="800"/>
              </a:spcBef>
              <a:buSzTx/>
              <a:buFontTx/>
              <a:buNone/>
              <a:tabLst>
                <a:tab pos="114300" algn="r"/>
                <a:tab pos="190500" algn="l"/>
              </a:tabLst>
              <a:defRPr b="1" sz="1022">
                <a:solidFill>
                  <a:srgbClr val="111111"/>
                </a:solidFill>
                <a:latin typeface="+mj-lt"/>
                <a:ea typeface="+mj-ea"/>
                <a:cs typeface="+mj-cs"/>
                <a:sym typeface="Helvetica"/>
              </a:defRPr>
            </a:pPr>
            <a:r>
              <a:rPr b="0">
                <a:latin typeface="Times New Roman"/>
                <a:ea typeface="Times New Roman"/>
                <a:cs typeface="Times New Roman"/>
                <a:sym typeface="Times New Roman"/>
              </a:rPr>
              <a:t>4.	</a:t>
            </a:r>
            <a:r>
              <a:t>Long-Term User Satisfaction:</a:t>
            </a:r>
            <a:endParaRPr b="0"/>
          </a:p>
          <a:p>
            <a:pPr marL="305943" indent="-305943" defTabSz="914400">
              <a:lnSpc>
                <a:spcPct val="135000"/>
              </a:lnSpc>
              <a:spcBef>
                <a:spcPts val="800"/>
              </a:spcBef>
              <a:buSzTx/>
              <a:buFontTx/>
              <a:buNone/>
              <a:tabLst>
                <a:tab pos="228600" algn="r"/>
                <a:tab pos="304800" algn="l"/>
              </a:tabLst>
              <a:defRPr sz="1022">
                <a:solidFill>
                  <a:srgbClr val="111111"/>
                </a:solidFill>
                <a:latin typeface="+mj-lt"/>
                <a:ea typeface="+mj-ea"/>
                <a:cs typeface="+mj-cs"/>
                <a:sym typeface="Helvetica"/>
              </a:defRPr>
            </a:pPr>
            <a:r>
              <a:t>	•	Optimize recommendations iteratively to align with evolving user preferences.</a:t>
            </a:r>
          </a:p>
          <a:p>
            <a:pPr marL="194690" indent="-194690" defTabSz="914400">
              <a:lnSpc>
                <a:spcPct val="135000"/>
              </a:lnSpc>
              <a:spcBef>
                <a:spcPts val="800"/>
              </a:spcBef>
              <a:buSzTx/>
              <a:buFontTx/>
              <a:buNone/>
              <a:tabLst>
                <a:tab pos="114300" algn="r"/>
                <a:tab pos="190500" algn="l"/>
              </a:tabLst>
              <a:defRPr b="1" sz="1022">
                <a:solidFill>
                  <a:srgbClr val="111111"/>
                </a:solidFill>
                <a:latin typeface="+mj-lt"/>
                <a:ea typeface="+mj-ea"/>
                <a:cs typeface="+mj-cs"/>
                <a:sym typeface="Helvetica"/>
              </a:defRPr>
            </a:pPr>
            <a:r>
              <a:rPr b="0">
                <a:latin typeface="Times New Roman"/>
                <a:ea typeface="Times New Roman"/>
                <a:cs typeface="Times New Roman"/>
                <a:sym typeface="Times New Roman"/>
              </a:rPr>
              <a:t>5.	</a:t>
            </a:r>
            <a:r>
              <a:t>Scalable &amp; Efficient Engine:</a:t>
            </a:r>
            <a:endParaRPr b="0"/>
          </a:p>
          <a:p>
            <a:pPr marL="305943" indent="-305943" defTabSz="914400">
              <a:lnSpc>
                <a:spcPct val="135000"/>
              </a:lnSpc>
              <a:spcBef>
                <a:spcPts val="800"/>
              </a:spcBef>
              <a:buSzTx/>
              <a:buFontTx/>
              <a:buNone/>
              <a:tabLst>
                <a:tab pos="228600" algn="r"/>
                <a:tab pos="304800" algn="l"/>
              </a:tabLst>
              <a:defRPr sz="1022">
                <a:solidFill>
                  <a:srgbClr val="111111"/>
                </a:solidFill>
                <a:latin typeface="+mj-lt"/>
                <a:ea typeface="+mj-ea"/>
                <a:cs typeface="+mj-cs"/>
                <a:sym typeface="Helvetica"/>
              </a:defRPr>
            </a:pPr>
            <a:r>
              <a:t>	•	Handle multiple categories, budgets, and constraints with speed and precision.</a:t>
            </a:r>
          </a:p>
        </p:txBody>
      </p:sp>
      <p:sp>
        <p:nvSpPr>
          <p:cNvPr id="129" name="Slide Number"/>
          <p:cNvSpPr txBox="1"/>
          <p:nvPr>
            <p:ph type="sldNum" sz="quarter" idx="2"/>
          </p:nvPr>
        </p:nvSpPr>
        <p:spPr>
          <a:xfrm>
            <a:off x="8353278" y="6435957"/>
            <a:ext cx="16207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Workflow"/>
          <p:cNvSpPr txBox="1"/>
          <p:nvPr>
            <p:ph type="title"/>
          </p:nvPr>
        </p:nvSpPr>
        <p:spPr>
          <a:prstGeom prst="rect">
            <a:avLst/>
          </a:prstGeom>
        </p:spPr>
        <p:txBody>
          <a:bodyPr/>
          <a:lstStyle/>
          <a:p>
            <a:pPr/>
            <a:r>
              <a:t>Workflow </a:t>
            </a:r>
          </a:p>
        </p:txBody>
      </p:sp>
      <p:sp>
        <p:nvSpPr>
          <p:cNvPr id="132" name="Slide Number"/>
          <p:cNvSpPr txBox="1"/>
          <p:nvPr>
            <p:ph type="sldNum" sz="quarter" idx="2"/>
          </p:nvPr>
        </p:nvSpPr>
        <p:spPr>
          <a:xfrm>
            <a:off x="8353278" y="6435957"/>
            <a:ext cx="16207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3" name="WhatsApp Image 2024-11-12 at 22.32.40.jpeg" descr="WhatsApp Image 2024-11-12 at 22.32.40.jpeg"/>
          <p:cNvPicPr>
            <a:picLocks noChangeAspect="1"/>
          </p:cNvPicPr>
          <p:nvPr/>
        </p:nvPicPr>
        <p:blipFill>
          <a:blip r:embed="rId2">
            <a:extLst/>
          </a:blip>
          <a:stretch>
            <a:fillRect/>
          </a:stretch>
        </p:blipFill>
        <p:spPr>
          <a:xfrm>
            <a:off x="877763" y="1607856"/>
            <a:ext cx="7388474" cy="364228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Hamper Generation"/>
          <p:cNvSpPr txBox="1"/>
          <p:nvPr>
            <p:ph type="title"/>
          </p:nvPr>
        </p:nvSpPr>
        <p:spPr>
          <a:xfrm>
            <a:off x="484365" y="292983"/>
            <a:ext cx="7886701" cy="1325564"/>
          </a:xfrm>
          <a:prstGeom prst="rect">
            <a:avLst/>
          </a:prstGeom>
        </p:spPr>
        <p:txBody>
          <a:bodyPr/>
          <a:lstStyle/>
          <a:p>
            <a:pPr/>
            <a:r>
              <a:t>Hamper Generation</a:t>
            </a:r>
          </a:p>
        </p:txBody>
      </p:sp>
      <p:sp>
        <p:nvSpPr>
          <p:cNvPr id="136" name="The module accepts user inputs (budget, category, expiry days) and filters items from a dataset.…"/>
          <p:cNvSpPr txBox="1"/>
          <p:nvPr>
            <p:ph type="body" idx="1"/>
          </p:nvPr>
        </p:nvSpPr>
        <p:spPr>
          <a:xfrm>
            <a:off x="507791" y="1494152"/>
            <a:ext cx="8128418" cy="4763971"/>
          </a:xfrm>
          <a:prstGeom prst="rect">
            <a:avLst/>
          </a:prstGeom>
        </p:spPr>
        <p:txBody>
          <a:bodyPr/>
          <a:lstStyle/>
          <a:p>
            <a:pPr marL="117881" indent="-117881" algn="just" defTabSz="384047">
              <a:lnSpc>
                <a:spcPct val="100000"/>
              </a:lnSpc>
              <a:spcBef>
                <a:spcPts val="1000"/>
              </a:spcBef>
              <a:buFont typeface="Times New Roman"/>
              <a:defRPr sz="1175">
                <a:uFill>
                  <a:solidFill>
                    <a:srgbClr val="000000"/>
                  </a:solidFill>
                </a:uFill>
                <a:latin typeface="Times New Roman"/>
                <a:ea typeface="Times New Roman"/>
                <a:cs typeface="Times New Roman"/>
                <a:sym typeface="Times New Roman"/>
              </a:defRPr>
            </a:pPr>
            <a:r>
              <a:t>The module accepts user inputs (budget, category, expiry days) and filters items from a dataset.</a:t>
            </a:r>
          </a:p>
          <a:p>
            <a:pPr marL="117881" indent="-117881" algn="just" defTabSz="384047">
              <a:lnSpc>
                <a:spcPct val="100000"/>
              </a:lnSpc>
              <a:spcBef>
                <a:spcPts val="1000"/>
              </a:spcBef>
              <a:buFont typeface="Times New Roman"/>
              <a:defRPr sz="1175">
                <a:uFill>
                  <a:solidFill>
                    <a:srgbClr val="000000"/>
                  </a:solidFill>
                </a:uFill>
                <a:latin typeface="Times New Roman"/>
                <a:ea typeface="Times New Roman"/>
                <a:cs typeface="Times New Roman"/>
                <a:sym typeface="Times New Roman"/>
              </a:defRPr>
            </a:pPr>
            <a:r>
              <a:t>Items are sorted according to the policy score stored into a JSON file and then a hamper of selected items is generated under the budget constraint.</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rPr u="sng"/>
              <a:t>Algorithm: Generate Hamper</a:t>
            </a:r>
            <a:endParaRPr u="sng"/>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Input: budget, selected_categories, expiry_days, policy_data</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Output: hamper (list of items)</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1. Filter items by selected_categories and expiry_days.</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2. For each item:</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    - Calculate item score from policy_data.</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3. Sort items by score in descending order.</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4. Initialize total_cost = 0, hamper = []</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5. For each item in sorted items:</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    - If total_cost + item.price &lt;= budget:</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        - Add item to hamper.</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        - Update total_cost += item.price</a:t>
            </a:r>
          </a:p>
          <a:p>
            <a:pPr marL="0" indent="0" algn="just" defTabSz="384047">
              <a:lnSpc>
                <a:spcPct val="100000"/>
              </a:lnSpc>
              <a:spcBef>
                <a:spcPts val="1000"/>
              </a:spcBef>
              <a:buSzTx/>
              <a:buFontTx/>
              <a:buNone/>
              <a:defRPr sz="1175">
                <a:uFill>
                  <a:solidFill>
                    <a:srgbClr val="000000"/>
                  </a:solidFill>
                </a:uFill>
                <a:latin typeface="Times New Roman"/>
                <a:ea typeface="Times New Roman"/>
                <a:cs typeface="Times New Roman"/>
                <a:sym typeface="Times New Roman"/>
              </a:defRPr>
            </a:pPr>
            <a:r>
              <a:t>6. Return hamper</a:t>
            </a:r>
          </a:p>
        </p:txBody>
      </p:sp>
      <p:sp>
        <p:nvSpPr>
          <p:cNvPr id="137" name="Slide Number"/>
          <p:cNvSpPr txBox="1"/>
          <p:nvPr>
            <p:ph type="sldNum" sz="quarter" idx="2"/>
          </p:nvPr>
        </p:nvSpPr>
        <p:spPr>
          <a:xfrm>
            <a:off x="8353278" y="6435957"/>
            <a:ext cx="16207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Policy Manager"/>
          <p:cNvSpPr txBox="1"/>
          <p:nvPr>
            <p:ph type="title"/>
          </p:nvPr>
        </p:nvSpPr>
        <p:spPr>
          <a:xfrm>
            <a:off x="403206" y="356108"/>
            <a:ext cx="7886701" cy="1325564"/>
          </a:xfrm>
          <a:prstGeom prst="rect">
            <a:avLst/>
          </a:prstGeom>
        </p:spPr>
        <p:txBody>
          <a:bodyPr/>
          <a:lstStyle/>
          <a:p>
            <a:pPr/>
            <a:r>
              <a:t>Policy Manager</a:t>
            </a:r>
          </a:p>
        </p:txBody>
      </p:sp>
      <p:sp>
        <p:nvSpPr>
          <p:cNvPr id="140" name="• It performs policy data by loading, updating, and saving item-specific scores into a JSON file.…"/>
          <p:cNvSpPr txBox="1"/>
          <p:nvPr>
            <p:ph type="body" idx="1"/>
          </p:nvPr>
        </p:nvSpPr>
        <p:spPr>
          <a:xfrm>
            <a:off x="414126" y="1503874"/>
            <a:ext cx="8315748" cy="4817373"/>
          </a:xfrm>
          <a:prstGeom prst="rect">
            <a:avLst/>
          </a:prstGeom>
        </p:spPr>
        <p:txBody>
          <a:bodyPr/>
          <a:lstStyle/>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a:t>
            </a:r>
            <a:r>
              <a:t> It performs policy data by loading, updating, and saving item-specific scores into a JSON file.</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a:t>
            </a:r>
            <a:r>
              <a:t> Item scores are modified based on feedback, increasing for liked items and decreasing for disliked ones.</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rPr u="sng"/>
              <a:t>Algorithm: Update Policy</a:t>
            </a:r>
            <a:endParaRPr u="sng"/>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Input: item_id, feedback, policy_data</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Output: updated policy_data</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1. Load policy_data from JSON file.</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2. If feedback is 'liked':</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    - Increase item</a:t>
            </a:r>
            <a:r>
              <a:rPr>
                <a:latin typeface="Arial Unicode MS"/>
                <a:ea typeface="Arial Unicode MS"/>
                <a:cs typeface="Arial Unicode MS"/>
                <a:sym typeface="Arial Unicode MS"/>
              </a:rPr>
              <a:t>’</a:t>
            </a:r>
            <a:r>
              <a:t>s score by increment value.</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3. If feedback is 'disliked':</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    - Decrease item</a:t>
            </a:r>
            <a:r>
              <a:rPr>
                <a:latin typeface="Arial Unicode MS"/>
                <a:ea typeface="Arial Unicode MS"/>
                <a:cs typeface="Arial Unicode MS"/>
                <a:sym typeface="Arial Unicode MS"/>
              </a:rPr>
              <a:t>’</a:t>
            </a:r>
            <a:r>
              <a:t>s score by decrement value.</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4. Save updated policy_data to JSON.</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5. Return updated policy_data</a:t>
            </a:r>
          </a:p>
        </p:txBody>
      </p:sp>
      <p:sp>
        <p:nvSpPr>
          <p:cNvPr id="141" name="Slide Number"/>
          <p:cNvSpPr txBox="1"/>
          <p:nvPr>
            <p:ph type="sldNum" sz="quarter" idx="2"/>
          </p:nvPr>
        </p:nvSpPr>
        <p:spPr>
          <a:xfrm>
            <a:off x="8353278" y="6435957"/>
            <a:ext cx="16207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Feedback Processor"/>
          <p:cNvSpPr txBox="1"/>
          <p:nvPr>
            <p:ph type="title"/>
          </p:nvPr>
        </p:nvSpPr>
        <p:spPr>
          <a:xfrm>
            <a:off x="267939" y="265930"/>
            <a:ext cx="7886701" cy="1325564"/>
          </a:xfrm>
          <a:prstGeom prst="rect">
            <a:avLst/>
          </a:prstGeom>
        </p:spPr>
        <p:txBody>
          <a:bodyPr/>
          <a:lstStyle/>
          <a:p>
            <a:pPr/>
            <a:r>
              <a:t>Feedback Processor</a:t>
            </a:r>
          </a:p>
        </p:txBody>
      </p:sp>
      <p:sp>
        <p:nvSpPr>
          <p:cNvPr id="144" name="• In this model, it captures and processes user feedback. Also, disliked items are given alternatives using the existing item list and policy.…"/>
          <p:cNvSpPr txBox="1"/>
          <p:nvPr>
            <p:ph type="body" idx="1"/>
          </p:nvPr>
        </p:nvSpPr>
        <p:spPr>
          <a:xfrm>
            <a:off x="295222" y="1462942"/>
            <a:ext cx="8553556" cy="4949011"/>
          </a:xfrm>
          <a:prstGeom prst="rect">
            <a:avLst/>
          </a:prstGeom>
        </p:spPr>
        <p:txBody>
          <a:bodyPr/>
          <a:lstStyle/>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a:t>
            </a:r>
            <a:r>
              <a:t> In this model, it captures and processes user feedback. Also, disliked items are given alternatives using the existing item list and policy.</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a:t>
            </a:r>
            <a:r>
              <a:t> The processor also calls the PolicyManager to update the JSON policy based on feedback.</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rPr u="sng"/>
              <a:t>Algorithm: Process Feedback</a:t>
            </a:r>
            <a:endParaRPr u="sng"/>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Input: hamper, feedback_list, policy_data</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Output: updated_hamper</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1. For each item in hamper:</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    - If feedback is 'disliked':</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        - Call Update Policy(item_id, 'disliked', policy_data)</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        - Replace item with the next highest scored item within category and budget.</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2. For each liked item:</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    - Call Update Policy(item_id, 'liked', policy_data)</a:t>
            </a:r>
          </a:p>
          <a:p>
            <a:pPr marL="0" indent="0" algn="just" defTabSz="457200">
              <a:lnSpc>
                <a:spcPct val="100000"/>
              </a:lnSpc>
              <a:spcBef>
                <a:spcPts val="1200"/>
              </a:spcBef>
              <a:buSzTx/>
              <a:buFontTx/>
              <a:buNone/>
              <a:defRPr sz="1400">
                <a:uFill>
                  <a:solidFill>
                    <a:srgbClr val="000000"/>
                  </a:solidFill>
                </a:uFill>
                <a:latin typeface="Times New Roman"/>
                <a:ea typeface="Times New Roman"/>
                <a:cs typeface="Times New Roman"/>
                <a:sym typeface="Times New Roman"/>
              </a:defRPr>
            </a:pPr>
            <a:r>
              <a:t>3. Return updated_hamper</a:t>
            </a:r>
          </a:p>
        </p:txBody>
      </p:sp>
      <p:sp>
        <p:nvSpPr>
          <p:cNvPr id="145" name="Slide Number"/>
          <p:cNvSpPr txBox="1"/>
          <p:nvPr>
            <p:ph type="sldNum" sz="quarter" idx="2"/>
          </p:nvPr>
        </p:nvSpPr>
        <p:spPr>
          <a:xfrm>
            <a:off x="8353278" y="6435957"/>
            <a:ext cx="162073" cy="20591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