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19"/>
  </p:notesMasterIdLst>
  <p:sldIdLst>
    <p:sldId id="256" r:id="rId2"/>
    <p:sldId id="257" r:id="rId3"/>
    <p:sldId id="258" r:id="rId4"/>
    <p:sldId id="260" r:id="rId5"/>
    <p:sldId id="259" r:id="rId6"/>
    <p:sldId id="261" r:id="rId7"/>
    <p:sldId id="262" r:id="rId8"/>
    <p:sldId id="263" r:id="rId9"/>
    <p:sldId id="265" r:id="rId10"/>
    <p:sldId id="266" r:id="rId11"/>
    <p:sldId id="267" r:id="rId12"/>
    <p:sldId id="269" r:id="rId13"/>
    <p:sldId id="270" r:id="rId14"/>
    <p:sldId id="268" r:id="rId15"/>
    <p:sldId id="271" r:id="rId16"/>
    <p:sldId id="272"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29" autoAdjust="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00B13D-EE57-48E9-99A1-CFE6CF470ED9}" type="datetimeFigureOut">
              <a:rPr lang="en-US" smtClean="0"/>
              <a:t>6/19/2022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C3CF3-A201-43B0-8BD5-438B3A5892EA}" type="slidenum">
              <a:rPr lang="en-US" smtClean="0"/>
              <a:t>‹#›</a:t>
            </a:fld>
            <a:endParaRPr lang="en-US"/>
          </a:p>
        </p:txBody>
      </p:sp>
    </p:spTree>
    <p:extLst>
      <p:ext uri="{BB962C8B-B14F-4D97-AF65-F5344CB8AC3E}">
        <p14:creationId xmlns:p14="http://schemas.microsoft.com/office/powerpoint/2010/main" val="1900625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In the last two decades, watermarking technology has been applied to protect multimedia documents, </a:t>
            </a:r>
            <a:r>
              <a:rPr lang="en-US" b="0" i="0" dirty="0">
                <a:solidFill>
                  <a:srgbClr val="888888"/>
                </a:solidFill>
                <a:effectLst/>
                <a:latin typeface="Roboto" panose="02000000000000000000" pitchFamily="2" charset="0"/>
              </a:rPr>
              <a:t>Digital watermarking basically is a technique of embedding pieces of information into digital data such as text, audio, video, and still images that can be detected or extracted later to show authentication about the data</a:t>
            </a:r>
            <a:endParaRPr lang="en-US" dirty="0"/>
          </a:p>
        </p:txBody>
      </p:sp>
      <p:sp>
        <p:nvSpPr>
          <p:cNvPr id="4" name="Slide Number Placeholder 3"/>
          <p:cNvSpPr>
            <a:spLocks noGrp="1"/>
          </p:cNvSpPr>
          <p:nvPr>
            <p:ph type="sldNum" sz="quarter" idx="5"/>
          </p:nvPr>
        </p:nvSpPr>
        <p:spPr/>
        <p:txBody>
          <a:bodyPr/>
          <a:lstStyle/>
          <a:p>
            <a:fld id="{C55C3CF3-A201-43B0-8BD5-438B3A5892EA}" type="slidenum">
              <a:rPr lang="en-US" smtClean="0"/>
              <a:t>3</a:t>
            </a:fld>
            <a:endParaRPr lang="en-US"/>
          </a:p>
        </p:txBody>
      </p:sp>
    </p:spTree>
    <p:extLst>
      <p:ext uri="{BB962C8B-B14F-4D97-AF65-F5344CB8AC3E}">
        <p14:creationId xmlns:p14="http://schemas.microsoft.com/office/powerpoint/2010/main" val="2747027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might ask. Well, what’s the relationship between DNN and digital watermarking </a:t>
            </a:r>
          </a:p>
        </p:txBody>
      </p:sp>
      <p:sp>
        <p:nvSpPr>
          <p:cNvPr id="4" name="Slide Number Placeholder 3"/>
          <p:cNvSpPr>
            <a:spLocks noGrp="1"/>
          </p:cNvSpPr>
          <p:nvPr>
            <p:ph type="sldNum" sz="quarter" idx="5"/>
          </p:nvPr>
        </p:nvSpPr>
        <p:spPr/>
        <p:txBody>
          <a:bodyPr/>
          <a:lstStyle/>
          <a:p>
            <a:fld id="{C55C3CF3-A201-43B0-8BD5-438B3A5892EA}" type="slidenum">
              <a:rPr lang="en-US" smtClean="0"/>
              <a:t>4</a:t>
            </a:fld>
            <a:endParaRPr lang="en-US"/>
          </a:p>
        </p:txBody>
      </p:sp>
    </p:spTree>
    <p:extLst>
      <p:ext uri="{BB962C8B-B14F-4D97-AF65-F5344CB8AC3E}">
        <p14:creationId xmlns:p14="http://schemas.microsoft.com/office/powerpoint/2010/main" val="3802761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Watermark is a hidden information in an image</a:t>
            </a:r>
          </a:p>
        </p:txBody>
      </p:sp>
      <p:sp>
        <p:nvSpPr>
          <p:cNvPr id="4" name="Slide Number Placeholder 3"/>
          <p:cNvSpPr>
            <a:spLocks noGrp="1"/>
          </p:cNvSpPr>
          <p:nvPr>
            <p:ph type="sldNum" sz="quarter" idx="5"/>
          </p:nvPr>
        </p:nvSpPr>
        <p:spPr/>
        <p:txBody>
          <a:bodyPr/>
          <a:lstStyle/>
          <a:p>
            <a:fld id="{C55C3CF3-A201-43B0-8BD5-438B3A5892EA}" type="slidenum">
              <a:rPr lang="en-US" smtClean="0"/>
              <a:t>5</a:t>
            </a:fld>
            <a:endParaRPr lang="en-US"/>
          </a:p>
        </p:txBody>
      </p:sp>
    </p:spTree>
    <p:extLst>
      <p:ext uri="{BB962C8B-B14F-4D97-AF65-F5344CB8AC3E}">
        <p14:creationId xmlns:p14="http://schemas.microsoft.com/office/powerpoint/2010/main" val="1685293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5797C-3332-2D41-2F60-2F45BD35BC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28329F-5A19-BC08-31EB-53FF630E73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F9897B-A3AA-7324-ED49-240899254EF9}"/>
              </a:ext>
            </a:extLst>
          </p:cNvPr>
          <p:cNvSpPr>
            <a:spLocks noGrp="1"/>
          </p:cNvSpPr>
          <p:nvPr>
            <p:ph type="dt" sz="half" idx="10"/>
          </p:nvPr>
        </p:nvSpPr>
        <p:spPr/>
        <p:txBody>
          <a:bodyPr/>
          <a:lstStyle/>
          <a:p>
            <a:fld id="{28859DA4-DB3F-4768-A656-A65B6B656324}" type="datetime1">
              <a:rPr lang="en-US" smtClean="0"/>
              <a:t>6/19/2022</a:t>
            </a:fld>
            <a:endParaRPr lang="en-US"/>
          </a:p>
        </p:txBody>
      </p:sp>
      <p:sp>
        <p:nvSpPr>
          <p:cNvPr id="5" name="Footer Placeholder 4">
            <a:extLst>
              <a:ext uri="{FF2B5EF4-FFF2-40B4-BE49-F238E27FC236}">
                <a16:creationId xmlns:a16="http://schemas.microsoft.com/office/drawing/2014/main" id="{4A800BF7-9DCC-8F32-A3E6-5826F7B6D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78BE2-C0ED-61EB-0FF2-F70655DD814A}"/>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4226433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606B-0462-C940-5C21-333D3E6D40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DA2308-9FF5-2207-9B84-B8910F3C92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05A2F3-34ED-4372-5DD2-95E3B0B8B157}"/>
              </a:ext>
            </a:extLst>
          </p:cNvPr>
          <p:cNvSpPr>
            <a:spLocks noGrp="1"/>
          </p:cNvSpPr>
          <p:nvPr>
            <p:ph type="dt" sz="half" idx="10"/>
          </p:nvPr>
        </p:nvSpPr>
        <p:spPr/>
        <p:txBody>
          <a:bodyPr/>
          <a:lstStyle/>
          <a:p>
            <a:fld id="{CBA08CD0-C821-4F4F-9FFA-232B9AEE30B0}" type="datetime1">
              <a:rPr lang="en-US" smtClean="0"/>
              <a:t>6/19/2022</a:t>
            </a:fld>
            <a:endParaRPr lang="en-US"/>
          </a:p>
        </p:txBody>
      </p:sp>
      <p:sp>
        <p:nvSpPr>
          <p:cNvPr id="5" name="Footer Placeholder 4">
            <a:extLst>
              <a:ext uri="{FF2B5EF4-FFF2-40B4-BE49-F238E27FC236}">
                <a16:creationId xmlns:a16="http://schemas.microsoft.com/office/drawing/2014/main" id="{42978742-B5E2-452A-0C74-542866D0B5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0EC18-484B-CFB9-4F4F-7715AA6F50D1}"/>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3083151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E92FDE-99A3-A4D5-DCFB-01974926E5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09F1C4-B4BE-8920-18FB-FFA498F029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C7A22-8FEB-2CA5-F56A-DAF6BC01B0D6}"/>
              </a:ext>
            </a:extLst>
          </p:cNvPr>
          <p:cNvSpPr>
            <a:spLocks noGrp="1"/>
          </p:cNvSpPr>
          <p:nvPr>
            <p:ph type="dt" sz="half" idx="10"/>
          </p:nvPr>
        </p:nvSpPr>
        <p:spPr/>
        <p:txBody>
          <a:bodyPr/>
          <a:lstStyle/>
          <a:p>
            <a:fld id="{81DEE415-8716-4EC9-A804-B38BF81237E9}" type="datetime1">
              <a:rPr lang="en-US" smtClean="0"/>
              <a:t>6/19/2022</a:t>
            </a:fld>
            <a:endParaRPr lang="en-US"/>
          </a:p>
        </p:txBody>
      </p:sp>
      <p:sp>
        <p:nvSpPr>
          <p:cNvPr id="5" name="Footer Placeholder 4">
            <a:extLst>
              <a:ext uri="{FF2B5EF4-FFF2-40B4-BE49-F238E27FC236}">
                <a16:creationId xmlns:a16="http://schemas.microsoft.com/office/drawing/2014/main" id="{59112FA4-DD7E-21C6-917E-FA9421E18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BE811-3FA8-1939-D6D5-A16B32224E3E}"/>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970864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9E7F-F827-7116-5C49-A6E3788ABC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4CC399-DC8D-8371-F43C-E6B5122761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2E1D61-E387-9B72-736A-CDCF3CB0051D}"/>
              </a:ext>
            </a:extLst>
          </p:cNvPr>
          <p:cNvSpPr>
            <a:spLocks noGrp="1"/>
          </p:cNvSpPr>
          <p:nvPr>
            <p:ph type="dt" sz="half" idx="10"/>
          </p:nvPr>
        </p:nvSpPr>
        <p:spPr/>
        <p:txBody>
          <a:bodyPr/>
          <a:lstStyle/>
          <a:p>
            <a:fld id="{CABBB983-8036-4B7C-A1DD-EF893C8345AB}" type="datetime1">
              <a:rPr lang="en-US" smtClean="0"/>
              <a:t>6/19/2022</a:t>
            </a:fld>
            <a:endParaRPr lang="en-US"/>
          </a:p>
        </p:txBody>
      </p:sp>
      <p:sp>
        <p:nvSpPr>
          <p:cNvPr id="5" name="Footer Placeholder 4">
            <a:extLst>
              <a:ext uri="{FF2B5EF4-FFF2-40B4-BE49-F238E27FC236}">
                <a16:creationId xmlns:a16="http://schemas.microsoft.com/office/drawing/2014/main" id="{BD418B5C-4FA5-CB90-9C8E-421BA990BB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21A734-2BF4-BF00-2E51-E73A08D8518F}"/>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3416106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1C667-03A1-C07E-1D0F-C5FC6AE0B9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2FBDF2-7A40-EA5A-3895-C821E1F6FC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DCAACA-3AB5-C191-3E69-3DD3B9872DB1}"/>
              </a:ext>
            </a:extLst>
          </p:cNvPr>
          <p:cNvSpPr>
            <a:spLocks noGrp="1"/>
          </p:cNvSpPr>
          <p:nvPr>
            <p:ph type="dt" sz="half" idx="10"/>
          </p:nvPr>
        </p:nvSpPr>
        <p:spPr/>
        <p:txBody>
          <a:bodyPr/>
          <a:lstStyle/>
          <a:p>
            <a:fld id="{F84CFDCB-7E7F-4A1C-BD79-31155C5B9F07}" type="datetime1">
              <a:rPr lang="en-US" smtClean="0"/>
              <a:t>6/19/2022</a:t>
            </a:fld>
            <a:endParaRPr lang="en-US"/>
          </a:p>
        </p:txBody>
      </p:sp>
      <p:sp>
        <p:nvSpPr>
          <p:cNvPr id="5" name="Footer Placeholder 4">
            <a:extLst>
              <a:ext uri="{FF2B5EF4-FFF2-40B4-BE49-F238E27FC236}">
                <a16:creationId xmlns:a16="http://schemas.microsoft.com/office/drawing/2014/main" id="{702F751F-B23B-273F-108D-18585EFD9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8F8582-E27A-14AF-8167-FDBF39F656BD}"/>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280458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003-AB34-3E68-AC7C-06A500C449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184C2B-C04A-C196-E886-578E29DE26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F6B288-FFC3-06BE-6932-16CD9EE97E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006078-8851-F0C1-AAB4-4E7E0405D54E}"/>
              </a:ext>
            </a:extLst>
          </p:cNvPr>
          <p:cNvSpPr>
            <a:spLocks noGrp="1"/>
          </p:cNvSpPr>
          <p:nvPr>
            <p:ph type="dt" sz="half" idx="10"/>
          </p:nvPr>
        </p:nvSpPr>
        <p:spPr/>
        <p:txBody>
          <a:bodyPr/>
          <a:lstStyle/>
          <a:p>
            <a:fld id="{F8538643-F378-4269-97FB-49D75DE4E253}" type="datetime1">
              <a:rPr lang="en-US" smtClean="0"/>
              <a:t>6/19/2022</a:t>
            </a:fld>
            <a:endParaRPr lang="en-US"/>
          </a:p>
        </p:txBody>
      </p:sp>
      <p:sp>
        <p:nvSpPr>
          <p:cNvPr id="6" name="Footer Placeholder 5">
            <a:extLst>
              <a:ext uri="{FF2B5EF4-FFF2-40B4-BE49-F238E27FC236}">
                <a16:creationId xmlns:a16="http://schemas.microsoft.com/office/drawing/2014/main" id="{E42CD894-F342-B1A6-583F-BCAA0DAE5A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D5C5C3-7984-EAE4-CE40-95381FDE9B9F}"/>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36475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773C-E7F4-8B7A-96C5-2BFF453420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0AA49-9322-97A3-D4DA-9BD9789FAD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3B8A03-F750-1F52-C5B1-FD53801129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6C0D2D-077E-55C1-4EFE-D63CB1622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5E50DA-2FF1-6B17-5C54-7916AEB9C3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200164-C076-2BB5-2187-4B941DF27B1D}"/>
              </a:ext>
            </a:extLst>
          </p:cNvPr>
          <p:cNvSpPr>
            <a:spLocks noGrp="1"/>
          </p:cNvSpPr>
          <p:nvPr>
            <p:ph type="dt" sz="half" idx="10"/>
          </p:nvPr>
        </p:nvSpPr>
        <p:spPr/>
        <p:txBody>
          <a:bodyPr/>
          <a:lstStyle/>
          <a:p>
            <a:fld id="{E0710BC8-8F8B-4E82-844D-F2FBDAE9C7CA}" type="datetime1">
              <a:rPr lang="en-US" smtClean="0"/>
              <a:t>6/19/2022</a:t>
            </a:fld>
            <a:endParaRPr lang="en-US"/>
          </a:p>
        </p:txBody>
      </p:sp>
      <p:sp>
        <p:nvSpPr>
          <p:cNvPr id="8" name="Footer Placeholder 7">
            <a:extLst>
              <a:ext uri="{FF2B5EF4-FFF2-40B4-BE49-F238E27FC236}">
                <a16:creationId xmlns:a16="http://schemas.microsoft.com/office/drawing/2014/main" id="{E1E3EAB1-9962-5A85-2A40-B5B160969A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D25319-8410-80FB-BD45-EB525BCA8B11}"/>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4860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EB35-2237-D4DA-AEF1-268FD3224D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AEB397-1600-ED81-B9F2-A086028F8B09}"/>
              </a:ext>
            </a:extLst>
          </p:cNvPr>
          <p:cNvSpPr>
            <a:spLocks noGrp="1"/>
          </p:cNvSpPr>
          <p:nvPr>
            <p:ph type="dt" sz="half" idx="10"/>
          </p:nvPr>
        </p:nvSpPr>
        <p:spPr/>
        <p:txBody>
          <a:bodyPr/>
          <a:lstStyle/>
          <a:p>
            <a:fld id="{B8F53648-6ED5-4AB3-98C2-41711976C00B}" type="datetime1">
              <a:rPr lang="en-US" smtClean="0"/>
              <a:t>6/19/2022</a:t>
            </a:fld>
            <a:endParaRPr lang="en-US"/>
          </a:p>
        </p:txBody>
      </p:sp>
      <p:sp>
        <p:nvSpPr>
          <p:cNvPr id="4" name="Footer Placeholder 3">
            <a:extLst>
              <a:ext uri="{FF2B5EF4-FFF2-40B4-BE49-F238E27FC236}">
                <a16:creationId xmlns:a16="http://schemas.microsoft.com/office/drawing/2014/main" id="{3CE3B22C-5AF3-D899-5F5E-4DC8B1CB2B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17C328-D89F-F997-6510-44489D0AA328}"/>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1597477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CD40F0-290F-6594-23CB-AEAA6BB19E75}"/>
              </a:ext>
            </a:extLst>
          </p:cNvPr>
          <p:cNvSpPr>
            <a:spLocks noGrp="1"/>
          </p:cNvSpPr>
          <p:nvPr>
            <p:ph type="dt" sz="half" idx="10"/>
          </p:nvPr>
        </p:nvSpPr>
        <p:spPr/>
        <p:txBody>
          <a:bodyPr/>
          <a:lstStyle/>
          <a:p>
            <a:fld id="{A95AAD7D-D133-44D8-AD8A-C2A71E141708}" type="datetime1">
              <a:rPr lang="en-US" smtClean="0"/>
              <a:t>6/19/2022</a:t>
            </a:fld>
            <a:endParaRPr lang="en-US"/>
          </a:p>
        </p:txBody>
      </p:sp>
      <p:sp>
        <p:nvSpPr>
          <p:cNvPr id="3" name="Footer Placeholder 2">
            <a:extLst>
              <a:ext uri="{FF2B5EF4-FFF2-40B4-BE49-F238E27FC236}">
                <a16:creationId xmlns:a16="http://schemas.microsoft.com/office/drawing/2014/main" id="{8DF5C522-BC1F-D5C7-78F5-E0CBF96E0B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A80689-24C6-A573-ECE9-0BC3C40FADF2}"/>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398794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D8C8C-F325-74FA-5CFE-95DB17A5F4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923876-F919-DB62-01F0-403F82D8CA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FFAC77-8FB2-9AF6-E17A-D9ABE76DE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0C098-31AE-905B-8113-49DBE7F6C0D2}"/>
              </a:ext>
            </a:extLst>
          </p:cNvPr>
          <p:cNvSpPr>
            <a:spLocks noGrp="1"/>
          </p:cNvSpPr>
          <p:nvPr>
            <p:ph type="dt" sz="half" idx="10"/>
          </p:nvPr>
        </p:nvSpPr>
        <p:spPr/>
        <p:txBody>
          <a:bodyPr/>
          <a:lstStyle/>
          <a:p>
            <a:fld id="{7D405F00-DE2C-43EF-BA32-8D7E9A0E65E9}" type="datetime1">
              <a:rPr lang="en-US" smtClean="0"/>
              <a:t>6/19/2022</a:t>
            </a:fld>
            <a:endParaRPr lang="en-US"/>
          </a:p>
        </p:txBody>
      </p:sp>
      <p:sp>
        <p:nvSpPr>
          <p:cNvPr id="6" name="Footer Placeholder 5">
            <a:extLst>
              <a:ext uri="{FF2B5EF4-FFF2-40B4-BE49-F238E27FC236}">
                <a16:creationId xmlns:a16="http://schemas.microsoft.com/office/drawing/2014/main" id="{A4AA69B0-86CE-5A2B-ECC7-5A58DA0114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D88EB-FAF2-68C5-71BF-52AAA3663087}"/>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1692907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6952-2E33-4AEA-773E-956FB6922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A2D8ED-EDD8-5D2F-6E14-6E0DE3054F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7651AD-8358-3D45-7102-FAED2C5E6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2A9D5C-FA8A-BA71-318D-50DCD64627D8}"/>
              </a:ext>
            </a:extLst>
          </p:cNvPr>
          <p:cNvSpPr>
            <a:spLocks noGrp="1"/>
          </p:cNvSpPr>
          <p:nvPr>
            <p:ph type="dt" sz="half" idx="10"/>
          </p:nvPr>
        </p:nvSpPr>
        <p:spPr/>
        <p:txBody>
          <a:bodyPr/>
          <a:lstStyle/>
          <a:p>
            <a:fld id="{139EC959-1BD9-4CC7-B4BB-05C67C0F43AB}" type="datetime1">
              <a:rPr lang="en-US" smtClean="0"/>
              <a:t>6/19/2022</a:t>
            </a:fld>
            <a:endParaRPr lang="en-US"/>
          </a:p>
        </p:txBody>
      </p:sp>
      <p:sp>
        <p:nvSpPr>
          <p:cNvPr id="6" name="Footer Placeholder 5">
            <a:extLst>
              <a:ext uri="{FF2B5EF4-FFF2-40B4-BE49-F238E27FC236}">
                <a16:creationId xmlns:a16="http://schemas.microsoft.com/office/drawing/2014/main" id="{DE010E4C-BD58-C75C-BB7A-67A5782D0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1CDEFD-956D-E263-C658-BB336A609738}"/>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61072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FB0D60-8EE6-A0D0-1B3D-83524004DD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7D8EE8-832C-1890-6A4F-2FA59B62EB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87437-55FD-9317-1088-73F0FD6452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0319B-8D07-402D-81E4-020CA95A6E9A}" type="datetime1">
              <a:rPr lang="en-US" smtClean="0"/>
              <a:t>6/19/2022</a:t>
            </a:fld>
            <a:endParaRPr lang="en-US"/>
          </a:p>
        </p:txBody>
      </p:sp>
      <p:sp>
        <p:nvSpPr>
          <p:cNvPr id="5" name="Footer Placeholder 4">
            <a:extLst>
              <a:ext uri="{FF2B5EF4-FFF2-40B4-BE49-F238E27FC236}">
                <a16:creationId xmlns:a16="http://schemas.microsoft.com/office/drawing/2014/main" id="{DF5CCD81-84D5-B42E-1368-D4C3113239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AAAF7A-0511-E7C2-9EE5-6A5F90C38D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6A441-5805-45FA-A3A8-5CF7DFF4D184}" type="slidenum">
              <a:rPr lang="en-US" smtClean="0"/>
              <a:t>‹#›</a:t>
            </a:fld>
            <a:endParaRPr lang="en-US"/>
          </a:p>
        </p:txBody>
      </p:sp>
    </p:spTree>
    <p:extLst>
      <p:ext uri="{BB962C8B-B14F-4D97-AF65-F5344CB8AC3E}">
        <p14:creationId xmlns:p14="http://schemas.microsoft.com/office/powerpoint/2010/main" val="4495812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821C-3EBE-2996-8382-0D47B98263DB}"/>
              </a:ext>
            </a:extLst>
          </p:cNvPr>
          <p:cNvSpPr>
            <a:spLocks noGrp="1"/>
          </p:cNvSpPr>
          <p:nvPr>
            <p:ph type="ctrTitle"/>
          </p:nvPr>
        </p:nvSpPr>
        <p:spPr>
          <a:xfrm>
            <a:off x="1524000" y="200391"/>
            <a:ext cx="9144000" cy="1399809"/>
          </a:xfrm>
        </p:spPr>
        <p:txBody>
          <a:bodyPr>
            <a:normAutofit/>
          </a:bodyPr>
          <a:lstStyle/>
          <a:p>
            <a:r>
              <a:rPr lang="fr-FR" sz="1800" dirty="0"/>
              <a:t>République Algérienne Démocratique et Populaire</a:t>
            </a:r>
            <a:br>
              <a:rPr lang="fr-FR" sz="1800" dirty="0"/>
            </a:br>
            <a:r>
              <a:rPr lang="fr-FR" sz="1800" dirty="0"/>
              <a:t>Ministère de l’Enseignement Supérieure et de la Recherche Scientifique </a:t>
            </a:r>
            <a:br>
              <a:rPr lang="fr-FR" sz="1800" dirty="0"/>
            </a:br>
            <a:r>
              <a:rPr lang="fr-FR" sz="1800" dirty="0"/>
              <a:t>Université Tahri Mohamed de Béchar</a:t>
            </a:r>
            <a:br>
              <a:rPr lang="fr-FR" sz="1800" dirty="0"/>
            </a:br>
            <a:r>
              <a:rPr lang="fr-FR" sz="1800" dirty="0"/>
              <a:t>Faculté des Sciences Exactes</a:t>
            </a:r>
            <a:br>
              <a:rPr lang="fr-FR" sz="1800" dirty="0"/>
            </a:br>
            <a:r>
              <a:rPr lang="fr-FR" sz="1800" dirty="0"/>
              <a:t>Département de Mathématique et Informatique</a:t>
            </a:r>
            <a:endParaRPr lang="en-US" sz="1800" dirty="0"/>
          </a:p>
        </p:txBody>
      </p:sp>
      <p:sp>
        <p:nvSpPr>
          <p:cNvPr id="3" name="Subtitle 2">
            <a:extLst>
              <a:ext uri="{FF2B5EF4-FFF2-40B4-BE49-F238E27FC236}">
                <a16:creationId xmlns:a16="http://schemas.microsoft.com/office/drawing/2014/main" id="{BCB783D3-890D-7078-4C34-AD206189857B}"/>
              </a:ext>
            </a:extLst>
          </p:cNvPr>
          <p:cNvSpPr>
            <a:spLocks noGrp="1"/>
          </p:cNvSpPr>
          <p:nvPr>
            <p:ph type="subTitle" idx="1"/>
          </p:nvPr>
        </p:nvSpPr>
        <p:spPr>
          <a:xfrm>
            <a:off x="1650609" y="2100659"/>
            <a:ext cx="9144000" cy="2195964"/>
          </a:xfrm>
        </p:spPr>
        <p:txBody>
          <a:bodyPr>
            <a:normAutofit/>
          </a:bodyPr>
          <a:lstStyle/>
          <a:p>
            <a:endParaRPr lang="en-US" dirty="0"/>
          </a:p>
          <a:p>
            <a:r>
              <a:rPr lang="en-US" sz="4000" b="1" dirty="0"/>
              <a:t>Image Watermarking Based On Deep Neural Networks</a:t>
            </a:r>
          </a:p>
        </p:txBody>
      </p:sp>
      <p:sp>
        <p:nvSpPr>
          <p:cNvPr id="4" name="TextBox 3">
            <a:extLst>
              <a:ext uri="{FF2B5EF4-FFF2-40B4-BE49-F238E27FC236}">
                <a16:creationId xmlns:a16="http://schemas.microsoft.com/office/drawing/2014/main" id="{686EB87F-DF51-EB2D-D855-593DFB20495B}"/>
              </a:ext>
            </a:extLst>
          </p:cNvPr>
          <p:cNvSpPr txBox="1"/>
          <p:nvPr/>
        </p:nvSpPr>
        <p:spPr>
          <a:xfrm>
            <a:off x="1524000" y="4797083"/>
            <a:ext cx="3230879" cy="923330"/>
          </a:xfrm>
          <a:prstGeom prst="rect">
            <a:avLst/>
          </a:prstGeom>
          <a:noFill/>
        </p:spPr>
        <p:txBody>
          <a:bodyPr wrap="square" rtlCol="0">
            <a:spAutoFit/>
          </a:bodyPr>
          <a:lstStyle/>
          <a:p>
            <a:r>
              <a:rPr lang="en-US" dirty="0"/>
              <a:t>Presented by : </a:t>
            </a:r>
          </a:p>
          <a:p>
            <a:r>
              <a:rPr lang="en-US" dirty="0"/>
              <a:t>- Mendja Wadie </a:t>
            </a:r>
          </a:p>
          <a:p>
            <a:r>
              <a:rPr lang="en-US" dirty="0"/>
              <a:t>- Zeghamri Salah Eddine</a:t>
            </a:r>
          </a:p>
        </p:txBody>
      </p:sp>
      <p:sp>
        <p:nvSpPr>
          <p:cNvPr id="5" name="TextBox 4">
            <a:extLst>
              <a:ext uri="{FF2B5EF4-FFF2-40B4-BE49-F238E27FC236}">
                <a16:creationId xmlns:a16="http://schemas.microsoft.com/office/drawing/2014/main" id="{B72A5F29-43A3-C4D6-4D93-00483B3B024F}"/>
              </a:ext>
            </a:extLst>
          </p:cNvPr>
          <p:cNvSpPr txBox="1"/>
          <p:nvPr/>
        </p:nvSpPr>
        <p:spPr>
          <a:xfrm>
            <a:off x="8017182" y="5074082"/>
            <a:ext cx="2777427" cy="369332"/>
          </a:xfrm>
          <a:prstGeom prst="rect">
            <a:avLst/>
          </a:prstGeom>
          <a:noFill/>
        </p:spPr>
        <p:txBody>
          <a:bodyPr wrap="none" rtlCol="0">
            <a:spAutoFit/>
          </a:bodyPr>
          <a:lstStyle/>
          <a:p>
            <a:r>
              <a:rPr lang="en-US" dirty="0"/>
              <a:t>Supervised By: Dr. Daham A</a:t>
            </a:r>
          </a:p>
        </p:txBody>
      </p:sp>
    </p:spTree>
    <p:extLst>
      <p:ext uri="{BB962C8B-B14F-4D97-AF65-F5344CB8AC3E}">
        <p14:creationId xmlns:p14="http://schemas.microsoft.com/office/powerpoint/2010/main" val="658176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F2AB-16D9-AF54-8FBD-037DD8084D75}"/>
              </a:ext>
            </a:extLst>
          </p:cNvPr>
          <p:cNvSpPr>
            <a:spLocks noGrp="1"/>
          </p:cNvSpPr>
          <p:nvPr>
            <p:ph type="title"/>
          </p:nvPr>
        </p:nvSpPr>
        <p:spPr/>
        <p:txBody>
          <a:bodyPr/>
          <a:lstStyle/>
          <a:p>
            <a:r>
              <a:rPr lang="en-US" dirty="0"/>
              <a:t>Requirements for DNN watermarking:</a:t>
            </a:r>
          </a:p>
        </p:txBody>
      </p:sp>
      <p:sp>
        <p:nvSpPr>
          <p:cNvPr id="3" name="Content Placeholder 2">
            <a:extLst>
              <a:ext uri="{FF2B5EF4-FFF2-40B4-BE49-F238E27FC236}">
                <a16:creationId xmlns:a16="http://schemas.microsoft.com/office/drawing/2014/main" id="{7E90CC01-1B30-215F-0B13-4A79FC5BA66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B4B144B-CFC8-19CA-C0A5-70ECE7950B64}"/>
              </a:ext>
            </a:extLst>
          </p:cNvPr>
          <p:cNvSpPr>
            <a:spLocks noGrp="1"/>
          </p:cNvSpPr>
          <p:nvPr>
            <p:ph type="sldNum" sz="quarter" idx="12"/>
          </p:nvPr>
        </p:nvSpPr>
        <p:spPr/>
        <p:txBody>
          <a:bodyPr/>
          <a:lstStyle/>
          <a:p>
            <a:fld id="{D9E6A441-5805-45FA-A3A8-5CF7DFF4D184}" type="slidenum">
              <a:rPr lang="en-US" smtClean="0"/>
              <a:t>10</a:t>
            </a:fld>
            <a:endParaRPr lang="en-US"/>
          </a:p>
        </p:txBody>
      </p:sp>
    </p:spTree>
    <p:extLst>
      <p:ext uri="{BB962C8B-B14F-4D97-AF65-F5344CB8AC3E}">
        <p14:creationId xmlns:p14="http://schemas.microsoft.com/office/powerpoint/2010/main" val="2575930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30F5E-8B33-04E3-1E6F-753843D5E31C}"/>
              </a:ext>
            </a:extLst>
          </p:cNvPr>
          <p:cNvSpPr>
            <a:spLocks noGrp="1"/>
          </p:cNvSpPr>
          <p:nvPr>
            <p:ph type="title"/>
          </p:nvPr>
        </p:nvSpPr>
        <p:spPr/>
        <p:txBody>
          <a:bodyPr/>
          <a:lstStyle/>
          <a:p>
            <a:r>
              <a:rPr lang="en-US" dirty="0"/>
              <a:t>Development process:</a:t>
            </a:r>
          </a:p>
        </p:txBody>
      </p:sp>
      <p:sp>
        <p:nvSpPr>
          <p:cNvPr id="3" name="Content Placeholder 2">
            <a:extLst>
              <a:ext uri="{FF2B5EF4-FFF2-40B4-BE49-F238E27FC236}">
                <a16:creationId xmlns:a16="http://schemas.microsoft.com/office/drawing/2014/main" id="{DB61DF3D-2011-12DD-BF6C-A3FBF5C75B42}"/>
              </a:ext>
            </a:extLst>
          </p:cNvPr>
          <p:cNvSpPr>
            <a:spLocks noGrp="1"/>
          </p:cNvSpPr>
          <p:nvPr>
            <p:ph idx="1"/>
          </p:nvPr>
        </p:nvSpPr>
        <p:spPr/>
        <p:txBody>
          <a:bodyPr/>
          <a:lstStyle/>
          <a:p>
            <a:pPr marL="0" indent="0">
              <a:buNone/>
            </a:pPr>
            <a:r>
              <a:rPr lang="en-US" dirty="0"/>
              <a:t>1) Embedding :</a:t>
            </a:r>
          </a:p>
          <a:p>
            <a:endParaRPr lang="en-US" dirty="0"/>
          </a:p>
          <a:p>
            <a:endParaRPr lang="en-US" dirty="0"/>
          </a:p>
        </p:txBody>
      </p:sp>
      <p:sp>
        <p:nvSpPr>
          <p:cNvPr id="4" name="Slide Number Placeholder 3">
            <a:extLst>
              <a:ext uri="{FF2B5EF4-FFF2-40B4-BE49-F238E27FC236}">
                <a16:creationId xmlns:a16="http://schemas.microsoft.com/office/drawing/2014/main" id="{A3A9A1D0-4E29-08B4-7FED-94D5B8C6C471}"/>
              </a:ext>
            </a:extLst>
          </p:cNvPr>
          <p:cNvSpPr>
            <a:spLocks noGrp="1"/>
          </p:cNvSpPr>
          <p:nvPr>
            <p:ph type="sldNum" sz="quarter" idx="12"/>
          </p:nvPr>
        </p:nvSpPr>
        <p:spPr/>
        <p:txBody>
          <a:bodyPr/>
          <a:lstStyle/>
          <a:p>
            <a:fld id="{D9E6A441-5805-45FA-A3A8-5CF7DFF4D184}" type="slidenum">
              <a:rPr lang="en-US" smtClean="0"/>
              <a:t>11</a:t>
            </a:fld>
            <a:endParaRPr lang="en-US"/>
          </a:p>
        </p:txBody>
      </p:sp>
    </p:spTree>
    <p:extLst>
      <p:ext uri="{BB962C8B-B14F-4D97-AF65-F5344CB8AC3E}">
        <p14:creationId xmlns:p14="http://schemas.microsoft.com/office/powerpoint/2010/main" val="419125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DC5813-D966-8AB3-D221-36192C71A8D2}"/>
              </a:ext>
            </a:extLst>
          </p:cNvPr>
          <p:cNvSpPr>
            <a:spLocks noGrp="1"/>
          </p:cNvSpPr>
          <p:nvPr>
            <p:ph idx="1"/>
          </p:nvPr>
        </p:nvSpPr>
        <p:spPr>
          <a:xfrm>
            <a:off x="838200" y="606424"/>
            <a:ext cx="10515600" cy="5749925"/>
          </a:xfrm>
        </p:spPr>
        <p:txBody>
          <a:bodyPr/>
          <a:lstStyle/>
          <a:p>
            <a:pPr marL="0" indent="0">
              <a:buNone/>
            </a:pPr>
            <a:r>
              <a:rPr lang="en-US" dirty="0"/>
              <a:t>2) Training:</a:t>
            </a:r>
          </a:p>
          <a:p>
            <a:endParaRPr lang="en-US" dirty="0"/>
          </a:p>
        </p:txBody>
      </p:sp>
      <p:sp>
        <p:nvSpPr>
          <p:cNvPr id="4" name="Slide Number Placeholder 3">
            <a:extLst>
              <a:ext uri="{FF2B5EF4-FFF2-40B4-BE49-F238E27FC236}">
                <a16:creationId xmlns:a16="http://schemas.microsoft.com/office/drawing/2014/main" id="{8245722E-499F-2662-BFB1-E28AD1BE049B}"/>
              </a:ext>
            </a:extLst>
          </p:cNvPr>
          <p:cNvSpPr>
            <a:spLocks noGrp="1"/>
          </p:cNvSpPr>
          <p:nvPr>
            <p:ph type="sldNum" sz="quarter" idx="12"/>
          </p:nvPr>
        </p:nvSpPr>
        <p:spPr/>
        <p:txBody>
          <a:bodyPr/>
          <a:lstStyle/>
          <a:p>
            <a:fld id="{D9E6A441-5805-45FA-A3A8-5CF7DFF4D184}" type="slidenum">
              <a:rPr lang="en-US" smtClean="0"/>
              <a:t>12</a:t>
            </a:fld>
            <a:endParaRPr lang="en-US"/>
          </a:p>
        </p:txBody>
      </p:sp>
    </p:spTree>
    <p:extLst>
      <p:ext uri="{BB962C8B-B14F-4D97-AF65-F5344CB8AC3E}">
        <p14:creationId xmlns:p14="http://schemas.microsoft.com/office/powerpoint/2010/main" val="1980711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2BD91-29A5-C80B-3BE1-818B30AE306D}"/>
              </a:ext>
            </a:extLst>
          </p:cNvPr>
          <p:cNvSpPr>
            <a:spLocks noGrp="1"/>
          </p:cNvSpPr>
          <p:nvPr>
            <p:ph idx="1"/>
          </p:nvPr>
        </p:nvSpPr>
        <p:spPr>
          <a:xfrm>
            <a:off x="722085" y="519338"/>
            <a:ext cx="10515600" cy="5837011"/>
          </a:xfrm>
        </p:spPr>
        <p:txBody>
          <a:bodyPr/>
          <a:lstStyle/>
          <a:p>
            <a:pPr marL="0" indent="0">
              <a:buNone/>
            </a:pPr>
            <a:r>
              <a:rPr lang="en-US" dirty="0"/>
              <a:t>3) Extraction:</a:t>
            </a:r>
          </a:p>
        </p:txBody>
      </p:sp>
      <p:sp>
        <p:nvSpPr>
          <p:cNvPr id="4" name="Slide Number Placeholder 3">
            <a:extLst>
              <a:ext uri="{FF2B5EF4-FFF2-40B4-BE49-F238E27FC236}">
                <a16:creationId xmlns:a16="http://schemas.microsoft.com/office/drawing/2014/main" id="{93370E1F-2335-F9E5-D4C7-CE012E9B389B}"/>
              </a:ext>
            </a:extLst>
          </p:cNvPr>
          <p:cNvSpPr>
            <a:spLocks noGrp="1"/>
          </p:cNvSpPr>
          <p:nvPr>
            <p:ph type="sldNum" sz="quarter" idx="12"/>
          </p:nvPr>
        </p:nvSpPr>
        <p:spPr/>
        <p:txBody>
          <a:bodyPr/>
          <a:lstStyle/>
          <a:p>
            <a:fld id="{D9E6A441-5805-45FA-A3A8-5CF7DFF4D184}" type="slidenum">
              <a:rPr lang="en-US" smtClean="0"/>
              <a:t>13</a:t>
            </a:fld>
            <a:endParaRPr lang="en-US"/>
          </a:p>
        </p:txBody>
      </p:sp>
    </p:spTree>
    <p:extLst>
      <p:ext uri="{BB962C8B-B14F-4D97-AF65-F5344CB8AC3E}">
        <p14:creationId xmlns:p14="http://schemas.microsoft.com/office/powerpoint/2010/main" val="3027162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9A24-DCA5-38A4-E0E1-E56EF7E8A39D}"/>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A9ED2123-F76E-6101-847C-F9EEBDB985C9}"/>
              </a:ext>
            </a:extLst>
          </p:cNvPr>
          <p:cNvSpPr>
            <a:spLocks noGrp="1"/>
          </p:cNvSpPr>
          <p:nvPr>
            <p:ph idx="1"/>
          </p:nvPr>
        </p:nvSpPr>
        <p:spPr/>
        <p:txBody>
          <a:bodyPr/>
          <a:lstStyle/>
          <a:p>
            <a:pPr marL="0" indent="0">
              <a:buNone/>
            </a:pPr>
            <a:r>
              <a:rPr lang="en-US" dirty="0"/>
              <a:t>1) Compression:</a:t>
            </a:r>
          </a:p>
        </p:txBody>
      </p:sp>
      <p:sp>
        <p:nvSpPr>
          <p:cNvPr id="4" name="Slide Number Placeholder 3">
            <a:extLst>
              <a:ext uri="{FF2B5EF4-FFF2-40B4-BE49-F238E27FC236}">
                <a16:creationId xmlns:a16="http://schemas.microsoft.com/office/drawing/2014/main" id="{4BDD5C8F-35B7-4E7E-0FE1-D3860B16D3BF}"/>
              </a:ext>
            </a:extLst>
          </p:cNvPr>
          <p:cNvSpPr>
            <a:spLocks noGrp="1"/>
          </p:cNvSpPr>
          <p:nvPr>
            <p:ph type="sldNum" sz="quarter" idx="12"/>
          </p:nvPr>
        </p:nvSpPr>
        <p:spPr/>
        <p:txBody>
          <a:bodyPr/>
          <a:lstStyle/>
          <a:p>
            <a:fld id="{D9E6A441-5805-45FA-A3A8-5CF7DFF4D184}" type="slidenum">
              <a:rPr lang="en-US" smtClean="0"/>
              <a:t>14</a:t>
            </a:fld>
            <a:endParaRPr lang="en-US"/>
          </a:p>
        </p:txBody>
      </p:sp>
    </p:spTree>
    <p:extLst>
      <p:ext uri="{BB962C8B-B14F-4D97-AF65-F5344CB8AC3E}">
        <p14:creationId xmlns:p14="http://schemas.microsoft.com/office/powerpoint/2010/main" val="2295130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B569EF-3550-DE3F-D990-0AB5B6FF1B21}"/>
              </a:ext>
            </a:extLst>
          </p:cNvPr>
          <p:cNvSpPr>
            <a:spLocks noGrp="1"/>
          </p:cNvSpPr>
          <p:nvPr>
            <p:ph idx="1"/>
          </p:nvPr>
        </p:nvSpPr>
        <p:spPr>
          <a:xfrm>
            <a:off x="838200" y="562882"/>
            <a:ext cx="10515600" cy="5939518"/>
          </a:xfrm>
        </p:spPr>
        <p:txBody>
          <a:bodyPr/>
          <a:lstStyle/>
          <a:p>
            <a:pPr marL="0" indent="0">
              <a:buNone/>
            </a:pPr>
            <a:r>
              <a:rPr lang="en-US" dirty="0"/>
              <a:t>2) Brightness:</a:t>
            </a:r>
          </a:p>
        </p:txBody>
      </p:sp>
      <p:sp>
        <p:nvSpPr>
          <p:cNvPr id="4" name="Slide Number Placeholder 3">
            <a:extLst>
              <a:ext uri="{FF2B5EF4-FFF2-40B4-BE49-F238E27FC236}">
                <a16:creationId xmlns:a16="http://schemas.microsoft.com/office/drawing/2014/main" id="{97FDE08A-1400-EFC7-A66A-CED481292E16}"/>
              </a:ext>
            </a:extLst>
          </p:cNvPr>
          <p:cNvSpPr>
            <a:spLocks noGrp="1"/>
          </p:cNvSpPr>
          <p:nvPr>
            <p:ph type="sldNum" sz="quarter" idx="12"/>
          </p:nvPr>
        </p:nvSpPr>
        <p:spPr/>
        <p:txBody>
          <a:bodyPr/>
          <a:lstStyle/>
          <a:p>
            <a:fld id="{D9E6A441-5805-45FA-A3A8-5CF7DFF4D184}" type="slidenum">
              <a:rPr lang="en-US" smtClean="0"/>
              <a:t>15</a:t>
            </a:fld>
            <a:endParaRPr lang="en-US"/>
          </a:p>
        </p:txBody>
      </p:sp>
    </p:spTree>
    <p:extLst>
      <p:ext uri="{BB962C8B-B14F-4D97-AF65-F5344CB8AC3E}">
        <p14:creationId xmlns:p14="http://schemas.microsoft.com/office/powerpoint/2010/main" val="270219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9FB66-DC24-580F-FECE-7CB3BC7C15EE}"/>
              </a:ext>
            </a:extLst>
          </p:cNvPr>
          <p:cNvSpPr>
            <a:spLocks noGrp="1"/>
          </p:cNvSpPr>
          <p:nvPr>
            <p:ph idx="1"/>
          </p:nvPr>
        </p:nvSpPr>
        <p:spPr>
          <a:xfrm>
            <a:off x="838200" y="635453"/>
            <a:ext cx="10515600" cy="4351338"/>
          </a:xfrm>
        </p:spPr>
        <p:txBody>
          <a:bodyPr/>
          <a:lstStyle/>
          <a:p>
            <a:pPr marL="0" indent="0">
              <a:buNone/>
            </a:pPr>
            <a:r>
              <a:rPr lang="en-US" dirty="0"/>
              <a:t>3) Cropping:</a:t>
            </a:r>
          </a:p>
        </p:txBody>
      </p:sp>
      <p:sp>
        <p:nvSpPr>
          <p:cNvPr id="4" name="Slide Number Placeholder 3">
            <a:extLst>
              <a:ext uri="{FF2B5EF4-FFF2-40B4-BE49-F238E27FC236}">
                <a16:creationId xmlns:a16="http://schemas.microsoft.com/office/drawing/2014/main" id="{2D9B16BB-C578-E749-1901-A53DAD9AA682}"/>
              </a:ext>
            </a:extLst>
          </p:cNvPr>
          <p:cNvSpPr>
            <a:spLocks noGrp="1"/>
          </p:cNvSpPr>
          <p:nvPr>
            <p:ph type="sldNum" sz="quarter" idx="12"/>
          </p:nvPr>
        </p:nvSpPr>
        <p:spPr/>
        <p:txBody>
          <a:bodyPr/>
          <a:lstStyle/>
          <a:p>
            <a:fld id="{D9E6A441-5805-45FA-A3A8-5CF7DFF4D184}" type="slidenum">
              <a:rPr lang="en-US" smtClean="0"/>
              <a:t>16</a:t>
            </a:fld>
            <a:endParaRPr lang="en-US"/>
          </a:p>
        </p:txBody>
      </p:sp>
    </p:spTree>
    <p:extLst>
      <p:ext uri="{BB962C8B-B14F-4D97-AF65-F5344CB8AC3E}">
        <p14:creationId xmlns:p14="http://schemas.microsoft.com/office/powerpoint/2010/main" val="2647727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5458-BBBA-3CFB-673E-74FEBC6FC50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A160353-9A42-6454-F086-0C0274907D8A}"/>
              </a:ext>
            </a:extLst>
          </p:cNvPr>
          <p:cNvSpPr>
            <a:spLocks noGrp="1"/>
          </p:cNvSpPr>
          <p:nvPr>
            <p:ph idx="1"/>
          </p:nvPr>
        </p:nvSpPr>
        <p:spPr/>
        <p:txBody>
          <a:bodyPr/>
          <a:lstStyle/>
          <a:p>
            <a:pPr marL="0" indent="0">
              <a:buNone/>
            </a:pPr>
            <a:r>
              <a:rPr lang="en-US" dirty="0"/>
              <a:t>Although we got great results on the experiments that we applied, however there are some cases were the marked-image gets damaged by some strong attacks or compression algorithms in a way that even a well-trained deep neural network cannot be able to detect the embedded watermark or even if it did it will be with a low confidence score (accuracy) which means a higher error, and the higher the error goes, the less we are sure about whether a certain watermark exists in an image or not.</a:t>
            </a:r>
          </a:p>
        </p:txBody>
      </p:sp>
      <p:sp>
        <p:nvSpPr>
          <p:cNvPr id="4" name="Slide Number Placeholder 3">
            <a:extLst>
              <a:ext uri="{FF2B5EF4-FFF2-40B4-BE49-F238E27FC236}">
                <a16:creationId xmlns:a16="http://schemas.microsoft.com/office/drawing/2014/main" id="{FD4CC431-7158-D24B-F3DD-BB26FFA027A7}"/>
              </a:ext>
            </a:extLst>
          </p:cNvPr>
          <p:cNvSpPr>
            <a:spLocks noGrp="1"/>
          </p:cNvSpPr>
          <p:nvPr>
            <p:ph type="sldNum" sz="quarter" idx="12"/>
          </p:nvPr>
        </p:nvSpPr>
        <p:spPr/>
        <p:txBody>
          <a:bodyPr/>
          <a:lstStyle/>
          <a:p>
            <a:fld id="{D9E6A441-5805-45FA-A3A8-5CF7DFF4D184}" type="slidenum">
              <a:rPr lang="en-US" smtClean="0"/>
              <a:t>17</a:t>
            </a:fld>
            <a:endParaRPr lang="en-US"/>
          </a:p>
        </p:txBody>
      </p:sp>
    </p:spTree>
    <p:extLst>
      <p:ext uri="{BB962C8B-B14F-4D97-AF65-F5344CB8AC3E}">
        <p14:creationId xmlns:p14="http://schemas.microsoft.com/office/powerpoint/2010/main" val="2282262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EAED1-5C5B-0ED3-DE80-4D240B479DF4}"/>
              </a:ext>
            </a:extLst>
          </p:cNvPr>
          <p:cNvSpPr>
            <a:spLocks noGrp="1"/>
          </p:cNvSpPr>
          <p:nvPr>
            <p:ph type="title"/>
          </p:nvPr>
        </p:nvSpPr>
        <p:spPr/>
        <p:txBody>
          <a:bodyPr/>
          <a:lstStyle/>
          <a:p>
            <a:r>
              <a:rPr lang="en-US" dirty="0"/>
              <a:t>Workplan:</a:t>
            </a:r>
          </a:p>
        </p:txBody>
      </p:sp>
      <p:sp>
        <p:nvSpPr>
          <p:cNvPr id="3" name="Content Placeholder 2">
            <a:extLst>
              <a:ext uri="{FF2B5EF4-FFF2-40B4-BE49-F238E27FC236}">
                <a16:creationId xmlns:a16="http://schemas.microsoft.com/office/drawing/2014/main" id="{46F9DC9C-8F1D-746B-901B-4500098A2608}"/>
              </a:ext>
            </a:extLst>
          </p:cNvPr>
          <p:cNvSpPr>
            <a:spLocks noGrp="1"/>
          </p:cNvSpPr>
          <p:nvPr>
            <p:ph idx="1"/>
          </p:nvPr>
        </p:nvSpPr>
        <p:spPr>
          <a:xfrm>
            <a:off x="838200" y="1825624"/>
            <a:ext cx="10515600" cy="4530725"/>
          </a:xfrm>
        </p:spPr>
        <p:txBody>
          <a:bodyPr>
            <a:normAutofit fontScale="92500" lnSpcReduction="10000"/>
          </a:bodyPr>
          <a:lstStyle/>
          <a:p>
            <a:r>
              <a:rPr lang="en-US" dirty="0"/>
              <a:t>Introduction</a:t>
            </a:r>
          </a:p>
          <a:p>
            <a:r>
              <a:rPr lang="en-US" dirty="0"/>
              <a:t>Problematic</a:t>
            </a:r>
          </a:p>
          <a:p>
            <a:r>
              <a:rPr lang="en-US" dirty="0"/>
              <a:t>What is a watermark and why it’s needed</a:t>
            </a:r>
          </a:p>
          <a:p>
            <a:r>
              <a:rPr lang="en-US" dirty="0"/>
              <a:t>Watermarking techniques</a:t>
            </a:r>
          </a:p>
          <a:p>
            <a:r>
              <a:rPr lang="en-US" dirty="0"/>
              <a:t>Overall watermarking process</a:t>
            </a:r>
          </a:p>
          <a:p>
            <a:r>
              <a:rPr lang="en-US" dirty="0"/>
              <a:t>Deep Neural Networks and digital watermarking</a:t>
            </a:r>
          </a:p>
          <a:p>
            <a:r>
              <a:rPr lang="en-US" dirty="0"/>
              <a:t>Requirements for DNN watermarking</a:t>
            </a:r>
          </a:p>
          <a:p>
            <a:r>
              <a:rPr lang="en-US" dirty="0"/>
              <a:t>Development process (embedding, training and extraction models)</a:t>
            </a:r>
          </a:p>
          <a:p>
            <a:r>
              <a:rPr lang="en-US" dirty="0"/>
              <a:t>Experiments</a:t>
            </a:r>
          </a:p>
          <a:p>
            <a:r>
              <a:rPr lang="en-US" dirty="0"/>
              <a:t>Conclusion</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6BAC00C-4A6F-519C-D875-F8E86FC95082}"/>
              </a:ext>
            </a:extLst>
          </p:cNvPr>
          <p:cNvSpPr>
            <a:spLocks noGrp="1"/>
          </p:cNvSpPr>
          <p:nvPr>
            <p:ph type="sldNum" sz="quarter" idx="12"/>
          </p:nvPr>
        </p:nvSpPr>
        <p:spPr/>
        <p:txBody>
          <a:bodyPr/>
          <a:lstStyle/>
          <a:p>
            <a:fld id="{D9E6A441-5805-45FA-A3A8-5CF7DFF4D184}" type="slidenum">
              <a:rPr lang="en-US" smtClean="0"/>
              <a:t>2</a:t>
            </a:fld>
            <a:endParaRPr lang="en-US"/>
          </a:p>
        </p:txBody>
      </p:sp>
    </p:spTree>
    <p:extLst>
      <p:ext uri="{BB962C8B-B14F-4D97-AF65-F5344CB8AC3E}">
        <p14:creationId xmlns:p14="http://schemas.microsoft.com/office/powerpoint/2010/main" val="180907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9B7F-4953-7BBD-4F5D-3D25245544C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680EBD8-11A7-A5E3-6E40-3106D70BB862}"/>
              </a:ext>
            </a:extLst>
          </p:cNvPr>
          <p:cNvSpPr>
            <a:spLocks noGrp="1"/>
          </p:cNvSpPr>
          <p:nvPr>
            <p:ph idx="1"/>
          </p:nvPr>
        </p:nvSpPr>
        <p:spPr/>
        <p:txBody>
          <a:bodyPr/>
          <a:lstStyle/>
          <a:p>
            <a:pPr marL="0" indent="0">
              <a:buNone/>
            </a:pPr>
            <a:r>
              <a:rPr lang="en-US" dirty="0"/>
              <a:t>Digital watermarking is recognized as an innovative technique developed to deal with the problem of copyright protection of digital content distributed on the Internet. Such a technique can address the problem of asserting authorship but cannot directly solve the problem of determining accountability when piracy occurs. Therefore, it is necessary to implement watermarking protocols to determine whether a user illegally possesses content distributed by content providers as well as to protect the entire digital asset of the web-based distribution and of the associated rights.</a:t>
            </a:r>
          </a:p>
        </p:txBody>
      </p:sp>
      <p:sp>
        <p:nvSpPr>
          <p:cNvPr id="4" name="Slide Number Placeholder 3">
            <a:extLst>
              <a:ext uri="{FF2B5EF4-FFF2-40B4-BE49-F238E27FC236}">
                <a16:creationId xmlns:a16="http://schemas.microsoft.com/office/drawing/2014/main" id="{1AAC8DE7-6779-7255-F75F-04E88D5F04ED}"/>
              </a:ext>
            </a:extLst>
          </p:cNvPr>
          <p:cNvSpPr>
            <a:spLocks noGrp="1"/>
          </p:cNvSpPr>
          <p:nvPr>
            <p:ph type="sldNum" sz="quarter" idx="12"/>
          </p:nvPr>
        </p:nvSpPr>
        <p:spPr/>
        <p:txBody>
          <a:bodyPr/>
          <a:lstStyle/>
          <a:p>
            <a:fld id="{D9E6A441-5805-45FA-A3A8-5CF7DFF4D184}" type="slidenum">
              <a:rPr lang="en-US" smtClean="0"/>
              <a:t>3</a:t>
            </a:fld>
            <a:endParaRPr lang="en-US"/>
          </a:p>
        </p:txBody>
      </p:sp>
    </p:spTree>
    <p:extLst>
      <p:ext uri="{BB962C8B-B14F-4D97-AF65-F5344CB8AC3E}">
        <p14:creationId xmlns:p14="http://schemas.microsoft.com/office/powerpoint/2010/main" val="259529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A427-C24B-48A3-3D61-27940D0D81D7}"/>
              </a:ext>
            </a:extLst>
          </p:cNvPr>
          <p:cNvSpPr>
            <a:spLocks noGrp="1"/>
          </p:cNvSpPr>
          <p:nvPr>
            <p:ph type="title"/>
          </p:nvPr>
        </p:nvSpPr>
        <p:spPr/>
        <p:txBody>
          <a:bodyPr/>
          <a:lstStyle/>
          <a:p>
            <a:r>
              <a:rPr lang="en-US" dirty="0"/>
              <a:t>Problematic:</a:t>
            </a:r>
          </a:p>
        </p:txBody>
      </p:sp>
      <p:sp>
        <p:nvSpPr>
          <p:cNvPr id="3" name="Content Placeholder 2">
            <a:extLst>
              <a:ext uri="{FF2B5EF4-FFF2-40B4-BE49-F238E27FC236}">
                <a16:creationId xmlns:a16="http://schemas.microsoft.com/office/drawing/2014/main" id="{0726827D-4018-6406-E09F-E212BCF64306}"/>
              </a:ext>
            </a:extLst>
          </p:cNvPr>
          <p:cNvSpPr>
            <a:spLocks noGrp="1"/>
          </p:cNvSpPr>
          <p:nvPr>
            <p:ph idx="1"/>
          </p:nvPr>
        </p:nvSpPr>
        <p:spPr/>
        <p:txBody>
          <a:bodyPr/>
          <a:lstStyle/>
          <a:p>
            <a:pPr marL="0" indent="0">
              <a:buNone/>
            </a:pPr>
            <a:r>
              <a:rPr lang="en-US" dirty="0">
                <a:latin typeface="Calibri (Body)"/>
                <a:ea typeface="Times New Roman" panose="02020603050405020304" pitchFamily="18" charset="0"/>
              </a:rPr>
              <a:t>W</a:t>
            </a:r>
            <a:r>
              <a:rPr lang="en-US" sz="2800" dirty="0">
                <a:effectLst/>
                <a:latin typeface="Calibri (Body)"/>
                <a:ea typeface="Times New Roman" panose="02020603050405020304" pitchFamily="18" charset="0"/>
              </a:rPr>
              <a:t>hile Deep Neural Networks (DNN) watermarking is receiving increasing attention, and several works have been published leveraging on digital watermarking to address intellectual property protection in the DL domain. </a:t>
            </a:r>
          </a:p>
          <a:p>
            <a:pPr marL="0" indent="0">
              <a:buNone/>
            </a:pPr>
            <a:endParaRPr lang="en-US" dirty="0">
              <a:latin typeface="Calibri (Body)"/>
              <a:ea typeface="Times New Roman" panose="02020603050405020304" pitchFamily="18" charset="0"/>
            </a:endParaRPr>
          </a:p>
          <a:p>
            <a:pPr marL="0" indent="0">
              <a:buNone/>
            </a:pPr>
            <a:r>
              <a:rPr lang="en-US" sz="2800" dirty="0">
                <a:effectLst/>
                <a:latin typeface="Calibri (Body)"/>
                <a:ea typeface="Times New Roman" panose="02020603050405020304" pitchFamily="18" charset="0"/>
              </a:rPr>
              <a:t>With all that been said :</a:t>
            </a:r>
          </a:p>
          <a:p>
            <a:pPr marL="0" indent="0">
              <a:buNone/>
            </a:pPr>
            <a:endParaRPr lang="en-US" dirty="0">
              <a:latin typeface="Calibri (Body)"/>
              <a:ea typeface="Times New Roman" panose="02020603050405020304" pitchFamily="18" charset="0"/>
            </a:endParaRPr>
          </a:p>
          <a:p>
            <a:pPr marL="0" indent="0">
              <a:buNone/>
            </a:pPr>
            <a:r>
              <a:rPr lang="en-US" sz="2800" b="1" dirty="0">
                <a:effectLst/>
                <a:latin typeface="Calibri (Body)"/>
                <a:ea typeface="Times New Roman" panose="02020603050405020304" pitchFamily="18" charset="0"/>
              </a:rPr>
              <a:t>How can we use DNN in digital watermarking ?</a:t>
            </a:r>
          </a:p>
          <a:p>
            <a:pPr marL="0" indent="0">
              <a:buNone/>
            </a:pPr>
            <a:endParaRPr lang="en-US" dirty="0">
              <a:latin typeface="Calibri (Body)"/>
            </a:endParaRPr>
          </a:p>
          <a:p>
            <a:pPr marL="0" indent="0">
              <a:buNone/>
            </a:pPr>
            <a:endParaRPr lang="en-US" dirty="0">
              <a:latin typeface="Calibri (Body)"/>
            </a:endParaRPr>
          </a:p>
        </p:txBody>
      </p:sp>
      <p:sp>
        <p:nvSpPr>
          <p:cNvPr id="4" name="Slide Number Placeholder 3">
            <a:extLst>
              <a:ext uri="{FF2B5EF4-FFF2-40B4-BE49-F238E27FC236}">
                <a16:creationId xmlns:a16="http://schemas.microsoft.com/office/drawing/2014/main" id="{D8EC14D5-E567-234F-CB3C-754602D88A99}"/>
              </a:ext>
            </a:extLst>
          </p:cNvPr>
          <p:cNvSpPr>
            <a:spLocks noGrp="1"/>
          </p:cNvSpPr>
          <p:nvPr>
            <p:ph type="sldNum" sz="quarter" idx="12"/>
          </p:nvPr>
        </p:nvSpPr>
        <p:spPr/>
        <p:txBody>
          <a:bodyPr/>
          <a:lstStyle/>
          <a:p>
            <a:fld id="{D9E6A441-5805-45FA-A3A8-5CF7DFF4D184}" type="slidenum">
              <a:rPr lang="en-US" smtClean="0"/>
              <a:t>4</a:t>
            </a:fld>
            <a:endParaRPr lang="en-US"/>
          </a:p>
        </p:txBody>
      </p:sp>
    </p:spTree>
    <p:extLst>
      <p:ext uri="{BB962C8B-B14F-4D97-AF65-F5344CB8AC3E}">
        <p14:creationId xmlns:p14="http://schemas.microsoft.com/office/powerpoint/2010/main" val="166299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93CED-E9C1-298F-5608-47578E3174AE}"/>
              </a:ext>
            </a:extLst>
          </p:cNvPr>
          <p:cNvSpPr>
            <a:spLocks noGrp="1"/>
          </p:cNvSpPr>
          <p:nvPr>
            <p:ph type="title"/>
          </p:nvPr>
        </p:nvSpPr>
        <p:spPr/>
        <p:txBody>
          <a:bodyPr/>
          <a:lstStyle/>
          <a:p>
            <a:r>
              <a:rPr lang="en-US" dirty="0"/>
              <a:t>What is a watermark? </a:t>
            </a:r>
          </a:p>
        </p:txBody>
      </p:sp>
      <p:sp>
        <p:nvSpPr>
          <p:cNvPr id="3" name="Content Placeholder 2">
            <a:extLst>
              <a:ext uri="{FF2B5EF4-FFF2-40B4-BE49-F238E27FC236}">
                <a16:creationId xmlns:a16="http://schemas.microsoft.com/office/drawing/2014/main" id="{E0FD4F9B-17DF-527C-BB07-7BA132330A59}"/>
              </a:ext>
            </a:extLst>
          </p:cNvPr>
          <p:cNvSpPr>
            <a:spLocks noGrp="1"/>
          </p:cNvSpPr>
          <p:nvPr>
            <p:ph idx="1"/>
          </p:nvPr>
        </p:nvSpPr>
        <p:spPr>
          <a:xfrm>
            <a:off x="838200" y="1673446"/>
            <a:ext cx="10515600" cy="2014855"/>
          </a:xfrm>
        </p:spPr>
        <p:txBody>
          <a:bodyPr>
            <a:normAutofit/>
          </a:bodyPr>
          <a:lstStyle/>
          <a:p>
            <a:pPr marL="0" indent="0">
              <a:buNone/>
            </a:pPr>
            <a:r>
              <a:rPr lang="en-US" dirty="0"/>
              <a:t>A digital watermark is a kind of marker covertly embedded in a noise-tolerant signal such as audio, video or image data and is so designed that it does not degrade/distort the quality of the image, there are two types of watermarks: visible and invisible watermark.</a:t>
            </a:r>
          </a:p>
        </p:txBody>
      </p:sp>
      <p:sp>
        <p:nvSpPr>
          <p:cNvPr id="6" name="Content Placeholder 2">
            <a:extLst>
              <a:ext uri="{FF2B5EF4-FFF2-40B4-BE49-F238E27FC236}">
                <a16:creationId xmlns:a16="http://schemas.microsoft.com/office/drawing/2014/main" id="{BA9BA308-0CD0-63D0-1FBC-2DDA7A4D454C}"/>
              </a:ext>
            </a:extLst>
          </p:cNvPr>
          <p:cNvSpPr txBox="1">
            <a:spLocks/>
          </p:cNvSpPr>
          <p:nvPr/>
        </p:nvSpPr>
        <p:spPr>
          <a:xfrm>
            <a:off x="695178" y="4889501"/>
            <a:ext cx="10515600" cy="1468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Title 1">
            <a:extLst>
              <a:ext uri="{FF2B5EF4-FFF2-40B4-BE49-F238E27FC236}">
                <a16:creationId xmlns:a16="http://schemas.microsoft.com/office/drawing/2014/main" id="{2E982DF6-B804-447B-79FD-2E120CD1EA46}"/>
              </a:ext>
            </a:extLst>
          </p:cNvPr>
          <p:cNvSpPr txBox="1">
            <a:spLocks/>
          </p:cNvSpPr>
          <p:nvPr/>
        </p:nvSpPr>
        <p:spPr>
          <a:xfrm>
            <a:off x="838200" y="363650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watermark is needed? </a:t>
            </a:r>
          </a:p>
        </p:txBody>
      </p:sp>
      <p:sp>
        <p:nvSpPr>
          <p:cNvPr id="8" name="Content Placeholder 2">
            <a:extLst>
              <a:ext uri="{FF2B5EF4-FFF2-40B4-BE49-F238E27FC236}">
                <a16:creationId xmlns:a16="http://schemas.microsoft.com/office/drawing/2014/main" id="{F50A89E6-3684-6976-827E-2A042518305E}"/>
              </a:ext>
            </a:extLst>
          </p:cNvPr>
          <p:cNvSpPr txBox="1">
            <a:spLocks/>
          </p:cNvSpPr>
          <p:nvPr/>
        </p:nvSpPr>
        <p:spPr>
          <a:xfrm>
            <a:off x="838200" y="5097008"/>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Watermarks serve to protect content and to claim ownership of an asset. Without watermarks, valuable digital assets are vulnerable to content theft or unauthorized use and distributions. </a:t>
            </a:r>
          </a:p>
          <a:p>
            <a:pPr marL="0" indent="0">
              <a:buFont typeface="Arial" panose="020B0604020202020204" pitchFamily="34" charset="0"/>
              <a:buNone/>
            </a:pPr>
            <a:endParaRPr lang="en-US" dirty="0"/>
          </a:p>
        </p:txBody>
      </p:sp>
      <p:sp>
        <p:nvSpPr>
          <p:cNvPr id="9" name="Slide Number Placeholder 8">
            <a:extLst>
              <a:ext uri="{FF2B5EF4-FFF2-40B4-BE49-F238E27FC236}">
                <a16:creationId xmlns:a16="http://schemas.microsoft.com/office/drawing/2014/main" id="{40D638BE-C19D-0918-43AB-04D6FA0391DC}"/>
              </a:ext>
            </a:extLst>
          </p:cNvPr>
          <p:cNvSpPr>
            <a:spLocks noGrp="1"/>
          </p:cNvSpPr>
          <p:nvPr>
            <p:ph type="sldNum" sz="quarter" idx="12"/>
          </p:nvPr>
        </p:nvSpPr>
        <p:spPr/>
        <p:txBody>
          <a:bodyPr/>
          <a:lstStyle/>
          <a:p>
            <a:fld id="{D9E6A441-5805-45FA-A3A8-5CF7DFF4D184}" type="slidenum">
              <a:rPr lang="en-US" smtClean="0"/>
              <a:t>5</a:t>
            </a:fld>
            <a:endParaRPr lang="en-US"/>
          </a:p>
        </p:txBody>
      </p:sp>
    </p:spTree>
    <p:extLst>
      <p:ext uri="{BB962C8B-B14F-4D97-AF65-F5344CB8AC3E}">
        <p14:creationId xmlns:p14="http://schemas.microsoft.com/office/powerpoint/2010/main" val="3487157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490FAB-8E3E-298E-3E9D-1BEE673A5A9E}"/>
              </a:ext>
            </a:extLst>
          </p:cNvPr>
          <p:cNvSpPr>
            <a:spLocks noGrp="1"/>
          </p:cNvSpPr>
          <p:nvPr>
            <p:ph type="title"/>
          </p:nvPr>
        </p:nvSpPr>
        <p:spPr>
          <a:xfrm>
            <a:off x="838200" y="0"/>
            <a:ext cx="10515600" cy="1325563"/>
          </a:xfrm>
        </p:spPr>
        <p:txBody>
          <a:bodyPr/>
          <a:lstStyle/>
          <a:p>
            <a:r>
              <a:rPr lang="en-US" dirty="0"/>
              <a:t>Watermarking techniques:</a:t>
            </a:r>
          </a:p>
        </p:txBody>
      </p:sp>
      <p:sp>
        <p:nvSpPr>
          <p:cNvPr id="7" name="Content Placeholder 6">
            <a:extLst>
              <a:ext uri="{FF2B5EF4-FFF2-40B4-BE49-F238E27FC236}">
                <a16:creationId xmlns:a16="http://schemas.microsoft.com/office/drawing/2014/main" id="{145380BC-E3EF-4A10-0182-B0F056CAB661}"/>
              </a:ext>
            </a:extLst>
          </p:cNvPr>
          <p:cNvSpPr>
            <a:spLocks noGrp="1"/>
          </p:cNvSpPr>
          <p:nvPr>
            <p:ph idx="1"/>
          </p:nvPr>
        </p:nvSpPr>
        <p:spPr>
          <a:xfrm>
            <a:off x="838200" y="1253331"/>
            <a:ext cx="10515600" cy="4351338"/>
          </a:xfrm>
        </p:spPr>
        <p:txBody>
          <a:bodyPr/>
          <a:lstStyle/>
          <a:p>
            <a:pPr marL="0" indent="0">
              <a:buNone/>
            </a:pPr>
            <a:r>
              <a:rPr lang="en-US" dirty="0"/>
              <a:t>Digital watermarking consists of several different techniques for protection of digital content. The digital image watermarking falls in two main broad categories: </a:t>
            </a:r>
          </a:p>
          <a:p>
            <a:pPr marL="0" indent="0">
              <a:buNone/>
            </a:pPr>
            <a:endParaRPr lang="en-US" dirty="0"/>
          </a:p>
          <a:p>
            <a:pPr>
              <a:buFontTx/>
              <a:buChar char="-"/>
            </a:pPr>
            <a:r>
              <a:rPr lang="en-US" dirty="0"/>
              <a:t>Spatial Domain.</a:t>
            </a:r>
          </a:p>
          <a:p>
            <a:pPr marL="0" indent="0">
              <a:buNone/>
            </a:pPr>
            <a:r>
              <a:rPr lang="en-US" dirty="0"/>
              <a:t> </a:t>
            </a:r>
          </a:p>
          <a:p>
            <a:pPr marL="0" indent="0">
              <a:buNone/>
            </a:pPr>
            <a:r>
              <a:rPr lang="en-US" dirty="0"/>
              <a:t>- Frequency domain.</a:t>
            </a:r>
          </a:p>
          <a:p>
            <a:pPr marL="0" indent="0">
              <a:buNone/>
            </a:pPr>
            <a:endParaRPr lang="en-US" dirty="0"/>
          </a:p>
        </p:txBody>
      </p:sp>
      <p:sp>
        <p:nvSpPr>
          <p:cNvPr id="8" name="Slide Number Placeholder 7">
            <a:extLst>
              <a:ext uri="{FF2B5EF4-FFF2-40B4-BE49-F238E27FC236}">
                <a16:creationId xmlns:a16="http://schemas.microsoft.com/office/drawing/2014/main" id="{F2B5C56A-77F3-87EF-D743-A7836BBB9AC5}"/>
              </a:ext>
            </a:extLst>
          </p:cNvPr>
          <p:cNvSpPr>
            <a:spLocks noGrp="1"/>
          </p:cNvSpPr>
          <p:nvPr>
            <p:ph type="sldNum" sz="quarter" idx="12"/>
          </p:nvPr>
        </p:nvSpPr>
        <p:spPr/>
        <p:txBody>
          <a:bodyPr/>
          <a:lstStyle/>
          <a:p>
            <a:fld id="{D9E6A441-5805-45FA-A3A8-5CF7DFF4D184}" type="slidenum">
              <a:rPr lang="en-US" smtClean="0"/>
              <a:t>6</a:t>
            </a:fld>
            <a:endParaRPr lang="en-US"/>
          </a:p>
        </p:txBody>
      </p:sp>
      <p:pic>
        <p:nvPicPr>
          <p:cNvPr id="10" name="Picture 9">
            <a:extLst>
              <a:ext uri="{FF2B5EF4-FFF2-40B4-BE49-F238E27FC236}">
                <a16:creationId xmlns:a16="http://schemas.microsoft.com/office/drawing/2014/main" id="{658ABC32-28DA-B26A-4C56-39FEE7A2C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6686" y="2415574"/>
            <a:ext cx="6030167" cy="4305901"/>
          </a:xfrm>
          <a:prstGeom prst="rect">
            <a:avLst/>
          </a:prstGeom>
        </p:spPr>
      </p:pic>
    </p:spTree>
    <p:extLst>
      <p:ext uri="{BB962C8B-B14F-4D97-AF65-F5344CB8AC3E}">
        <p14:creationId xmlns:p14="http://schemas.microsoft.com/office/powerpoint/2010/main" val="696265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DD567-1450-CE80-00C7-9F7AC80720BC}"/>
              </a:ext>
            </a:extLst>
          </p:cNvPr>
          <p:cNvSpPr>
            <a:spLocks noGrp="1"/>
          </p:cNvSpPr>
          <p:nvPr>
            <p:ph idx="1"/>
          </p:nvPr>
        </p:nvSpPr>
        <p:spPr>
          <a:xfrm>
            <a:off x="838200" y="694305"/>
            <a:ext cx="10515600" cy="2091055"/>
          </a:xfrm>
        </p:spPr>
        <p:txBody>
          <a:bodyPr/>
          <a:lstStyle/>
          <a:p>
            <a:pPr marL="0" indent="0">
              <a:buNone/>
            </a:pPr>
            <a:r>
              <a:rPr lang="en-US" dirty="0"/>
              <a:t>Spatial domain techniques works on pixels and pixel value are modified for embedding the watermark. The commonly used spatial domain technique is LSB. Whereas frequency domain coefficient are modified by Frequency domain techniques for embedding watermark. DCT, DWT and DFT are commonly used frequency domain technique.</a:t>
            </a:r>
          </a:p>
        </p:txBody>
      </p:sp>
      <p:sp>
        <p:nvSpPr>
          <p:cNvPr id="4" name="Slide Number Placeholder 3">
            <a:extLst>
              <a:ext uri="{FF2B5EF4-FFF2-40B4-BE49-F238E27FC236}">
                <a16:creationId xmlns:a16="http://schemas.microsoft.com/office/drawing/2014/main" id="{4102E3E4-24B9-259A-D7A3-F0EC25727BDC}"/>
              </a:ext>
            </a:extLst>
          </p:cNvPr>
          <p:cNvSpPr>
            <a:spLocks noGrp="1"/>
          </p:cNvSpPr>
          <p:nvPr>
            <p:ph type="sldNum" sz="quarter" idx="12"/>
          </p:nvPr>
        </p:nvSpPr>
        <p:spPr/>
        <p:txBody>
          <a:bodyPr/>
          <a:lstStyle/>
          <a:p>
            <a:fld id="{D9E6A441-5805-45FA-A3A8-5CF7DFF4D184}" type="slidenum">
              <a:rPr lang="en-US" smtClean="0"/>
              <a:t>7</a:t>
            </a:fld>
            <a:endParaRPr lang="en-US"/>
          </a:p>
        </p:txBody>
      </p:sp>
      <p:pic>
        <p:nvPicPr>
          <p:cNvPr id="6" name="Picture 5">
            <a:extLst>
              <a:ext uri="{FF2B5EF4-FFF2-40B4-BE49-F238E27FC236}">
                <a16:creationId xmlns:a16="http://schemas.microsoft.com/office/drawing/2014/main" id="{55C34229-9DD1-71FE-B35F-81F8FA9C0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61652"/>
            <a:ext cx="5257800" cy="2876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8E333F49-3684-392E-ED53-D476030BA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9198" y="2994434"/>
            <a:ext cx="5257800" cy="29437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F39D73A7-1FD0-E8D2-F917-3A9FB6A4FC93}"/>
              </a:ext>
            </a:extLst>
          </p:cNvPr>
          <p:cNvSpPr txBox="1"/>
          <p:nvPr/>
        </p:nvSpPr>
        <p:spPr>
          <a:xfrm>
            <a:off x="1998428" y="6150189"/>
            <a:ext cx="2937343" cy="369332"/>
          </a:xfrm>
          <a:prstGeom prst="rect">
            <a:avLst/>
          </a:prstGeom>
          <a:noFill/>
        </p:spPr>
        <p:txBody>
          <a:bodyPr wrap="none" rtlCol="0">
            <a:spAutoFit/>
          </a:bodyPr>
          <a:lstStyle/>
          <a:p>
            <a:r>
              <a:rPr lang="en-US" dirty="0"/>
              <a:t>Spatial domain watermarking</a:t>
            </a:r>
          </a:p>
        </p:txBody>
      </p:sp>
      <p:sp>
        <p:nvSpPr>
          <p:cNvPr id="10" name="TextBox 9">
            <a:extLst>
              <a:ext uri="{FF2B5EF4-FFF2-40B4-BE49-F238E27FC236}">
                <a16:creationId xmlns:a16="http://schemas.microsoft.com/office/drawing/2014/main" id="{02BE31A5-9950-FF0F-C9ED-0D649F640B82}"/>
              </a:ext>
            </a:extLst>
          </p:cNvPr>
          <p:cNvSpPr txBox="1"/>
          <p:nvPr/>
        </p:nvSpPr>
        <p:spPr>
          <a:xfrm>
            <a:off x="7527095" y="6147276"/>
            <a:ext cx="3342005" cy="369332"/>
          </a:xfrm>
          <a:prstGeom prst="rect">
            <a:avLst/>
          </a:prstGeom>
          <a:noFill/>
        </p:spPr>
        <p:txBody>
          <a:bodyPr wrap="none" rtlCol="0">
            <a:spAutoFit/>
          </a:bodyPr>
          <a:lstStyle/>
          <a:p>
            <a:r>
              <a:rPr lang="en-US" dirty="0"/>
              <a:t>Frequency domain watermarking</a:t>
            </a:r>
          </a:p>
        </p:txBody>
      </p:sp>
    </p:spTree>
    <p:extLst>
      <p:ext uri="{BB962C8B-B14F-4D97-AF65-F5344CB8AC3E}">
        <p14:creationId xmlns:p14="http://schemas.microsoft.com/office/powerpoint/2010/main" val="3661596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7F11-25F7-AB2F-D6EF-87721615086A}"/>
              </a:ext>
            </a:extLst>
          </p:cNvPr>
          <p:cNvSpPr>
            <a:spLocks noGrp="1"/>
          </p:cNvSpPr>
          <p:nvPr>
            <p:ph type="title"/>
          </p:nvPr>
        </p:nvSpPr>
        <p:spPr>
          <a:xfrm>
            <a:off x="447889" y="394006"/>
            <a:ext cx="6577025" cy="618217"/>
          </a:xfrm>
        </p:spPr>
        <p:txBody>
          <a:bodyPr>
            <a:noAutofit/>
          </a:bodyPr>
          <a:lstStyle/>
          <a:p>
            <a:r>
              <a:rPr lang="en-US" sz="3200" dirty="0"/>
              <a:t>Overall watermarking process:</a:t>
            </a:r>
          </a:p>
        </p:txBody>
      </p:sp>
      <p:sp>
        <p:nvSpPr>
          <p:cNvPr id="4" name="Slide Number Placeholder 3">
            <a:extLst>
              <a:ext uri="{FF2B5EF4-FFF2-40B4-BE49-F238E27FC236}">
                <a16:creationId xmlns:a16="http://schemas.microsoft.com/office/drawing/2014/main" id="{CFB64201-2EC8-7D78-F3A0-68BA10B7214B}"/>
              </a:ext>
            </a:extLst>
          </p:cNvPr>
          <p:cNvSpPr>
            <a:spLocks noGrp="1"/>
          </p:cNvSpPr>
          <p:nvPr>
            <p:ph type="sldNum" sz="quarter" idx="12"/>
          </p:nvPr>
        </p:nvSpPr>
        <p:spPr/>
        <p:txBody>
          <a:bodyPr/>
          <a:lstStyle/>
          <a:p>
            <a:fld id="{D9E6A441-5805-45FA-A3A8-5CF7DFF4D184}" type="slidenum">
              <a:rPr lang="en-US" smtClean="0"/>
              <a:t>8</a:t>
            </a:fld>
            <a:endParaRPr lang="en-US"/>
          </a:p>
        </p:txBody>
      </p:sp>
      <p:pic>
        <p:nvPicPr>
          <p:cNvPr id="10" name="Content Placeholder 9">
            <a:extLst>
              <a:ext uri="{FF2B5EF4-FFF2-40B4-BE49-F238E27FC236}">
                <a16:creationId xmlns:a16="http://schemas.microsoft.com/office/drawing/2014/main" id="{2C2B2936-B41C-3476-62DD-60D58FB9A77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457554" y="394006"/>
            <a:ext cx="5566856" cy="6463994"/>
          </a:xfrm>
        </p:spPr>
      </p:pic>
      <p:sp>
        <p:nvSpPr>
          <p:cNvPr id="3" name="TextBox 2">
            <a:extLst>
              <a:ext uri="{FF2B5EF4-FFF2-40B4-BE49-F238E27FC236}">
                <a16:creationId xmlns:a16="http://schemas.microsoft.com/office/drawing/2014/main" id="{1A090CC6-5453-F35C-EECF-1A4ADC5F81AA}"/>
              </a:ext>
            </a:extLst>
          </p:cNvPr>
          <p:cNvSpPr txBox="1"/>
          <p:nvPr/>
        </p:nvSpPr>
        <p:spPr>
          <a:xfrm>
            <a:off x="869179" y="1460599"/>
            <a:ext cx="5167086" cy="5078313"/>
          </a:xfrm>
          <a:prstGeom prst="rect">
            <a:avLst/>
          </a:prstGeom>
          <a:noFill/>
        </p:spPr>
        <p:txBody>
          <a:bodyPr wrap="square" rtlCol="0">
            <a:spAutoFit/>
          </a:bodyPr>
          <a:lstStyle/>
          <a:p>
            <a:r>
              <a:rPr lang="en-US" b="1" dirty="0"/>
              <a:t>Distribution: </a:t>
            </a:r>
          </a:p>
          <a:p>
            <a:r>
              <a:rPr lang="en-US" dirty="0"/>
              <a:t>The action of sharing something out among a number of recipients.</a:t>
            </a:r>
          </a:p>
          <a:p>
            <a:endParaRPr lang="en-US" dirty="0"/>
          </a:p>
          <a:p>
            <a:r>
              <a:rPr lang="en-US" b="1" dirty="0"/>
              <a:t>Attacks :</a:t>
            </a:r>
            <a:r>
              <a:rPr lang="en-US" dirty="0"/>
              <a:t> </a:t>
            </a:r>
          </a:p>
          <a:p>
            <a:r>
              <a:rPr lang="en-US" dirty="0"/>
              <a:t>Algorithms that attempt to separate and remove the watermark, The attack is successful if the watermark cannot be detected anymore, but the image is still intelligible and can be used for a particular determined purpose. Many such attack operations have been proposed: </a:t>
            </a:r>
          </a:p>
          <a:p>
            <a:r>
              <a:rPr lang="en-US" dirty="0"/>
              <a:t>• Lossy image compression (JPEG, JPEG 2000) </a:t>
            </a:r>
          </a:p>
          <a:p>
            <a:r>
              <a:rPr lang="en-US" dirty="0"/>
              <a:t>• Addition of Gaussian noise </a:t>
            </a:r>
          </a:p>
          <a:p>
            <a:r>
              <a:rPr lang="en-US" dirty="0"/>
              <a:t>• Denoising </a:t>
            </a:r>
          </a:p>
          <a:p>
            <a:r>
              <a:rPr lang="en-US" dirty="0"/>
              <a:t>• Filtering </a:t>
            </a:r>
          </a:p>
          <a:p>
            <a:r>
              <a:rPr lang="en-US" dirty="0"/>
              <a:t>• Median filtering and blurring </a:t>
            </a:r>
          </a:p>
          <a:p>
            <a:r>
              <a:rPr lang="en-US" dirty="0"/>
              <a:t>• Signal enhancement (sharpening, contrast enhancement)</a:t>
            </a:r>
          </a:p>
        </p:txBody>
      </p:sp>
    </p:spTree>
    <p:extLst>
      <p:ext uri="{BB962C8B-B14F-4D97-AF65-F5344CB8AC3E}">
        <p14:creationId xmlns:p14="http://schemas.microsoft.com/office/powerpoint/2010/main" val="339118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7E1A-DD41-72E6-B607-FB48B14A9692}"/>
              </a:ext>
            </a:extLst>
          </p:cNvPr>
          <p:cNvSpPr>
            <a:spLocks noGrp="1"/>
          </p:cNvSpPr>
          <p:nvPr>
            <p:ph type="title"/>
          </p:nvPr>
        </p:nvSpPr>
        <p:spPr/>
        <p:txBody>
          <a:bodyPr/>
          <a:lstStyle/>
          <a:p>
            <a:r>
              <a:rPr lang="en-US" dirty="0"/>
              <a:t>Deep neural networks and digital watermarking:</a:t>
            </a:r>
          </a:p>
        </p:txBody>
      </p:sp>
      <p:sp>
        <p:nvSpPr>
          <p:cNvPr id="3" name="Content Placeholder 2">
            <a:extLst>
              <a:ext uri="{FF2B5EF4-FFF2-40B4-BE49-F238E27FC236}">
                <a16:creationId xmlns:a16="http://schemas.microsoft.com/office/drawing/2014/main" id="{AD4B05CA-B8E5-0623-B76D-9F1543ACDE3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E85BB8A-E23D-0E61-F254-04976A27A986}"/>
              </a:ext>
            </a:extLst>
          </p:cNvPr>
          <p:cNvSpPr>
            <a:spLocks noGrp="1"/>
          </p:cNvSpPr>
          <p:nvPr>
            <p:ph type="sldNum" sz="quarter" idx="12"/>
          </p:nvPr>
        </p:nvSpPr>
        <p:spPr/>
        <p:txBody>
          <a:bodyPr/>
          <a:lstStyle/>
          <a:p>
            <a:fld id="{D9E6A441-5805-45FA-A3A8-5CF7DFF4D184}" type="slidenum">
              <a:rPr lang="en-US" smtClean="0"/>
              <a:t>9</a:t>
            </a:fld>
            <a:endParaRPr lang="en-US"/>
          </a:p>
        </p:txBody>
      </p:sp>
    </p:spTree>
    <p:extLst>
      <p:ext uri="{BB962C8B-B14F-4D97-AF65-F5344CB8AC3E}">
        <p14:creationId xmlns:p14="http://schemas.microsoft.com/office/powerpoint/2010/main" val="2172326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432</TotalTime>
  <Words>748</Words>
  <Application>Microsoft Office PowerPoint</Application>
  <PresentationFormat>Widescreen</PresentationFormat>
  <Paragraphs>86</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(Body)</vt:lpstr>
      <vt:lpstr>Calibri Light</vt:lpstr>
      <vt:lpstr>Roboto</vt:lpstr>
      <vt:lpstr>Times New Roman</vt:lpstr>
      <vt:lpstr>Office Theme</vt:lpstr>
      <vt:lpstr>République Algérienne Démocratique et Populaire Ministère de l’Enseignement Supérieure et de la Recherche Scientifique  Université Tahri Mohamed de Béchar Faculté des Sciences Exactes Département de Mathématique et Informatique</vt:lpstr>
      <vt:lpstr>Workplan:</vt:lpstr>
      <vt:lpstr>Introduction:</vt:lpstr>
      <vt:lpstr>Problematic:</vt:lpstr>
      <vt:lpstr>What is a watermark? </vt:lpstr>
      <vt:lpstr>Watermarking techniques:</vt:lpstr>
      <vt:lpstr>PowerPoint Presentation</vt:lpstr>
      <vt:lpstr>Overall watermarking process:</vt:lpstr>
      <vt:lpstr>Deep neural networks and digital watermarking:</vt:lpstr>
      <vt:lpstr>Requirements for DNN watermarking:</vt:lpstr>
      <vt:lpstr>Development process:</vt:lpstr>
      <vt:lpstr>PowerPoint Presentation</vt:lpstr>
      <vt:lpstr>PowerPoint Presentation</vt:lpstr>
      <vt:lpstr>Experiments:</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République Algérienne Démocratique et Populaire Ministère de l’Enseignement Supérieure et de la Recherche Scientifique  Université Tahri Mohamed de Béchar Faculté des Sciences Exactes Département de Mathématique et Informatique</dc:title>
  <dc:creator>Wadie Mendja</dc:creator>
  <cp:lastModifiedBy>Wadie Mendja</cp:lastModifiedBy>
  <cp:revision>19</cp:revision>
  <dcterms:created xsi:type="dcterms:W3CDTF">2022-06-19T12:59:30Z</dcterms:created>
  <dcterms:modified xsi:type="dcterms:W3CDTF">2022-06-19T20:28:59Z</dcterms:modified>
</cp:coreProperties>
</file>