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9975" cy="42808525"/>
  <p:notesSz cx="6858000" cy="9144000"/>
  <p:defaultTextStyle>
    <a:defPPr>
      <a:defRPr lang="fr-FR"/>
    </a:defPPr>
    <a:lvl1pPr marL="0" algn="l" defTabSz="4175928" rtl="0" eaLnBrk="1" latinLnBrk="0" hangingPunct="1">
      <a:defRPr sz="8200" kern="1200">
        <a:solidFill>
          <a:schemeClr val="tx1"/>
        </a:solidFill>
        <a:latin typeface="+mn-lt"/>
        <a:ea typeface="+mn-ea"/>
        <a:cs typeface="+mn-cs"/>
      </a:defRPr>
    </a:lvl1pPr>
    <a:lvl2pPr marL="2087964" algn="l" defTabSz="4175928" rtl="0" eaLnBrk="1" latinLnBrk="0" hangingPunct="1">
      <a:defRPr sz="8200" kern="1200">
        <a:solidFill>
          <a:schemeClr val="tx1"/>
        </a:solidFill>
        <a:latin typeface="+mn-lt"/>
        <a:ea typeface="+mn-ea"/>
        <a:cs typeface="+mn-cs"/>
      </a:defRPr>
    </a:lvl2pPr>
    <a:lvl3pPr marL="4175928" algn="l" defTabSz="4175928" rtl="0" eaLnBrk="1" latinLnBrk="0" hangingPunct="1">
      <a:defRPr sz="8200" kern="1200">
        <a:solidFill>
          <a:schemeClr val="tx1"/>
        </a:solidFill>
        <a:latin typeface="+mn-lt"/>
        <a:ea typeface="+mn-ea"/>
        <a:cs typeface="+mn-cs"/>
      </a:defRPr>
    </a:lvl3pPr>
    <a:lvl4pPr marL="6263892" algn="l" defTabSz="4175928" rtl="0" eaLnBrk="1" latinLnBrk="0" hangingPunct="1">
      <a:defRPr sz="8200" kern="1200">
        <a:solidFill>
          <a:schemeClr val="tx1"/>
        </a:solidFill>
        <a:latin typeface="+mn-lt"/>
        <a:ea typeface="+mn-ea"/>
        <a:cs typeface="+mn-cs"/>
      </a:defRPr>
    </a:lvl4pPr>
    <a:lvl5pPr marL="8351861" algn="l" defTabSz="4175928" rtl="0" eaLnBrk="1" latinLnBrk="0" hangingPunct="1">
      <a:defRPr sz="8200" kern="1200">
        <a:solidFill>
          <a:schemeClr val="tx1"/>
        </a:solidFill>
        <a:latin typeface="+mn-lt"/>
        <a:ea typeface="+mn-ea"/>
        <a:cs typeface="+mn-cs"/>
      </a:defRPr>
    </a:lvl5pPr>
    <a:lvl6pPr marL="10439825" algn="l" defTabSz="4175928" rtl="0" eaLnBrk="1" latinLnBrk="0" hangingPunct="1">
      <a:defRPr sz="8200" kern="1200">
        <a:solidFill>
          <a:schemeClr val="tx1"/>
        </a:solidFill>
        <a:latin typeface="+mn-lt"/>
        <a:ea typeface="+mn-ea"/>
        <a:cs typeface="+mn-cs"/>
      </a:defRPr>
    </a:lvl6pPr>
    <a:lvl7pPr marL="12527789" algn="l" defTabSz="4175928" rtl="0" eaLnBrk="1" latinLnBrk="0" hangingPunct="1">
      <a:defRPr sz="8200" kern="1200">
        <a:solidFill>
          <a:schemeClr val="tx1"/>
        </a:solidFill>
        <a:latin typeface="+mn-lt"/>
        <a:ea typeface="+mn-ea"/>
        <a:cs typeface="+mn-cs"/>
      </a:defRPr>
    </a:lvl7pPr>
    <a:lvl8pPr marL="14615753" algn="l" defTabSz="4175928" rtl="0" eaLnBrk="1" latinLnBrk="0" hangingPunct="1">
      <a:defRPr sz="8200" kern="1200">
        <a:solidFill>
          <a:schemeClr val="tx1"/>
        </a:solidFill>
        <a:latin typeface="+mn-lt"/>
        <a:ea typeface="+mn-ea"/>
        <a:cs typeface="+mn-cs"/>
      </a:defRPr>
    </a:lvl8pPr>
    <a:lvl9pPr marL="16703717" algn="l" defTabSz="4175928"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5A9"/>
    <a:srgbClr val="CFEA2E"/>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162" autoAdjust="0"/>
  </p:normalViewPr>
  <p:slideViewPr>
    <p:cSldViewPr>
      <p:cViewPr>
        <p:scale>
          <a:sx n="24" d="100"/>
          <a:sy n="24" d="100"/>
        </p:scale>
        <p:origin x="1110" y="30"/>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270998" y="13298398"/>
            <a:ext cx="25737979" cy="9176087"/>
          </a:xfrm>
        </p:spPr>
        <p:txBody>
          <a:bodyPr/>
          <a:lstStyle/>
          <a:p>
            <a:r>
              <a:rPr lang="fr-FR"/>
              <a:t>Cliquez pour modifier le style du titre</a:t>
            </a:r>
          </a:p>
        </p:txBody>
      </p:sp>
      <p:sp>
        <p:nvSpPr>
          <p:cNvPr id="3" name="Sous-titr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7804" indent="0" algn="ctr">
              <a:buNone/>
              <a:defRPr>
                <a:solidFill>
                  <a:schemeClr val="tx1">
                    <a:tint val="75000"/>
                  </a:schemeClr>
                </a:solidFill>
              </a:defRPr>
            </a:lvl2pPr>
            <a:lvl3pPr marL="4175613" indent="0" algn="ctr">
              <a:buNone/>
              <a:defRPr>
                <a:solidFill>
                  <a:schemeClr val="tx1">
                    <a:tint val="75000"/>
                  </a:schemeClr>
                </a:solidFill>
              </a:defRPr>
            </a:lvl3pPr>
            <a:lvl4pPr marL="6263417" indent="0" algn="ctr">
              <a:buNone/>
              <a:defRPr>
                <a:solidFill>
                  <a:schemeClr val="tx1">
                    <a:tint val="75000"/>
                  </a:schemeClr>
                </a:solidFill>
              </a:defRPr>
            </a:lvl4pPr>
            <a:lvl5pPr marL="8351221" indent="0" algn="ctr">
              <a:buNone/>
              <a:defRPr>
                <a:solidFill>
                  <a:schemeClr val="tx1">
                    <a:tint val="75000"/>
                  </a:schemeClr>
                </a:solidFill>
              </a:defRPr>
            </a:lvl5pPr>
            <a:lvl6pPr marL="10439030" indent="0" algn="ctr">
              <a:buNone/>
              <a:defRPr>
                <a:solidFill>
                  <a:schemeClr val="tx1">
                    <a:tint val="75000"/>
                  </a:schemeClr>
                </a:solidFill>
              </a:defRPr>
            </a:lvl6pPr>
            <a:lvl7pPr marL="12526834" indent="0" algn="ctr">
              <a:buNone/>
              <a:defRPr>
                <a:solidFill>
                  <a:schemeClr val="tx1">
                    <a:tint val="75000"/>
                  </a:schemeClr>
                </a:solidFill>
              </a:defRPr>
            </a:lvl7pPr>
            <a:lvl8pPr marL="14614639" indent="0" algn="ctr">
              <a:buNone/>
              <a:defRPr>
                <a:solidFill>
                  <a:schemeClr val="tx1">
                    <a:tint val="75000"/>
                  </a:schemeClr>
                </a:solidFill>
              </a:defRPr>
            </a:lvl8pPr>
            <a:lvl9pPr marL="16702447"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2698227" y="10702131"/>
            <a:ext cx="22557528" cy="227995033"/>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5015126" y="10702131"/>
            <a:ext cx="67178439" cy="2279950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391909" y="27508450"/>
            <a:ext cx="25737979" cy="8502249"/>
          </a:xfrm>
        </p:spPr>
        <p:txBody>
          <a:bodyPr anchor="t"/>
          <a:lstStyle>
            <a:lvl1pPr algn="l">
              <a:defRPr sz="18300" b="1" cap="all"/>
            </a:lvl1pPr>
          </a:lstStyle>
          <a:p>
            <a:r>
              <a:rPr lang="fr-FR"/>
              <a:t>Cliquez pour modifier le style du titre</a:t>
            </a:r>
          </a:p>
        </p:txBody>
      </p:sp>
      <p:sp>
        <p:nvSpPr>
          <p:cNvPr id="3" name="Espace réservé du texte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7804" indent="0">
              <a:buNone/>
              <a:defRPr sz="8200">
                <a:solidFill>
                  <a:schemeClr val="tx1">
                    <a:tint val="75000"/>
                  </a:schemeClr>
                </a:solidFill>
              </a:defRPr>
            </a:lvl2pPr>
            <a:lvl3pPr marL="4175613" indent="0">
              <a:buNone/>
              <a:defRPr sz="7300">
                <a:solidFill>
                  <a:schemeClr val="tx1">
                    <a:tint val="75000"/>
                  </a:schemeClr>
                </a:solidFill>
              </a:defRPr>
            </a:lvl3pPr>
            <a:lvl4pPr marL="6263417" indent="0">
              <a:buNone/>
              <a:defRPr sz="6400">
                <a:solidFill>
                  <a:schemeClr val="tx1">
                    <a:tint val="75000"/>
                  </a:schemeClr>
                </a:solidFill>
              </a:defRPr>
            </a:lvl4pPr>
            <a:lvl5pPr marL="8351221" indent="0">
              <a:buNone/>
              <a:defRPr sz="6400">
                <a:solidFill>
                  <a:schemeClr val="tx1">
                    <a:tint val="75000"/>
                  </a:schemeClr>
                </a:solidFill>
              </a:defRPr>
            </a:lvl5pPr>
            <a:lvl6pPr marL="10439030" indent="0">
              <a:buNone/>
              <a:defRPr sz="6400">
                <a:solidFill>
                  <a:schemeClr val="tx1">
                    <a:tint val="75000"/>
                  </a:schemeClr>
                </a:solidFill>
              </a:defRPr>
            </a:lvl6pPr>
            <a:lvl7pPr marL="12526834" indent="0">
              <a:buNone/>
              <a:defRPr sz="6400">
                <a:solidFill>
                  <a:schemeClr val="tx1">
                    <a:tint val="75000"/>
                  </a:schemeClr>
                </a:solidFill>
              </a:defRPr>
            </a:lvl7pPr>
            <a:lvl8pPr marL="14614639" indent="0">
              <a:buNone/>
              <a:defRPr sz="6400">
                <a:solidFill>
                  <a:schemeClr val="tx1">
                    <a:tint val="75000"/>
                  </a:schemeClr>
                </a:solidFill>
              </a:defRPr>
            </a:lvl8pPr>
            <a:lvl9pPr marL="16702447" indent="0">
              <a:buNone/>
              <a:defRPr sz="6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5015126"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13999" y="1714326"/>
            <a:ext cx="27251978" cy="7134754"/>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1513999" y="9582375"/>
            <a:ext cx="13378914" cy="399347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fr-FR"/>
              <a:t>Cliquez pour modifier les styles du texte du masque</a:t>
            </a:r>
          </a:p>
        </p:txBody>
      </p:sp>
      <p:sp>
        <p:nvSpPr>
          <p:cNvPr id="4" name="Espace réservé du contenu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15381808" y="9582375"/>
            <a:ext cx="13384170" cy="399347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fr-FR"/>
              <a:t>Cliquez pour modifier les styles du texte du masque</a:t>
            </a:r>
          </a:p>
        </p:txBody>
      </p:sp>
      <p:sp>
        <p:nvSpPr>
          <p:cNvPr id="6" name="Espace réservé du contenu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14004" y="1704413"/>
            <a:ext cx="9961903" cy="7253667"/>
          </a:xfrm>
        </p:spPr>
        <p:txBody>
          <a:bodyPr anchor="b"/>
          <a:lstStyle>
            <a:lvl1pPr algn="l">
              <a:defRPr sz="9100" b="1"/>
            </a:lvl1pPr>
          </a:lstStyle>
          <a:p>
            <a:r>
              <a:rPr lang="fr-FR"/>
              <a:t>Cliquez pour modifier le style du titre</a:t>
            </a:r>
          </a:p>
        </p:txBody>
      </p:sp>
      <p:sp>
        <p:nvSpPr>
          <p:cNvPr id="3" name="Espace réservé du contenu 2"/>
          <p:cNvSpPr>
            <a:spLocks noGrp="1"/>
          </p:cNvSpPr>
          <p:nvPr>
            <p:ph idx="1"/>
          </p:nvPr>
        </p:nvSpPr>
        <p:spPr>
          <a:xfrm>
            <a:off x="11838629" y="1704423"/>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514004" y="8958090"/>
            <a:ext cx="9961903" cy="29282223"/>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935087" y="29965968"/>
            <a:ext cx="18167985" cy="3537652"/>
          </a:xfrm>
        </p:spPr>
        <p:txBody>
          <a:bodyPr anchor="b"/>
          <a:lstStyle>
            <a:lvl1pPr algn="l">
              <a:defRPr sz="9100" b="1"/>
            </a:lvl1pPr>
          </a:lstStyle>
          <a:p>
            <a:r>
              <a:rPr lang="fr-FR"/>
              <a:t>Cliquez pour modifier le style du titre</a:t>
            </a:r>
          </a:p>
        </p:txBody>
      </p:sp>
      <p:sp>
        <p:nvSpPr>
          <p:cNvPr id="3" name="Espace réservé pour une image  2"/>
          <p:cNvSpPr>
            <a:spLocks noGrp="1"/>
          </p:cNvSpPr>
          <p:nvPr>
            <p:ph type="pic" idx="1"/>
          </p:nvPr>
        </p:nvSpPr>
        <p:spPr>
          <a:xfrm>
            <a:off x="5935087" y="3825021"/>
            <a:ext cx="18167985" cy="25685115"/>
          </a:xfrm>
        </p:spPr>
        <p:txBody>
          <a:bodyPr/>
          <a:lstStyle>
            <a:lvl1pPr marL="0" indent="0">
              <a:buNone/>
              <a:defRPr sz="14600"/>
            </a:lvl1pPr>
            <a:lvl2pPr marL="2087804" indent="0">
              <a:buNone/>
              <a:defRPr sz="12800"/>
            </a:lvl2pPr>
            <a:lvl3pPr marL="4175613" indent="0">
              <a:buNone/>
              <a:defRPr sz="11000"/>
            </a:lvl3pPr>
            <a:lvl4pPr marL="6263417" indent="0">
              <a:buNone/>
              <a:defRPr sz="9100"/>
            </a:lvl4pPr>
            <a:lvl5pPr marL="8351221" indent="0">
              <a:buNone/>
              <a:defRPr sz="9100"/>
            </a:lvl5pPr>
            <a:lvl6pPr marL="10439030" indent="0">
              <a:buNone/>
              <a:defRPr sz="9100"/>
            </a:lvl6pPr>
            <a:lvl7pPr marL="12526834" indent="0">
              <a:buNone/>
              <a:defRPr sz="9100"/>
            </a:lvl7pPr>
            <a:lvl8pPr marL="14614639" indent="0">
              <a:buNone/>
              <a:defRPr sz="9100"/>
            </a:lvl8pPr>
            <a:lvl9pPr marL="16702447" indent="0">
              <a:buNone/>
              <a:defRPr sz="9100"/>
            </a:lvl9pPr>
          </a:lstStyle>
          <a:p>
            <a:endParaRPr lang="fr-FR" dirty="0"/>
          </a:p>
        </p:txBody>
      </p:sp>
      <p:sp>
        <p:nvSpPr>
          <p:cNvPr id="4" name="Espace réservé du texte 3"/>
          <p:cNvSpPr>
            <a:spLocks noGrp="1"/>
          </p:cNvSpPr>
          <p:nvPr>
            <p:ph type="body" sz="half" idx="2"/>
          </p:nvPr>
        </p:nvSpPr>
        <p:spPr>
          <a:xfrm>
            <a:off x="5935087" y="33503620"/>
            <a:ext cx="18167985" cy="5024053"/>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7343239-8A71-4C8B-A626-FDC33020EAC7}" type="datetimeFigureOut">
              <a:rPr lang="fr-FR" smtClean="0"/>
              <a:pPr/>
              <a:t>11/05/2022</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E2C0F29-10D3-4B25-B0EE-BC475E5BE2EB}" type="slidenum">
              <a:rPr lang="fr-FR" smtClean="0"/>
              <a:pPr/>
              <a:t>‹#›</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13999" y="1714326"/>
            <a:ext cx="27251978" cy="7134754"/>
          </a:xfrm>
          <a:prstGeom prst="rect">
            <a:avLst/>
          </a:prstGeom>
        </p:spPr>
        <p:txBody>
          <a:bodyPr vert="horz" lIns="417561" tIns="208780" rIns="417561" bIns="208780" rtlCol="0" anchor="ctr">
            <a:normAutofit/>
          </a:bodyPr>
          <a:lstStyle/>
          <a:p>
            <a:r>
              <a:rPr lang="fr-FR"/>
              <a:t>Cliquez pour modifier le style du titre</a:t>
            </a:r>
          </a:p>
        </p:txBody>
      </p:sp>
      <p:sp>
        <p:nvSpPr>
          <p:cNvPr id="3" name="Espace réservé du texte 2"/>
          <p:cNvSpPr>
            <a:spLocks noGrp="1"/>
          </p:cNvSpPr>
          <p:nvPr>
            <p:ph type="body" idx="1"/>
          </p:nvPr>
        </p:nvSpPr>
        <p:spPr>
          <a:xfrm>
            <a:off x="1513999" y="9988665"/>
            <a:ext cx="27251978" cy="28251648"/>
          </a:xfrm>
          <a:prstGeom prst="rect">
            <a:avLst/>
          </a:prstGeom>
        </p:spPr>
        <p:txBody>
          <a:bodyPr vert="horz" lIns="417561" tIns="208780" rIns="417561" bIns="20878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1513999" y="39677170"/>
            <a:ext cx="7065328" cy="2279158"/>
          </a:xfrm>
          <a:prstGeom prst="rect">
            <a:avLst/>
          </a:prstGeom>
        </p:spPr>
        <p:txBody>
          <a:bodyPr vert="horz" lIns="417561" tIns="208780" rIns="417561" bIns="208780" rtlCol="0" anchor="ctr"/>
          <a:lstStyle>
            <a:lvl1pPr algn="l">
              <a:defRPr sz="5500">
                <a:solidFill>
                  <a:schemeClr val="tx1">
                    <a:tint val="75000"/>
                  </a:schemeClr>
                </a:solidFill>
              </a:defRPr>
            </a:lvl1pPr>
          </a:lstStyle>
          <a:p>
            <a:fld id="{37343239-8A71-4C8B-A626-FDC33020EAC7}" type="datetimeFigureOut">
              <a:rPr lang="fr-FR" smtClean="0"/>
              <a:pPr/>
              <a:t>11/05/2022</a:t>
            </a:fld>
            <a:endParaRPr lang="fr-FR" dirty="0"/>
          </a:p>
        </p:txBody>
      </p:sp>
      <p:sp>
        <p:nvSpPr>
          <p:cNvPr id="5" name="Espace réservé du pied de page 4"/>
          <p:cNvSpPr>
            <a:spLocks noGrp="1"/>
          </p:cNvSpPr>
          <p:nvPr>
            <p:ph type="ftr" sz="quarter" idx="3"/>
          </p:nvPr>
        </p:nvSpPr>
        <p:spPr>
          <a:xfrm>
            <a:off x="10345658" y="39677170"/>
            <a:ext cx="9588659" cy="2279158"/>
          </a:xfrm>
          <a:prstGeom prst="rect">
            <a:avLst/>
          </a:prstGeom>
        </p:spPr>
        <p:txBody>
          <a:bodyPr vert="horz" lIns="417561" tIns="208780" rIns="417561" bIns="208780" rtlCol="0" anchor="ctr"/>
          <a:lstStyle>
            <a:lvl1pPr algn="ctr">
              <a:defRPr sz="55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21700649" y="39677170"/>
            <a:ext cx="7065328" cy="2279158"/>
          </a:xfrm>
          <a:prstGeom prst="rect">
            <a:avLst/>
          </a:prstGeom>
        </p:spPr>
        <p:txBody>
          <a:bodyPr vert="horz" lIns="417561" tIns="208780" rIns="417561" bIns="208780" rtlCol="0" anchor="ctr"/>
          <a:lstStyle>
            <a:lvl1pPr algn="r">
              <a:defRPr sz="5500">
                <a:solidFill>
                  <a:schemeClr val="tx1">
                    <a:tint val="75000"/>
                  </a:schemeClr>
                </a:solidFill>
              </a:defRPr>
            </a:lvl1pPr>
          </a:lstStyle>
          <a:p>
            <a:fld id="{4E2C0F29-10D3-4B25-B0EE-BC475E5BE2EB}" type="slidenum">
              <a:rPr lang="fr-FR" smtClean="0"/>
              <a:pPr/>
              <a:t>‹#›</a:t>
            </a:fld>
            <a:endParaRPr lang="fr-FR"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175613" rtl="0" eaLnBrk="1" latinLnBrk="0" hangingPunct="1">
        <a:spcBef>
          <a:spcPct val="0"/>
        </a:spcBef>
        <a:buNone/>
        <a:defRPr sz="20100" kern="1200">
          <a:solidFill>
            <a:schemeClr val="tx1"/>
          </a:solidFill>
          <a:latin typeface="+mj-lt"/>
          <a:ea typeface="+mj-ea"/>
          <a:cs typeface="+mj-cs"/>
        </a:defRPr>
      </a:lvl1pPr>
    </p:titleStyle>
    <p:bodyStyle>
      <a:lvl1pPr marL="1565855" indent="-1565855" algn="l" defTabSz="417561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2683" indent="-1304879" algn="l" defTabSz="4175613"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9515" indent="-1043902" algn="l" defTabSz="4175613"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7319"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5128"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2932"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0737"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8545"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6350" indent="-1043902" algn="l" defTabSz="4175613"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fr-FR"/>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0279975" cy="3544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800" b="1" i="1" dirty="0"/>
          </a:p>
          <a:p>
            <a:pPr algn="ctr"/>
            <a:endParaRPr lang="fr-FR" sz="2800" b="1" i="1" dirty="0"/>
          </a:p>
          <a:p>
            <a:pPr algn="ctr"/>
            <a:endParaRPr lang="fr-FR" sz="2800" b="1" i="1" dirty="0"/>
          </a:p>
          <a:p>
            <a:pPr algn="ctr"/>
            <a:r>
              <a:rPr lang="fr-FR" sz="2800" b="1" i="1" dirty="0"/>
              <a:t> République Algérienne Démocratique et Populaire </a:t>
            </a:r>
            <a:endParaRPr lang="fr-FR" sz="2800" b="1" dirty="0"/>
          </a:p>
          <a:p>
            <a:pPr algn="ctr"/>
            <a:r>
              <a:rPr lang="fr-FR" sz="2800" b="1" i="1" dirty="0"/>
              <a:t>Ministère de l’Enseignement Supérieure et de la Recherche Scientifique</a:t>
            </a:r>
            <a:endParaRPr lang="fr-FR" sz="2800" dirty="0"/>
          </a:p>
          <a:p>
            <a:pPr algn="ctr"/>
            <a:r>
              <a:rPr lang="fr-FR" sz="2800" b="1" i="1" dirty="0"/>
              <a:t>Université Tahri Mohamed de Béchar</a:t>
            </a:r>
            <a:endParaRPr lang="fr-FR" sz="2800" dirty="0"/>
          </a:p>
          <a:p>
            <a:pPr algn="ctr"/>
            <a:r>
              <a:rPr lang="fr-FR" sz="2800" b="1" i="1" dirty="0"/>
              <a:t>Faculté des Sciences Exactes   </a:t>
            </a:r>
            <a:endParaRPr lang="fr-FR" sz="2800" dirty="0"/>
          </a:p>
          <a:p>
            <a:pPr algn="ctr"/>
            <a:r>
              <a:rPr lang="fr-FR" sz="2800" b="1" i="1" dirty="0"/>
              <a:t>Département des Mathématiques et Informatique</a:t>
            </a:r>
          </a:p>
          <a:p>
            <a:pPr algn="ctr"/>
            <a:r>
              <a:rPr lang="fr-FR" sz="2800" b="1" i="1" dirty="0"/>
              <a:t>Projet de fin d’études </a:t>
            </a:r>
          </a:p>
          <a:p>
            <a:pPr algn="ctr"/>
            <a:r>
              <a:rPr lang="fr-FR" sz="2800" b="1" i="1" dirty="0"/>
              <a:t>En vue de l’obtention du diplôme de Master en Informatique</a:t>
            </a:r>
          </a:p>
          <a:p>
            <a:pPr algn="ctr"/>
            <a:r>
              <a:rPr lang="fr-FR" sz="2800" b="1" i="1" dirty="0"/>
              <a:t>Option: Intelligence Artificielle</a:t>
            </a:r>
          </a:p>
          <a:p>
            <a:pPr algn="ctr"/>
            <a:endParaRPr lang="fr-FR" dirty="0"/>
          </a:p>
        </p:txBody>
      </p:sp>
      <p:sp>
        <p:nvSpPr>
          <p:cNvPr id="6" name="Rectangle 5"/>
          <p:cNvSpPr/>
          <p:nvPr/>
        </p:nvSpPr>
        <p:spPr>
          <a:xfrm>
            <a:off x="0" y="42049844"/>
            <a:ext cx="30279975" cy="7586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3600" dirty="0"/>
              <a:t>                                                                                                                                                                                                                                                  2021/2022</a:t>
            </a:r>
          </a:p>
        </p:txBody>
      </p:sp>
      <p:sp>
        <p:nvSpPr>
          <p:cNvPr id="35" name="Rectangle 34"/>
          <p:cNvSpPr/>
          <p:nvPr/>
        </p:nvSpPr>
        <p:spPr>
          <a:xfrm>
            <a:off x="10496517" y="8616860"/>
            <a:ext cx="18502442" cy="33575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6" name="Image 35" descr="C:\Documents and Settings\Owner\Desktop\clip_image002.jpg"/>
          <p:cNvPicPr/>
          <p:nvPr/>
        </p:nvPicPr>
        <p:blipFill>
          <a:blip r:embed="rId2"/>
          <a:srcRect/>
          <a:stretch>
            <a:fillRect/>
          </a:stretch>
        </p:blipFill>
        <p:spPr bwMode="auto">
          <a:xfrm>
            <a:off x="-1" y="0"/>
            <a:ext cx="4852915" cy="3330448"/>
          </a:xfrm>
          <a:prstGeom prst="rect">
            <a:avLst/>
          </a:prstGeom>
          <a:noFill/>
          <a:ln w="9525">
            <a:noFill/>
            <a:miter lim="800000"/>
            <a:headEnd/>
            <a:tailEnd/>
          </a:ln>
        </p:spPr>
      </p:pic>
      <p:pic>
        <p:nvPicPr>
          <p:cNvPr id="37" name="Image 36" descr="C:\Documents and Settings\Owner\Desktop\clip_image002.jpg"/>
          <p:cNvPicPr/>
          <p:nvPr/>
        </p:nvPicPr>
        <p:blipFill>
          <a:blip r:embed="rId2"/>
          <a:srcRect/>
          <a:stretch>
            <a:fillRect/>
          </a:stretch>
        </p:blipFill>
        <p:spPr bwMode="auto">
          <a:xfrm>
            <a:off x="25427060" y="0"/>
            <a:ext cx="4852915" cy="3473324"/>
          </a:xfrm>
          <a:prstGeom prst="rect">
            <a:avLst/>
          </a:prstGeom>
          <a:noFill/>
          <a:ln w="9525">
            <a:noFill/>
            <a:miter lim="800000"/>
            <a:headEnd/>
            <a:tailEnd/>
          </a:ln>
        </p:spPr>
      </p:pic>
      <p:sp>
        <p:nvSpPr>
          <p:cNvPr id="38" name="Rectangle à coins arrondis 37"/>
          <p:cNvSpPr/>
          <p:nvPr/>
        </p:nvSpPr>
        <p:spPr>
          <a:xfrm>
            <a:off x="-1" y="5471542"/>
            <a:ext cx="30279976" cy="271050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sz="2400" dirty="0">
              <a:solidFill>
                <a:schemeClr val="tx1">
                  <a:lumMod val="95000"/>
                  <a:lumOff val="5000"/>
                </a:schemeClr>
              </a:solidFill>
            </a:endParaRPr>
          </a:p>
          <a:p>
            <a:pPr algn="ctr"/>
            <a:r>
              <a:rPr lang="fr-FR" sz="3600" b="1" dirty="0">
                <a:solidFill>
                  <a:schemeClr val="tx1">
                    <a:lumMod val="95000"/>
                    <a:lumOff val="5000"/>
                  </a:schemeClr>
                </a:solidFill>
              </a:rPr>
              <a:t>Introduction :</a:t>
            </a:r>
          </a:p>
          <a:p>
            <a:pPr algn="ctr"/>
            <a:r>
              <a:rPr lang="en-US" sz="3200" b="1" dirty="0">
                <a:solidFill>
                  <a:schemeClr val="tx1"/>
                </a:solidFill>
              </a:rPr>
              <a:t>With the general use of digital data and the widespread use of the Internet, there are frequent acts of infringement of intellectual property rights, such as illegal use, copying, and digital content theft. Digital images are high value-added contents such that their intellectual property rights must be protected. A recent technique for this is digital watermarking. Watermarking embeds the owner’s information (watermark (WM)) into the content, and the result is stored or distributed. This technology is to claim ownership by extracting the embedded WM information when it is necessary.</a:t>
            </a:r>
            <a:endParaRPr lang="fr-FR" sz="2400" dirty="0"/>
          </a:p>
          <a:p>
            <a:pPr algn="ctr"/>
            <a:endParaRPr lang="fr-FR" sz="2400" dirty="0"/>
          </a:p>
        </p:txBody>
      </p:sp>
      <p:sp>
        <p:nvSpPr>
          <p:cNvPr id="62" name="Rectangle à coins arrondis 61"/>
          <p:cNvSpPr/>
          <p:nvPr/>
        </p:nvSpPr>
        <p:spPr>
          <a:xfrm>
            <a:off x="23069605" y="8452007"/>
            <a:ext cx="6073200" cy="4716000"/>
          </a:xfrm>
          <a:prstGeom prst="roundRect">
            <a:avLst/>
          </a:prstGeom>
          <a:solidFill>
            <a:schemeClr val="accent3">
              <a:lumMod val="40000"/>
              <a:lumOff val="60000"/>
            </a:schemeClr>
          </a:solidFill>
          <a:ln>
            <a:solidFill>
              <a:schemeClr val="accent3">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r>
              <a:rPr lang="en-US" sz="2400" dirty="0">
                <a:solidFill>
                  <a:schemeClr val="tx1">
                    <a:lumMod val="95000"/>
                    <a:lumOff val="5000"/>
                  </a:schemeClr>
                </a:solidFill>
              </a:rPr>
              <a:t>We developed our application using HTML &amp; CSS for the UI, JavaScript for data manipulation, Processing to auto-generate a dataset and for training and detection purposes we used a library called ml5.js which has a predefined neural network class that will allow to train a model and do the classification after the training process.</a:t>
            </a:r>
            <a:endParaRPr lang="fr-FR" sz="2400" dirty="0">
              <a:solidFill>
                <a:schemeClr val="tx1">
                  <a:lumMod val="95000"/>
                  <a:lumOff val="5000"/>
                </a:schemeClr>
              </a:solidFill>
            </a:endParaRPr>
          </a:p>
        </p:txBody>
      </p:sp>
      <p:sp>
        <p:nvSpPr>
          <p:cNvPr id="63" name="Rectangle à coins arrondis 62"/>
          <p:cNvSpPr/>
          <p:nvPr/>
        </p:nvSpPr>
        <p:spPr>
          <a:xfrm>
            <a:off x="15854367" y="8424887"/>
            <a:ext cx="6073200" cy="4716000"/>
          </a:xfrm>
          <a:prstGeom prst="roundRect">
            <a:avLst/>
          </a:prstGeom>
          <a:solidFill>
            <a:schemeClr val="accent4">
              <a:lumMod val="40000"/>
              <a:lumOff val="60000"/>
            </a:schemeClr>
          </a:solidFill>
          <a:ln>
            <a:solidFill>
              <a:schemeClr val="accent4">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2400" dirty="0">
              <a:solidFill>
                <a:schemeClr val="tx1">
                  <a:lumMod val="95000"/>
                  <a:lumOff val="5000"/>
                </a:schemeClr>
              </a:solidFill>
            </a:endParaRPr>
          </a:p>
          <a:p>
            <a:endParaRPr lang="fr-FR" sz="2400" dirty="0">
              <a:solidFill>
                <a:schemeClr val="tx1">
                  <a:lumMod val="95000"/>
                  <a:lumOff val="5000"/>
                </a:schemeClr>
              </a:solidFill>
            </a:endParaRPr>
          </a:p>
          <a:p>
            <a:endParaRPr lang="fr-FR" sz="2400" dirty="0">
              <a:solidFill>
                <a:schemeClr val="tx1">
                  <a:lumMod val="95000"/>
                  <a:lumOff val="5000"/>
                </a:schemeClr>
              </a:solidFill>
            </a:endParaRPr>
          </a:p>
          <a:p>
            <a:r>
              <a:rPr lang="fr-FR" sz="2500" dirty="0">
                <a:solidFill>
                  <a:schemeClr val="tx1">
                    <a:lumMod val="95000"/>
                    <a:lumOff val="5000"/>
                  </a:schemeClr>
                </a:solidFill>
              </a:rPr>
              <a:t>Our </a:t>
            </a:r>
            <a:r>
              <a:rPr lang="en-US" sz="2500" dirty="0">
                <a:solidFill>
                  <a:schemeClr val="tx1">
                    <a:lumMod val="95000"/>
                    <a:lumOff val="5000"/>
                  </a:schemeClr>
                </a:solidFill>
              </a:rPr>
              <a:t>goal</a:t>
            </a:r>
            <a:r>
              <a:rPr lang="fr-FR" sz="2500" dirty="0">
                <a:solidFill>
                  <a:schemeClr val="tx1">
                    <a:lumMod val="95000"/>
                    <a:lumOff val="5000"/>
                  </a:schemeClr>
                </a:solidFill>
              </a:rPr>
              <a:t> </a:t>
            </a:r>
            <a:r>
              <a:rPr lang="en-US" sz="2500" dirty="0">
                <a:solidFill>
                  <a:schemeClr val="tx1">
                    <a:lumMod val="95000"/>
                    <a:lumOff val="5000"/>
                  </a:schemeClr>
                </a:solidFill>
              </a:rPr>
              <a:t>is to find a way to embed the owner’s information (watermark) which are basically the first and the last name of the owner in  away where they can not be visible, in addition to that we’re going to train our neural network to able to recognize and detect whether or not those information exist in a specific image. </a:t>
            </a:r>
          </a:p>
        </p:txBody>
      </p:sp>
      <p:sp>
        <p:nvSpPr>
          <p:cNvPr id="65" name="Rectangle à coins arrondis 64"/>
          <p:cNvSpPr/>
          <p:nvPr/>
        </p:nvSpPr>
        <p:spPr>
          <a:xfrm>
            <a:off x="15854367" y="8259670"/>
            <a:ext cx="6073200" cy="1285884"/>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lumMod val="95000"/>
                    <a:lumOff val="5000"/>
                  </a:schemeClr>
                </a:solidFill>
              </a:rPr>
              <a:t>Goal :</a:t>
            </a:r>
          </a:p>
        </p:txBody>
      </p:sp>
      <p:sp>
        <p:nvSpPr>
          <p:cNvPr id="66" name="Rectangle à coins arrondis 65"/>
          <p:cNvSpPr/>
          <p:nvPr/>
        </p:nvSpPr>
        <p:spPr>
          <a:xfrm>
            <a:off x="23069605" y="8259670"/>
            <a:ext cx="6073200" cy="1285884"/>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95000"/>
                    <a:lumOff val="5000"/>
                  </a:schemeClr>
                </a:solidFill>
              </a:rPr>
              <a:t>Development tools and languages:</a:t>
            </a:r>
          </a:p>
        </p:txBody>
      </p:sp>
      <p:sp>
        <p:nvSpPr>
          <p:cNvPr id="67" name="Rectangle 66"/>
          <p:cNvSpPr/>
          <p:nvPr/>
        </p:nvSpPr>
        <p:spPr>
          <a:xfrm>
            <a:off x="0" y="3544760"/>
            <a:ext cx="30279975" cy="187632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3600" b="1" dirty="0"/>
          </a:p>
          <a:p>
            <a:r>
              <a:rPr lang="fr-FR" sz="3600" b="1" dirty="0"/>
              <a:t> </a:t>
            </a:r>
          </a:p>
          <a:p>
            <a:endParaRPr lang="fr-FR" sz="3600" b="1" dirty="0"/>
          </a:p>
          <a:p>
            <a:r>
              <a:rPr lang="fr-FR" sz="3600" b="1" dirty="0"/>
              <a:t>  Encadré par :                                                                                                   Theme :                                                                                     </a:t>
            </a:r>
            <a:r>
              <a:rPr lang="en-US" sz="3600" b="1" dirty="0"/>
              <a:t>Authors</a:t>
            </a:r>
            <a:r>
              <a:rPr lang="fr-FR" sz="3600" b="1" dirty="0"/>
              <a:t>:</a:t>
            </a:r>
          </a:p>
          <a:p>
            <a:r>
              <a:rPr lang="fr-FR" sz="3600" b="1" dirty="0"/>
              <a:t>  Dr. Daham Abderrahmane.                                  Image Watermarking Based On Deep Neural Networks                                              - Wadie Mendja.</a:t>
            </a:r>
          </a:p>
          <a:p>
            <a:r>
              <a:rPr lang="fr-FR" sz="3600" b="1" dirty="0"/>
              <a:t>                                                                                                                                                                                                                               - Salah Zeghamri</a:t>
            </a:r>
          </a:p>
          <a:p>
            <a:pPr algn="ctr"/>
            <a:r>
              <a:rPr lang="fr-FR" sz="5400" dirty="0"/>
              <a:t>           </a:t>
            </a:r>
          </a:p>
          <a:p>
            <a:pPr algn="ctr"/>
            <a:endParaRPr lang="fr-FR" sz="5400" dirty="0">
              <a:solidFill>
                <a:srgbClr val="FF0000"/>
              </a:solidFill>
            </a:endParaRPr>
          </a:p>
        </p:txBody>
      </p:sp>
      <p:sp>
        <p:nvSpPr>
          <p:cNvPr id="111" name="Rectangle à coins arrondis 110"/>
          <p:cNvSpPr/>
          <p:nvPr/>
        </p:nvSpPr>
        <p:spPr>
          <a:xfrm>
            <a:off x="8353377" y="8393948"/>
            <a:ext cx="6072230" cy="4716000"/>
          </a:xfrm>
          <a:prstGeom prst="roundRect">
            <a:avLst/>
          </a:prstGeom>
          <a:solidFill>
            <a:schemeClr val="accent6">
              <a:lumMod val="60000"/>
              <a:lumOff val="40000"/>
            </a:schemeClr>
          </a:solidFill>
          <a:ln>
            <a:solidFill>
              <a:schemeClr val="accent6">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2400" dirty="0">
              <a:solidFill>
                <a:schemeClr val="tx1">
                  <a:lumMod val="95000"/>
                  <a:lumOff val="5000"/>
                </a:schemeClr>
              </a:solidFill>
            </a:endParaRPr>
          </a:p>
          <a:p>
            <a:pPr algn="just">
              <a:lnSpc>
                <a:spcPct val="150000"/>
              </a:lnSpc>
            </a:pPr>
            <a:endParaRPr lang="en-US" sz="2400" dirty="0">
              <a:solidFill>
                <a:schemeClr val="tx1">
                  <a:lumMod val="95000"/>
                  <a:lumOff val="5000"/>
                </a:schemeClr>
              </a:solidFill>
            </a:endParaRPr>
          </a:p>
          <a:p>
            <a:pPr algn="just">
              <a:lnSpc>
                <a:spcPct val="150000"/>
              </a:lnSpc>
            </a:pPr>
            <a:r>
              <a:rPr lang="en-US" sz="2700" dirty="0">
                <a:solidFill>
                  <a:schemeClr val="tx1">
                    <a:lumMod val="95000"/>
                    <a:lumOff val="5000"/>
                  </a:schemeClr>
                </a:solidFill>
              </a:rPr>
              <a:t>How can we embed</a:t>
            </a:r>
            <a:r>
              <a:rPr lang="fr-FR" sz="2700" dirty="0">
                <a:solidFill>
                  <a:schemeClr val="tx1">
                    <a:lumMod val="95000"/>
                    <a:lumOff val="5000"/>
                  </a:schemeClr>
                </a:solidFill>
              </a:rPr>
              <a:t>, </a:t>
            </a:r>
            <a:r>
              <a:rPr lang="en-US" sz="2700" dirty="0">
                <a:solidFill>
                  <a:schemeClr val="tx1">
                    <a:lumMod val="95000"/>
                    <a:lumOff val="5000"/>
                  </a:schemeClr>
                </a:solidFill>
              </a:rPr>
              <a:t>train and use a deep neural network  to detect whether or not a digital image has a specific watermark on it in which this last doesn’t appear (invisible watermark) ?</a:t>
            </a:r>
          </a:p>
        </p:txBody>
      </p:sp>
      <p:sp>
        <p:nvSpPr>
          <p:cNvPr id="112" name="Rectangle à coins arrondis 111"/>
          <p:cNvSpPr/>
          <p:nvPr/>
        </p:nvSpPr>
        <p:spPr>
          <a:xfrm>
            <a:off x="8353377" y="8259670"/>
            <a:ext cx="6072230" cy="1285884"/>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95000"/>
                    <a:lumOff val="5000"/>
                  </a:schemeClr>
                </a:solidFill>
              </a:rPr>
              <a:t>Problematic</a:t>
            </a:r>
            <a:r>
              <a:rPr lang="fr-FR" sz="3600" b="1" dirty="0">
                <a:solidFill>
                  <a:schemeClr val="tx1">
                    <a:lumMod val="95000"/>
                    <a:lumOff val="5000"/>
                  </a:schemeClr>
                </a:solidFill>
              </a:rPr>
              <a:t> :</a:t>
            </a:r>
          </a:p>
        </p:txBody>
      </p:sp>
      <p:sp>
        <p:nvSpPr>
          <p:cNvPr id="113" name="Rectangle à coins arrondis 112"/>
          <p:cNvSpPr/>
          <p:nvPr/>
        </p:nvSpPr>
        <p:spPr>
          <a:xfrm>
            <a:off x="1209577" y="8438265"/>
            <a:ext cx="6073200" cy="4714908"/>
          </a:xfrm>
          <a:prstGeom prst="roundRect">
            <a:avLst/>
          </a:prstGeom>
          <a:solidFill>
            <a:schemeClr val="accent5">
              <a:lumMod val="40000"/>
              <a:lumOff val="60000"/>
            </a:schemeClr>
          </a:solidFill>
          <a:ln>
            <a:solidFill>
              <a:schemeClr val="accent5">
                <a:lumMod val="75000"/>
              </a:schemeClr>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lumMod val="95000"/>
                  <a:lumOff val="5000"/>
                </a:schemeClr>
              </a:solidFill>
            </a:endParaRPr>
          </a:p>
          <a:p>
            <a:endParaRPr lang="en-US" sz="2800" dirty="0">
              <a:solidFill>
                <a:schemeClr val="tx1">
                  <a:lumMod val="95000"/>
                  <a:lumOff val="5000"/>
                </a:schemeClr>
              </a:solidFill>
            </a:endParaRPr>
          </a:p>
          <a:p>
            <a:endParaRPr lang="en-US" sz="2800" dirty="0">
              <a:solidFill>
                <a:schemeClr val="tx1">
                  <a:lumMod val="95000"/>
                  <a:lumOff val="5000"/>
                </a:schemeClr>
              </a:solidFill>
            </a:endParaRPr>
          </a:p>
          <a:p>
            <a:r>
              <a:rPr lang="en-US" sz="2800" dirty="0">
                <a:solidFill>
                  <a:schemeClr val="tx1">
                    <a:lumMod val="95000"/>
                    <a:lumOff val="5000"/>
                  </a:schemeClr>
                </a:solidFill>
              </a:rPr>
              <a:t>Digital watermarking has been widely studied as a method of protecting the intellectual property rights of digital images, which are high value-added contents, recent studies implementing these techniques with neural networks have been conducted. </a:t>
            </a:r>
          </a:p>
        </p:txBody>
      </p:sp>
      <p:sp>
        <p:nvSpPr>
          <p:cNvPr id="114" name="Rectangle à coins arrondis 113"/>
          <p:cNvSpPr/>
          <p:nvPr/>
        </p:nvSpPr>
        <p:spPr>
          <a:xfrm>
            <a:off x="1209577" y="8259670"/>
            <a:ext cx="6073200" cy="1285884"/>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lumMod val="95000"/>
                    <a:lumOff val="5000"/>
                  </a:schemeClr>
                </a:solidFill>
              </a:rPr>
              <a:t>Theme </a:t>
            </a:r>
            <a:r>
              <a:rPr lang="en-US" sz="3600" b="1" dirty="0">
                <a:solidFill>
                  <a:schemeClr val="tx1">
                    <a:lumMod val="95000"/>
                    <a:lumOff val="5000"/>
                  </a:schemeClr>
                </a:solidFill>
              </a:rPr>
              <a:t>presentation</a:t>
            </a:r>
            <a:r>
              <a:rPr lang="fr-FR" sz="3600" b="1" dirty="0">
                <a:solidFill>
                  <a:schemeClr val="tx1">
                    <a:lumMod val="95000"/>
                    <a:lumOff val="5000"/>
                  </a:schemeClr>
                </a:solidFill>
              </a:rPr>
              <a:t> :</a:t>
            </a:r>
          </a:p>
        </p:txBody>
      </p:sp>
      <p:sp>
        <p:nvSpPr>
          <p:cNvPr id="115" name="Rectangle à coins arrondis 114"/>
          <p:cNvSpPr/>
          <p:nvPr/>
        </p:nvSpPr>
        <p:spPr>
          <a:xfrm>
            <a:off x="1495329" y="38857434"/>
            <a:ext cx="27432192" cy="297809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3600" b="1" dirty="0">
                <a:solidFill>
                  <a:schemeClr val="tx1">
                    <a:lumMod val="95000"/>
                    <a:lumOff val="5000"/>
                  </a:schemeClr>
                </a:solidFill>
              </a:rPr>
              <a:t>Conclusion :</a:t>
            </a:r>
          </a:p>
          <a:p>
            <a:pPr algn="ctr"/>
            <a:r>
              <a:rPr lang="fr-FR" sz="2800" dirty="0">
                <a:solidFill>
                  <a:schemeClr val="tx1"/>
                </a:solidFill>
              </a:rPr>
              <a:t>L'agriculture intelligente a un réel potentiel pour une durabilité accrue et productivité agricole basée sur une utilisation efficace et précise des ressources; en plus, il crée de la valeur économique pour le domaine de la science, du développement et de l'innovation et pour les nouvelles entreprises souhaitant se spécialiser dans la gestion des cultures avec une agriculture intelligente. Si l'agriculture ne peut être maîtrisée à 100 %, un équilibre doit être recherché entre méthodes traditionnelles et l'incorporation de nouvelles technologies qui répondent enfin Aubut de produire et de préserver les ressources naturelles. L'adoption de ces nouvelles stratégies de production est un élément fondamental dans la création</a:t>
            </a:r>
          </a:p>
          <a:p>
            <a:pPr algn="ctr"/>
            <a:r>
              <a:rPr lang="fr-FR" sz="2800" dirty="0">
                <a:solidFill>
                  <a:schemeClr val="tx1"/>
                </a:solidFill>
              </a:rPr>
              <a:t>de modèles durables qui permettront le développement économique et le bien-être de la population.</a:t>
            </a:r>
          </a:p>
        </p:txBody>
      </p:sp>
      <p:sp>
        <p:nvSpPr>
          <p:cNvPr id="41" name="Rectangle 40"/>
          <p:cNvSpPr/>
          <p:nvPr/>
        </p:nvSpPr>
        <p:spPr>
          <a:xfrm>
            <a:off x="-4869" y="18189551"/>
            <a:ext cx="7858180" cy="9922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rPr>
              <a:t>Diagramme de cas d’utilisation :</a:t>
            </a:r>
          </a:p>
        </p:txBody>
      </p:sp>
      <p:sp>
        <p:nvSpPr>
          <p:cNvPr id="43" name="Rectangle 42"/>
          <p:cNvSpPr/>
          <p:nvPr/>
        </p:nvSpPr>
        <p:spPr>
          <a:xfrm>
            <a:off x="10710831" y="18531141"/>
            <a:ext cx="4500594"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Réalisation :</a:t>
            </a:r>
          </a:p>
        </p:txBody>
      </p:sp>
      <p:sp>
        <p:nvSpPr>
          <p:cNvPr id="60" name="Rectangle à coins arrondis 59"/>
          <p:cNvSpPr/>
          <p:nvPr/>
        </p:nvSpPr>
        <p:spPr>
          <a:xfrm>
            <a:off x="-4869" y="13316180"/>
            <a:ext cx="30284844" cy="465333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500" b="1" dirty="0">
              <a:solidFill>
                <a:schemeClr val="tx1">
                  <a:lumMod val="95000"/>
                  <a:lumOff val="5000"/>
                </a:schemeClr>
              </a:solidFill>
            </a:endParaRPr>
          </a:p>
          <a:p>
            <a:pPr>
              <a:lnSpc>
                <a:spcPct val="150000"/>
              </a:lnSpc>
            </a:pPr>
            <a:endParaRPr lang="en-US" sz="500" b="1" dirty="0">
              <a:solidFill>
                <a:schemeClr val="tx1">
                  <a:lumMod val="95000"/>
                  <a:lumOff val="5000"/>
                </a:schemeClr>
              </a:solidFill>
            </a:endParaRPr>
          </a:p>
          <a:p>
            <a:pPr>
              <a:lnSpc>
                <a:spcPct val="150000"/>
              </a:lnSpc>
            </a:pPr>
            <a:endParaRPr lang="en-US" sz="500" b="1" dirty="0">
              <a:solidFill>
                <a:schemeClr val="tx1">
                  <a:lumMod val="95000"/>
                  <a:lumOff val="5000"/>
                </a:schemeClr>
              </a:solidFill>
            </a:endParaRPr>
          </a:p>
          <a:p>
            <a:pPr>
              <a:lnSpc>
                <a:spcPct val="150000"/>
              </a:lnSpc>
            </a:pPr>
            <a:r>
              <a:rPr lang="en-US" sz="3600" b="1" dirty="0">
                <a:solidFill>
                  <a:schemeClr val="tx1">
                    <a:lumMod val="95000"/>
                    <a:lumOff val="5000"/>
                  </a:schemeClr>
                </a:solidFill>
              </a:rPr>
              <a:t>The concept of digital watermarking using deep NN:</a:t>
            </a:r>
          </a:p>
          <a:p>
            <a:pPr>
              <a:lnSpc>
                <a:spcPct val="150000"/>
              </a:lnSpc>
            </a:pPr>
            <a:r>
              <a:rPr lang="en-US" sz="2800" dirty="0">
                <a:solidFill>
                  <a:schemeClr val="tx1">
                    <a:lumMod val="95000"/>
                    <a:lumOff val="5000"/>
                  </a:schemeClr>
                </a:solidFill>
              </a:rPr>
              <a:t>A watermarking system is usually divided into three distinct steps, embedding, attack, and detection. In embedding, an algorithm accepts the host and the data to be embedded, and produces a watermarked image. Then the watermarked digital image is transmitted or stored. If this person makes a modification, this is called an attack. Detection (often called extraction) is an algorithm which is applied to the attacked image to attempt to extract the watermark from it. If the image was unmodified during transmission, then the watermark still is present and it may be extracted. In robust digital watermarking applications, the extraction algorithm should be able to produce the watermark correctly, even if the modifications were strong. In fragile digital watermarking, the extraction algorithm should fail if any change is made to the image. </a:t>
            </a:r>
          </a:p>
          <a:p>
            <a:pPr>
              <a:lnSpc>
                <a:spcPct val="150000"/>
              </a:lnSpc>
            </a:pPr>
            <a:endParaRPr lang="en-US" sz="2800" dirty="0">
              <a:solidFill>
                <a:schemeClr val="tx1">
                  <a:lumMod val="95000"/>
                  <a:lumOff val="5000"/>
                </a:schemeClr>
              </a:solidFill>
            </a:endParaRPr>
          </a:p>
        </p:txBody>
      </p:sp>
      <p:sp>
        <p:nvSpPr>
          <p:cNvPr id="2" name="ZoneTexte 1"/>
          <p:cNvSpPr txBox="1"/>
          <p:nvPr/>
        </p:nvSpPr>
        <p:spPr>
          <a:xfrm>
            <a:off x="1628772" y="11167388"/>
            <a:ext cx="45719" cy="1354217"/>
          </a:xfrm>
          <a:prstGeom prst="rect">
            <a:avLst/>
          </a:prstGeom>
          <a:noFill/>
        </p:spPr>
        <p:txBody>
          <a:bodyPr wrap="square" rtlCol="0">
            <a:spAutoFit/>
          </a:bodyPr>
          <a:lstStyle/>
          <a:p>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rcRect/>
          <a:stretch/>
        </p:blipFill>
        <p:spPr>
          <a:xfrm>
            <a:off x="69005" y="19789673"/>
            <a:ext cx="9859642" cy="9174040"/>
          </a:xfrm>
          <a:prstGeom prst="rect">
            <a:avLst/>
          </a:prstGeom>
        </p:spPr>
      </p:pic>
      <p:sp>
        <p:nvSpPr>
          <p:cNvPr id="7" name="Rectangle 6"/>
          <p:cNvSpPr/>
          <p:nvPr/>
        </p:nvSpPr>
        <p:spPr>
          <a:xfrm>
            <a:off x="11962722" y="19341173"/>
            <a:ext cx="4588040" cy="101471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2800" b="1" dirty="0"/>
              <a:t>Arborescence du site </a:t>
            </a:r>
            <a:r>
              <a:rPr lang="en-ZA" sz="2800" b="1" dirty="0"/>
              <a:t>web </a:t>
            </a:r>
            <a:r>
              <a:rPr lang="ar-DZ" sz="2800" b="1" dirty="0"/>
              <a:t>:</a:t>
            </a:r>
            <a:endParaRPr lang="fr-FR" sz="2800" dirty="0"/>
          </a:p>
        </p:txBody>
      </p:sp>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49581" y="20708422"/>
            <a:ext cx="17975780" cy="5555731"/>
          </a:xfrm>
          <a:prstGeom prst="rect">
            <a:avLst/>
          </a:prstGeom>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60920" y="27087953"/>
            <a:ext cx="10636451" cy="5472840"/>
          </a:xfrm>
          <a:prstGeom prst="rect">
            <a:avLst/>
          </a:prstGeom>
        </p:spPr>
        <p:style>
          <a:lnRef idx="2">
            <a:schemeClr val="accent1"/>
          </a:lnRef>
          <a:fillRef idx="1">
            <a:schemeClr val="lt1"/>
          </a:fillRef>
          <a:effectRef idx="0">
            <a:schemeClr val="accent1"/>
          </a:effectRef>
          <a:fontRef idx="minor">
            <a:schemeClr val="dk1"/>
          </a:fontRef>
        </p:style>
      </p:pic>
      <p:pic>
        <p:nvPicPr>
          <p:cNvPr id="14" name="Imag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433" y="33092428"/>
            <a:ext cx="9784656" cy="5657849"/>
          </a:xfrm>
          <a:prstGeom prst="rect">
            <a:avLst/>
          </a:prstGeom>
        </p:spPr>
      </p:pic>
      <p:pic>
        <p:nvPicPr>
          <p:cNvPr id="15" name="Imag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35194" y="33220119"/>
            <a:ext cx="9355380" cy="5374072"/>
          </a:xfrm>
          <a:prstGeom prst="rect">
            <a:avLst/>
          </a:prstGeom>
        </p:spPr>
      </p:pic>
      <p:sp>
        <p:nvSpPr>
          <p:cNvPr id="16" name="Rectangle 15"/>
          <p:cNvSpPr/>
          <p:nvPr/>
        </p:nvSpPr>
        <p:spPr>
          <a:xfrm>
            <a:off x="9379917" y="27308259"/>
            <a:ext cx="5760070" cy="11821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Page d'Accueil</a:t>
            </a:r>
            <a:r>
              <a:rPr lang="ar-DZ" b="1" dirty="0"/>
              <a:t> </a:t>
            </a:r>
            <a:endParaRPr lang="fr-FR" dirty="0"/>
          </a:p>
        </p:txBody>
      </p:sp>
      <p:sp>
        <p:nvSpPr>
          <p:cNvPr id="28" name="Flèche à angle droit 27"/>
          <p:cNvSpPr/>
          <p:nvPr/>
        </p:nvSpPr>
        <p:spPr>
          <a:xfrm rot="5400000">
            <a:off x="13152195" y="27072581"/>
            <a:ext cx="2406108" cy="5211337"/>
          </a:xfrm>
          <a:prstGeom prst="bentUpArrow">
            <a:avLst>
              <a:gd name="adj1" fmla="val 25000"/>
              <a:gd name="adj2" fmla="val 2420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p:cNvSpPr/>
          <p:nvPr/>
        </p:nvSpPr>
        <p:spPr>
          <a:xfrm>
            <a:off x="425673" y="31413519"/>
            <a:ext cx="5468392" cy="1197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b="1" dirty="0"/>
              <a:t>l'introduction Général</a:t>
            </a:r>
            <a:endParaRPr lang="fr-FR" sz="3600" dirty="0"/>
          </a:p>
        </p:txBody>
      </p:sp>
      <p:sp>
        <p:nvSpPr>
          <p:cNvPr id="30" name="Virage 29"/>
          <p:cNvSpPr/>
          <p:nvPr/>
        </p:nvSpPr>
        <p:spPr>
          <a:xfrm rot="5400000">
            <a:off x="6017245" y="31453346"/>
            <a:ext cx="1519660" cy="17660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1" name="Rectangle 30"/>
          <p:cNvSpPr/>
          <p:nvPr/>
        </p:nvSpPr>
        <p:spPr>
          <a:xfrm>
            <a:off x="10931893" y="32997096"/>
            <a:ext cx="4746828" cy="158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200" b="1" dirty="0"/>
              <a:t>il y a des photos sur le site</a:t>
            </a:r>
            <a:endParaRPr lang="fr-FR" sz="3200" dirty="0"/>
          </a:p>
        </p:txBody>
      </p:sp>
      <p:sp>
        <p:nvSpPr>
          <p:cNvPr id="33" name="Flèche à angle droit 32"/>
          <p:cNvSpPr/>
          <p:nvPr/>
        </p:nvSpPr>
        <p:spPr>
          <a:xfrm rot="5400000">
            <a:off x="12615984" y="34079848"/>
            <a:ext cx="3114963" cy="4123457"/>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transition>
    <p:fade/>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1360</TotalTime>
  <Words>705</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Thème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Ordinateur</dc:creator>
  <cp:lastModifiedBy>Wadie Mendja</cp:lastModifiedBy>
  <cp:revision>86</cp:revision>
  <dcterms:created xsi:type="dcterms:W3CDTF">2019-06-24T21:04:32Z</dcterms:created>
  <dcterms:modified xsi:type="dcterms:W3CDTF">2022-05-11T22:38:33Z</dcterms:modified>
</cp:coreProperties>
</file>