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24"/>
  </p:notesMasterIdLst>
  <p:sldIdLst>
    <p:sldId id="256" r:id="rId2"/>
    <p:sldId id="257" r:id="rId3"/>
    <p:sldId id="258" r:id="rId4"/>
    <p:sldId id="260" r:id="rId5"/>
    <p:sldId id="259" r:id="rId6"/>
    <p:sldId id="261" r:id="rId7"/>
    <p:sldId id="262" r:id="rId8"/>
    <p:sldId id="263" r:id="rId9"/>
    <p:sldId id="265" r:id="rId10"/>
    <p:sldId id="266" r:id="rId11"/>
    <p:sldId id="273" r:id="rId12"/>
    <p:sldId id="274" r:id="rId13"/>
    <p:sldId id="267" r:id="rId14"/>
    <p:sldId id="275" r:id="rId15"/>
    <p:sldId id="269" r:id="rId16"/>
    <p:sldId id="276" r:id="rId17"/>
    <p:sldId id="277" r:id="rId18"/>
    <p:sldId id="278" r:id="rId19"/>
    <p:sldId id="270" r:id="rId20"/>
    <p:sldId id="280" r:id="rId21"/>
    <p:sldId id="264"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529" autoAdjust="0"/>
  </p:normalViewPr>
  <p:slideViewPr>
    <p:cSldViewPr snapToGrid="0">
      <p:cViewPr varScale="1">
        <p:scale>
          <a:sx n="66" d="100"/>
          <a:sy n="66"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00B13D-EE57-48E9-99A1-CFE6CF470ED9}" type="datetimeFigureOut">
              <a:rPr lang="en-US" smtClean="0"/>
              <a:t>6/20/2022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5C3CF3-A201-43B0-8BD5-438B3A5892EA}" type="slidenum">
              <a:rPr lang="en-US" smtClean="0"/>
              <a:t>‹#›</a:t>
            </a:fld>
            <a:endParaRPr lang="en-US"/>
          </a:p>
        </p:txBody>
      </p:sp>
    </p:spTree>
    <p:extLst>
      <p:ext uri="{BB962C8B-B14F-4D97-AF65-F5344CB8AC3E}">
        <p14:creationId xmlns:p14="http://schemas.microsoft.com/office/powerpoint/2010/main" val="1900625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In the last two decades, watermarking technology has been applied to protect multimedia documents, </a:t>
            </a:r>
            <a:r>
              <a:rPr lang="en-US" b="0" i="0" dirty="0">
                <a:solidFill>
                  <a:srgbClr val="888888"/>
                </a:solidFill>
                <a:effectLst/>
                <a:latin typeface="Roboto" panose="02000000000000000000" pitchFamily="2" charset="0"/>
              </a:rPr>
              <a:t>Digital watermarking basically is a technique of embedding pieces of information into digital data such as text, audio, video, and still images that can be detected or extracted later to show authentication about the data</a:t>
            </a:r>
            <a:endParaRPr lang="en-US" dirty="0"/>
          </a:p>
        </p:txBody>
      </p:sp>
      <p:sp>
        <p:nvSpPr>
          <p:cNvPr id="4" name="Slide Number Placeholder 3"/>
          <p:cNvSpPr>
            <a:spLocks noGrp="1"/>
          </p:cNvSpPr>
          <p:nvPr>
            <p:ph type="sldNum" sz="quarter" idx="5"/>
          </p:nvPr>
        </p:nvSpPr>
        <p:spPr/>
        <p:txBody>
          <a:bodyPr/>
          <a:lstStyle/>
          <a:p>
            <a:fld id="{C55C3CF3-A201-43B0-8BD5-438B3A5892EA}" type="slidenum">
              <a:rPr lang="en-US" smtClean="0"/>
              <a:t>3</a:t>
            </a:fld>
            <a:endParaRPr lang="en-US"/>
          </a:p>
        </p:txBody>
      </p:sp>
    </p:spTree>
    <p:extLst>
      <p:ext uri="{BB962C8B-B14F-4D97-AF65-F5344CB8AC3E}">
        <p14:creationId xmlns:p14="http://schemas.microsoft.com/office/powerpoint/2010/main" val="2747027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Someone might ask. Well, what’s the relationship between DNN and digital watermarking </a:t>
            </a:r>
          </a:p>
        </p:txBody>
      </p:sp>
      <p:sp>
        <p:nvSpPr>
          <p:cNvPr id="4" name="Slide Number Placeholder 3"/>
          <p:cNvSpPr>
            <a:spLocks noGrp="1"/>
          </p:cNvSpPr>
          <p:nvPr>
            <p:ph type="sldNum" sz="quarter" idx="5"/>
          </p:nvPr>
        </p:nvSpPr>
        <p:spPr/>
        <p:txBody>
          <a:bodyPr/>
          <a:lstStyle/>
          <a:p>
            <a:fld id="{C55C3CF3-A201-43B0-8BD5-438B3A5892EA}" type="slidenum">
              <a:rPr lang="en-US" smtClean="0"/>
              <a:t>4</a:t>
            </a:fld>
            <a:endParaRPr lang="en-US"/>
          </a:p>
        </p:txBody>
      </p:sp>
    </p:spTree>
    <p:extLst>
      <p:ext uri="{BB962C8B-B14F-4D97-AF65-F5344CB8AC3E}">
        <p14:creationId xmlns:p14="http://schemas.microsoft.com/office/powerpoint/2010/main" val="3802761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Watermark is a hidden information in an image</a:t>
            </a:r>
          </a:p>
        </p:txBody>
      </p:sp>
      <p:sp>
        <p:nvSpPr>
          <p:cNvPr id="4" name="Slide Number Placeholder 3"/>
          <p:cNvSpPr>
            <a:spLocks noGrp="1"/>
          </p:cNvSpPr>
          <p:nvPr>
            <p:ph type="sldNum" sz="quarter" idx="5"/>
          </p:nvPr>
        </p:nvSpPr>
        <p:spPr/>
        <p:txBody>
          <a:bodyPr/>
          <a:lstStyle/>
          <a:p>
            <a:fld id="{C55C3CF3-A201-43B0-8BD5-438B3A5892EA}" type="slidenum">
              <a:rPr lang="en-US" smtClean="0"/>
              <a:t>5</a:t>
            </a:fld>
            <a:endParaRPr lang="en-US"/>
          </a:p>
        </p:txBody>
      </p:sp>
    </p:spTree>
    <p:extLst>
      <p:ext uri="{BB962C8B-B14F-4D97-AF65-F5344CB8AC3E}">
        <p14:creationId xmlns:p14="http://schemas.microsoft.com/office/powerpoint/2010/main" val="1685293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5797C-3332-2D41-2F60-2F45BD35BC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28329F-5A19-BC08-31EB-53FF630E73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F9897B-A3AA-7324-ED49-240899254EF9}"/>
              </a:ext>
            </a:extLst>
          </p:cNvPr>
          <p:cNvSpPr>
            <a:spLocks noGrp="1"/>
          </p:cNvSpPr>
          <p:nvPr>
            <p:ph type="dt" sz="half" idx="10"/>
          </p:nvPr>
        </p:nvSpPr>
        <p:spPr/>
        <p:txBody>
          <a:bodyPr/>
          <a:lstStyle/>
          <a:p>
            <a:fld id="{28859DA4-DB3F-4768-A656-A65B6B656324}" type="datetime1">
              <a:rPr lang="en-US" smtClean="0"/>
              <a:t>6/20/2022</a:t>
            </a:fld>
            <a:endParaRPr lang="en-US"/>
          </a:p>
        </p:txBody>
      </p:sp>
      <p:sp>
        <p:nvSpPr>
          <p:cNvPr id="5" name="Footer Placeholder 4">
            <a:extLst>
              <a:ext uri="{FF2B5EF4-FFF2-40B4-BE49-F238E27FC236}">
                <a16:creationId xmlns:a16="http://schemas.microsoft.com/office/drawing/2014/main" id="{4A800BF7-9DCC-8F32-A3E6-5826F7B6DC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178BE2-C0ED-61EB-0FF2-F70655DD814A}"/>
              </a:ext>
            </a:extLst>
          </p:cNvPr>
          <p:cNvSpPr>
            <a:spLocks noGrp="1"/>
          </p:cNvSpPr>
          <p:nvPr>
            <p:ph type="sldNum" sz="quarter" idx="12"/>
          </p:nvPr>
        </p:nvSpPr>
        <p:spPr/>
        <p:txBody>
          <a:bodyPr/>
          <a:lstStyle/>
          <a:p>
            <a:fld id="{D9E6A441-5805-45FA-A3A8-5CF7DFF4D184}" type="slidenum">
              <a:rPr lang="en-US" smtClean="0"/>
              <a:t>‹#›</a:t>
            </a:fld>
            <a:endParaRPr lang="en-US"/>
          </a:p>
        </p:txBody>
      </p:sp>
    </p:spTree>
    <p:extLst>
      <p:ext uri="{BB962C8B-B14F-4D97-AF65-F5344CB8AC3E}">
        <p14:creationId xmlns:p14="http://schemas.microsoft.com/office/powerpoint/2010/main" val="4226433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0606B-0462-C940-5C21-333D3E6D40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DA2308-9FF5-2207-9B84-B8910F3C92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05A2F3-34ED-4372-5DD2-95E3B0B8B157}"/>
              </a:ext>
            </a:extLst>
          </p:cNvPr>
          <p:cNvSpPr>
            <a:spLocks noGrp="1"/>
          </p:cNvSpPr>
          <p:nvPr>
            <p:ph type="dt" sz="half" idx="10"/>
          </p:nvPr>
        </p:nvSpPr>
        <p:spPr/>
        <p:txBody>
          <a:bodyPr/>
          <a:lstStyle/>
          <a:p>
            <a:fld id="{CBA08CD0-C821-4F4F-9FFA-232B9AEE30B0}" type="datetime1">
              <a:rPr lang="en-US" smtClean="0"/>
              <a:t>6/20/2022</a:t>
            </a:fld>
            <a:endParaRPr lang="en-US"/>
          </a:p>
        </p:txBody>
      </p:sp>
      <p:sp>
        <p:nvSpPr>
          <p:cNvPr id="5" name="Footer Placeholder 4">
            <a:extLst>
              <a:ext uri="{FF2B5EF4-FFF2-40B4-BE49-F238E27FC236}">
                <a16:creationId xmlns:a16="http://schemas.microsoft.com/office/drawing/2014/main" id="{42978742-B5E2-452A-0C74-542866D0B5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B0EC18-484B-CFB9-4F4F-7715AA6F50D1}"/>
              </a:ext>
            </a:extLst>
          </p:cNvPr>
          <p:cNvSpPr>
            <a:spLocks noGrp="1"/>
          </p:cNvSpPr>
          <p:nvPr>
            <p:ph type="sldNum" sz="quarter" idx="12"/>
          </p:nvPr>
        </p:nvSpPr>
        <p:spPr/>
        <p:txBody>
          <a:bodyPr/>
          <a:lstStyle/>
          <a:p>
            <a:fld id="{D9E6A441-5805-45FA-A3A8-5CF7DFF4D184}" type="slidenum">
              <a:rPr lang="en-US" smtClean="0"/>
              <a:t>‹#›</a:t>
            </a:fld>
            <a:endParaRPr lang="en-US"/>
          </a:p>
        </p:txBody>
      </p:sp>
    </p:spTree>
    <p:extLst>
      <p:ext uri="{BB962C8B-B14F-4D97-AF65-F5344CB8AC3E}">
        <p14:creationId xmlns:p14="http://schemas.microsoft.com/office/powerpoint/2010/main" val="3083151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E92FDE-99A3-A4D5-DCFB-01974926E5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09F1C4-B4BE-8920-18FB-FFA498F029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BC7A22-8FEB-2CA5-F56A-DAF6BC01B0D6}"/>
              </a:ext>
            </a:extLst>
          </p:cNvPr>
          <p:cNvSpPr>
            <a:spLocks noGrp="1"/>
          </p:cNvSpPr>
          <p:nvPr>
            <p:ph type="dt" sz="half" idx="10"/>
          </p:nvPr>
        </p:nvSpPr>
        <p:spPr/>
        <p:txBody>
          <a:bodyPr/>
          <a:lstStyle/>
          <a:p>
            <a:fld id="{81DEE415-8716-4EC9-A804-B38BF81237E9}" type="datetime1">
              <a:rPr lang="en-US" smtClean="0"/>
              <a:t>6/20/2022</a:t>
            </a:fld>
            <a:endParaRPr lang="en-US"/>
          </a:p>
        </p:txBody>
      </p:sp>
      <p:sp>
        <p:nvSpPr>
          <p:cNvPr id="5" name="Footer Placeholder 4">
            <a:extLst>
              <a:ext uri="{FF2B5EF4-FFF2-40B4-BE49-F238E27FC236}">
                <a16:creationId xmlns:a16="http://schemas.microsoft.com/office/drawing/2014/main" id="{59112FA4-DD7E-21C6-917E-FA9421E185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7BE811-3FA8-1939-D6D5-A16B32224E3E}"/>
              </a:ext>
            </a:extLst>
          </p:cNvPr>
          <p:cNvSpPr>
            <a:spLocks noGrp="1"/>
          </p:cNvSpPr>
          <p:nvPr>
            <p:ph type="sldNum" sz="quarter" idx="12"/>
          </p:nvPr>
        </p:nvSpPr>
        <p:spPr/>
        <p:txBody>
          <a:bodyPr/>
          <a:lstStyle/>
          <a:p>
            <a:fld id="{D9E6A441-5805-45FA-A3A8-5CF7DFF4D184}" type="slidenum">
              <a:rPr lang="en-US" smtClean="0"/>
              <a:t>‹#›</a:t>
            </a:fld>
            <a:endParaRPr lang="en-US"/>
          </a:p>
        </p:txBody>
      </p:sp>
    </p:spTree>
    <p:extLst>
      <p:ext uri="{BB962C8B-B14F-4D97-AF65-F5344CB8AC3E}">
        <p14:creationId xmlns:p14="http://schemas.microsoft.com/office/powerpoint/2010/main" val="970864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69E7F-F827-7116-5C49-A6E3788ABC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4CC399-DC8D-8371-F43C-E6B5122761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2E1D61-E387-9B72-736A-CDCF3CB0051D}"/>
              </a:ext>
            </a:extLst>
          </p:cNvPr>
          <p:cNvSpPr>
            <a:spLocks noGrp="1"/>
          </p:cNvSpPr>
          <p:nvPr>
            <p:ph type="dt" sz="half" idx="10"/>
          </p:nvPr>
        </p:nvSpPr>
        <p:spPr/>
        <p:txBody>
          <a:bodyPr/>
          <a:lstStyle/>
          <a:p>
            <a:fld id="{CABBB983-8036-4B7C-A1DD-EF893C8345AB}" type="datetime1">
              <a:rPr lang="en-US" smtClean="0"/>
              <a:t>6/20/2022</a:t>
            </a:fld>
            <a:endParaRPr lang="en-US"/>
          </a:p>
        </p:txBody>
      </p:sp>
      <p:sp>
        <p:nvSpPr>
          <p:cNvPr id="5" name="Footer Placeholder 4">
            <a:extLst>
              <a:ext uri="{FF2B5EF4-FFF2-40B4-BE49-F238E27FC236}">
                <a16:creationId xmlns:a16="http://schemas.microsoft.com/office/drawing/2014/main" id="{BD418B5C-4FA5-CB90-9C8E-421BA990BB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21A734-2BF4-BF00-2E51-E73A08D8518F}"/>
              </a:ext>
            </a:extLst>
          </p:cNvPr>
          <p:cNvSpPr>
            <a:spLocks noGrp="1"/>
          </p:cNvSpPr>
          <p:nvPr>
            <p:ph type="sldNum" sz="quarter" idx="12"/>
          </p:nvPr>
        </p:nvSpPr>
        <p:spPr/>
        <p:txBody>
          <a:bodyPr/>
          <a:lstStyle/>
          <a:p>
            <a:fld id="{D9E6A441-5805-45FA-A3A8-5CF7DFF4D184}" type="slidenum">
              <a:rPr lang="en-US" smtClean="0"/>
              <a:t>‹#›</a:t>
            </a:fld>
            <a:endParaRPr lang="en-US"/>
          </a:p>
        </p:txBody>
      </p:sp>
    </p:spTree>
    <p:extLst>
      <p:ext uri="{BB962C8B-B14F-4D97-AF65-F5344CB8AC3E}">
        <p14:creationId xmlns:p14="http://schemas.microsoft.com/office/powerpoint/2010/main" val="3416106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1C667-03A1-C07E-1D0F-C5FC6AE0B9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2FBDF2-7A40-EA5A-3895-C821E1F6FC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DCAACA-3AB5-C191-3E69-3DD3B9872DB1}"/>
              </a:ext>
            </a:extLst>
          </p:cNvPr>
          <p:cNvSpPr>
            <a:spLocks noGrp="1"/>
          </p:cNvSpPr>
          <p:nvPr>
            <p:ph type="dt" sz="half" idx="10"/>
          </p:nvPr>
        </p:nvSpPr>
        <p:spPr/>
        <p:txBody>
          <a:bodyPr/>
          <a:lstStyle/>
          <a:p>
            <a:fld id="{F84CFDCB-7E7F-4A1C-BD79-31155C5B9F07}" type="datetime1">
              <a:rPr lang="en-US" smtClean="0"/>
              <a:t>6/20/2022</a:t>
            </a:fld>
            <a:endParaRPr lang="en-US"/>
          </a:p>
        </p:txBody>
      </p:sp>
      <p:sp>
        <p:nvSpPr>
          <p:cNvPr id="5" name="Footer Placeholder 4">
            <a:extLst>
              <a:ext uri="{FF2B5EF4-FFF2-40B4-BE49-F238E27FC236}">
                <a16:creationId xmlns:a16="http://schemas.microsoft.com/office/drawing/2014/main" id="{702F751F-B23B-273F-108D-18585EFD9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8F8582-E27A-14AF-8167-FDBF39F656BD}"/>
              </a:ext>
            </a:extLst>
          </p:cNvPr>
          <p:cNvSpPr>
            <a:spLocks noGrp="1"/>
          </p:cNvSpPr>
          <p:nvPr>
            <p:ph type="sldNum" sz="quarter" idx="12"/>
          </p:nvPr>
        </p:nvSpPr>
        <p:spPr/>
        <p:txBody>
          <a:bodyPr/>
          <a:lstStyle/>
          <a:p>
            <a:fld id="{D9E6A441-5805-45FA-A3A8-5CF7DFF4D184}" type="slidenum">
              <a:rPr lang="en-US" smtClean="0"/>
              <a:t>‹#›</a:t>
            </a:fld>
            <a:endParaRPr lang="en-US"/>
          </a:p>
        </p:txBody>
      </p:sp>
    </p:spTree>
    <p:extLst>
      <p:ext uri="{BB962C8B-B14F-4D97-AF65-F5344CB8AC3E}">
        <p14:creationId xmlns:p14="http://schemas.microsoft.com/office/powerpoint/2010/main" val="2804581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C003-AB34-3E68-AC7C-06A500C449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184C2B-C04A-C196-E886-578E29DE26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F6B288-FFC3-06BE-6932-16CD9EE97E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006078-8851-F0C1-AAB4-4E7E0405D54E}"/>
              </a:ext>
            </a:extLst>
          </p:cNvPr>
          <p:cNvSpPr>
            <a:spLocks noGrp="1"/>
          </p:cNvSpPr>
          <p:nvPr>
            <p:ph type="dt" sz="half" idx="10"/>
          </p:nvPr>
        </p:nvSpPr>
        <p:spPr/>
        <p:txBody>
          <a:bodyPr/>
          <a:lstStyle/>
          <a:p>
            <a:fld id="{F8538643-F378-4269-97FB-49D75DE4E253}" type="datetime1">
              <a:rPr lang="en-US" smtClean="0"/>
              <a:t>6/20/2022</a:t>
            </a:fld>
            <a:endParaRPr lang="en-US"/>
          </a:p>
        </p:txBody>
      </p:sp>
      <p:sp>
        <p:nvSpPr>
          <p:cNvPr id="6" name="Footer Placeholder 5">
            <a:extLst>
              <a:ext uri="{FF2B5EF4-FFF2-40B4-BE49-F238E27FC236}">
                <a16:creationId xmlns:a16="http://schemas.microsoft.com/office/drawing/2014/main" id="{E42CD894-F342-B1A6-583F-BCAA0DAE5A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D5C5C3-7984-EAE4-CE40-95381FDE9B9F}"/>
              </a:ext>
            </a:extLst>
          </p:cNvPr>
          <p:cNvSpPr>
            <a:spLocks noGrp="1"/>
          </p:cNvSpPr>
          <p:nvPr>
            <p:ph type="sldNum" sz="quarter" idx="12"/>
          </p:nvPr>
        </p:nvSpPr>
        <p:spPr/>
        <p:txBody>
          <a:bodyPr/>
          <a:lstStyle/>
          <a:p>
            <a:fld id="{D9E6A441-5805-45FA-A3A8-5CF7DFF4D184}" type="slidenum">
              <a:rPr lang="en-US" smtClean="0"/>
              <a:t>‹#›</a:t>
            </a:fld>
            <a:endParaRPr lang="en-US"/>
          </a:p>
        </p:txBody>
      </p:sp>
    </p:spTree>
    <p:extLst>
      <p:ext uri="{BB962C8B-B14F-4D97-AF65-F5344CB8AC3E}">
        <p14:creationId xmlns:p14="http://schemas.microsoft.com/office/powerpoint/2010/main" val="36475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A773C-E7F4-8B7A-96C5-2BFF453420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0AA49-9322-97A3-D4DA-9BD9789FAD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3B8A03-F750-1F52-C5B1-FD53801129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6C0D2D-077E-55C1-4EFE-D63CB1622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5E50DA-2FF1-6B17-5C54-7916AEB9C3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200164-C076-2BB5-2187-4B941DF27B1D}"/>
              </a:ext>
            </a:extLst>
          </p:cNvPr>
          <p:cNvSpPr>
            <a:spLocks noGrp="1"/>
          </p:cNvSpPr>
          <p:nvPr>
            <p:ph type="dt" sz="half" idx="10"/>
          </p:nvPr>
        </p:nvSpPr>
        <p:spPr/>
        <p:txBody>
          <a:bodyPr/>
          <a:lstStyle/>
          <a:p>
            <a:fld id="{E0710BC8-8F8B-4E82-844D-F2FBDAE9C7CA}" type="datetime1">
              <a:rPr lang="en-US" smtClean="0"/>
              <a:t>6/20/2022</a:t>
            </a:fld>
            <a:endParaRPr lang="en-US"/>
          </a:p>
        </p:txBody>
      </p:sp>
      <p:sp>
        <p:nvSpPr>
          <p:cNvPr id="8" name="Footer Placeholder 7">
            <a:extLst>
              <a:ext uri="{FF2B5EF4-FFF2-40B4-BE49-F238E27FC236}">
                <a16:creationId xmlns:a16="http://schemas.microsoft.com/office/drawing/2014/main" id="{E1E3EAB1-9962-5A85-2A40-B5B160969A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D25319-8410-80FB-BD45-EB525BCA8B11}"/>
              </a:ext>
            </a:extLst>
          </p:cNvPr>
          <p:cNvSpPr>
            <a:spLocks noGrp="1"/>
          </p:cNvSpPr>
          <p:nvPr>
            <p:ph type="sldNum" sz="quarter" idx="12"/>
          </p:nvPr>
        </p:nvSpPr>
        <p:spPr/>
        <p:txBody>
          <a:bodyPr/>
          <a:lstStyle/>
          <a:p>
            <a:fld id="{D9E6A441-5805-45FA-A3A8-5CF7DFF4D184}" type="slidenum">
              <a:rPr lang="en-US" smtClean="0"/>
              <a:t>‹#›</a:t>
            </a:fld>
            <a:endParaRPr lang="en-US"/>
          </a:p>
        </p:txBody>
      </p:sp>
    </p:spTree>
    <p:extLst>
      <p:ext uri="{BB962C8B-B14F-4D97-AF65-F5344CB8AC3E}">
        <p14:creationId xmlns:p14="http://schemas.microsoft.com/office/powerpoint/2010/main" val="4860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AEB35-2237-D4DA-AEF1-268FD3224D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AEB397-1600-ED81-B9F2-A086028F8B09}"/>
              </a:ext>
            </a:extLst>
          </p:cNvPr>
          <p:cNvSpPr>
            <a:spLocks noGrp="1"/>
          </p:cNvSpPr>
          <p:nvPr>
            <p:ph type="dt" sz="half" idx="10"/>
          </p:nvPr>
        </p:nvSpPr>
        <p:spPr/>
        <p:txBody>
          <a:bodyPr/>
          <a:lstStyle/>
          <a:p>
            <a:fld id="{B8F53648-6ED5-4AB3-98C2-41711976C00B}" type="datetime1">
              <a:rPr lang="en-US" smtClean="0"/>
              <a:t>6/20/2022</a:t>
            </a:fld>
            <a:endParaRPr lang="en-US"/>
          </a:p>
        </p:txBody>
      </p:sp>
      <p:sp>
        <p:nvSpPr>
          <p:cNvPr id="4" name="Footer Placeholder 3">
            <a:extLst>
              <a:ext uri="{FF2B5EF4-FFF2-40B4-BE49-F238E27FC236}">
                <a16:creationId xmlns:a16="http://schemas.microsoft.com/office/drawing/2014/main" id="{3CE3B22C-5AF3-D899-5F5E-4DC8B1CB2B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17C328-D89F-F997-6510-44489D0AA328}"/>
              </a:ext>
            </a:extLst>
          </p:cNvPr>
          <p:cNvSpPr>
            <a:spLocks noGrp="1"/>
          </p:cNvSpPr>
          <p:nvPr>
            <p:ph type="sldNum" sz="quarter" idx="12"/>
          </p:nvPr>
        </p:nvSpPr>
        <p:spPr/>
        <p:txBody>
          <a:bodyPr/>
          <a:lstStyle/>
          <a:p>
            <a:fld id="{D9E6A441-5805-45FA-A3A8-5CF7DFF4D184}" type="slidenum">
              <a:rPr lang="en-US" smtClean="0"/>
              <a:t>‹#›</a:t>
            </a:fld>
            <a:endParaRPr lang="en-US"/>
          </a:p>
        </p:txBody>
      </p:sp>
    </p:spTree>
    <p:extLst>
      <p:ext uri="{BB962C8B-B14F-4D97-AF65-F5344CB8AC3E}">
        <p14:creationId xmlns:p14="http://schemas.microsoft.com/office/powerpoint/2010/main" val="1597477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CD40F0-290F-6594-23CB-AEAA6BB19E75}"/>
              </a:ext>
            </a:extLst>
          </p:cNvPr>
          <p:cNvSpPr>
            <a:spLocks noGrp="1"/>
          </p:cNvSpPr>
          <p:nvPr>
            <p:ph type="dt" sz="half" idx="10"/>
          </p:nvPr>
        </p:nvSpPr>
        <p:spPr/>
        <p:txBody>
          <a:bodyPr/>
          <a:lstStyle/>
          <a:p>
            <a:fld id="{A95AAD7D-D133-44D8-AD8A-C2A71E141708}" type="datetime1">
              <a:rPr lang="en-US" smtClean="0"/>
              <a:t>6/20/2022</a:t>
            </a:fld>
            <a:endParaRPr lang="en-US"/>
          </a:p>
        </p:txBody>
      </p:sp>
      <p:sp>
        <p:nvSpPr>
          <p:cNvPr id="3" name="Footer Placeholder 2">
            <a:extLst>
              <a:ext uri="{FF2B5EF4-FFF2-40B4-BE49-F238E27FC236}">
                <a16:creationId xmlns:a16="http://schemas.microsoft.com/office/drawing/2014/main" id="{8DF5C522-BC1F-D5C7-78F5-E0CBF96E0B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A80689-24C6-A573-ECE9-0BC3C40FADF2}"/>
              </a:ext>
            </a:extLst>
          </p:cNvPr>
          <p:cNvSpPr>
            <a:spLocks noGrp="1"/>
          </p:cNvSpPr>
          <p:nvPr>
            <p:ph type="sldNum" sz="quarter" idx="12"/>
          </p:nvPr>
        </p:nvSpPr>
        <p:spPr/>
        <p:txBody>
          <a:bodyPr/>
          <a:lstStyle/>
          <a:p>
            <a:fld id="{D9E6A441-5805-45FA-A3A8-5CF7DFF4D184}" type="slidenum">
              <a:rPr lang="en-US" smtClean="0"/>
              <a:t>‹#›</a:t>
            </a:fld>
            <a:endParaRPr lang="en-US"/>
          </a:p>
        </p:txBody>
      </p:sp>
    </p:spTree>
    <p:extLst>
      <p:ext uri="{BB962C8B-B14F-4D97-AF65-F5344CB8AC3E}">
        <p14:creationId xmlns:p14="http://schemas.microsoft.com/office/powerpoint/2010/main" val="3987944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D8C8C-F325-74FA-5CFE-95DB17A5F4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923876-F919-DB62-01F0-403F82D8CA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FFAC77-8FB2-9AF6-E17A-D9ABE76DED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0C098-31AE-905B-8113-49DBE7F6C0D2}"/>
              </a:ext>
            </a:extLst>
          </p:cNvPr>
          <p:cNvSpPr>
            <a:spLocks noGrp="1"/>
          </p:cNvSpPr>
          <p:nvPr>
            <p:ph type="dt" sz="half" idx="10"/>
          </p:nvPr>
        </p:nvSpPr>
        <p:spPr/>
        <p:txBody>
          <a:bodyPr/>
          <a:lstStyle/>
          <a:p>
            <a:fld id="{7D405F00-DE2C-43EF-BA32-8D7E9A0E65E9}" type="datetime1">
              <a:rPr lang="en-US" smtClean="0"/>
              <a:t>6/20/2022</a:t>
            </a:fld>
            <a:endParaRPr lang="en-US"/>
          </a:p>
        </p:txBody>
      </p:sp>
      <p:sp>
        <p:nvSpPr>
          <p:cNvPr id="6" name="Footer Placeholder 5">
            <a:extLst>
              <a:ext uri="{FF2B5EF4-FFF2-40B4-BE49-F238E27FC236}">
                <a16:creationId xmlns:a16="http://schemas.microsoft.com/office/drawing/2014/main" id="{A4AA69B0-86CE-5A2B-ECC7-5A58DA0114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D88EB-FAF2-68C5-71BF-52AAA3663087}"/>
              </a:ext>
            </a:extLst>
          </p:cNvPr>
          <p:cNvSpPr>
            <a:spLocks noGrp="1"/>
          </p:cNvSpPr>
          <p:nvPr>
            <p:ph type="sldNum" sz="quarter" idx="12"/>
          </p:nvPr>
        </p:nvSpPr>
        <p:spPr/>
        <p:txBody>
          <a:bodyPr/>
          <a:lstStyle/>
          <a:p>
            <a:fld id="{D9E6A441-5805-45FA-A3A8-5CF7DFF4D184}" type="slidenum">
              <a:rPr lang="en-US" smtClean="0"/>
              <a:t>‹#›</a:t>
            </a:fld>
            <a:endParaRPr lang="en-US"/>
          </a:p>
        </p:txBody>
      </p:sp>
    </p:spTree>
    <p:extLst>
      <p:ext uri="{BB962C8B-B14F-4D97-AF65-F5344CB8AC3E}">
        <p14:creationId xmlns:p14="http://schemas.microsoft.com/office/powerpoint/2010/main" val="1692907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F6952-2E33-4AEA-773E-956FB69220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A2D8ED-EDD8-5D2F-6E14-6E0DE3054F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7651AD-8358-3D45-7102-FAED2C5E6A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2A9D5C-FA8A-BA71-318D-50DCD64627D8}"/>
              </a:ext>
            </a:extLst>
          </p:cNvPr>
          <p:cNvSpPr>
            <a:spLocks noGrp="1"/>
          </p:cNvSpPr>
          <p:nvPr>
            <p:ph type="dt" sz="half" idx="10"/>
          </p:nvPr>
        </p:nvSpPr>
        <p:spPr/>
        <p:txBody>
          <a:bodyPr/>
          <a:lstStyle/>
          <a:p>
            <a:fld id="{139EC959-1BD9-4CC7-B4BB-05C67C0F43AB}" type="datetime1">
              <a:rPr lang="en-US" smtClean="0"/>
              <a:t>6/20/2022</a:t>
            </a:fld>
            <a:endParaRPr lang="en-US"/>
          </a:p>
        </p:txBody>
      </p:sp>
      <p:sp>
        <p:nvSpPr>
          <p:cNvPr id="6" name="Footer Placeholder 5">
            <a:extLst>
              <a:ext uri="{FF2B5EF4-FFF2-40B4-BE49-F238E27FC236}">
                <a16:creationId xmlns:a16="http://schemas.microsoft.com/office/drawing/2014/main" id="{DE010E4C-BD58-C75C-BB7A-67A5782D0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1CDEFD-956D-E263-C658-BB336A609738}"/>
              </a:ext>
            </a:extLst>
          </p:cNvPr>
          <p:cNvSpPr>
            <a:spLocks noGrp="1"/>
          </p:cNvSpPr>
          <p:nvPr>
            <p:ph type="sldNum" sz="quarter" idx="12"/>
          </p:nvPr>
        </p:nvSpPr>
        <p:spPr/>
        <p:txBody>
          <a:bodyPr/>
          <a:lstStyle/>
          <a:p>
            <a:fld id="{D9E6A441-5805-45FA-A3A8-5CF7DFF4D184}" type="slidenum">
              <a:rPr lang="en-US" smtClean="0"/>
              <a:t>‹#›</a:t>
            </a:fld>
            <a:endParaRPr lang="en-US"/>
          </a:p>
        </p:txBody>
      </p:sp>
    </p:spTree>
    <p:extLst>
      <p:ext uri="{BB962C8B-B14F-4D97-AF65-F5344CB8AC3E}">
        <p14:creationId xmlns:p14="http://schemas.microsoft.com/office/powerpoint/2010/main" val="61072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FB0D60-8EE6-A0D0-1B3D-83524004DD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7D8EE8-832C-1890-6A4F-2FA59B62EB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87437-55FD-9317-1088-73F0FD6452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0319B-8D07-402D-81E4-020CA95A6E9A}" type="datetime1">
              <a:rPr lang="en-US" smtClean="0"/>
              <a:t>6/20/2022</a:t>
            </a:fld>
            <a:endParaRPr lang="en-US"/>
          </a:p>
        </p:txBody>
      </p:sp>
      <p:sp>
        <p:nvSpPr>
          <p:cNvPr id="5" name="Footer Placeholder 4">
            <a:extLst>
              <a:ext uri="{FF2B5EF4-FFF2-40B4-BE49-F238E27FC236}">
                <a16:creationId xmlns:a16="http://schemas.microsoft.com/office/drawing/2014/main" id="{DF5CCD81-84D5-B42E-1368-D4C3113239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AAAF7A-0511-E7C2-9EE5-6A5F90C38D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E6A441-5805-45FA-A3A8-5CF7DFF4D184}" type="slidenum">
              <a:rPr lang="en-US" smtClean="0"/>
              <a:t>‹#›</a:t>
            </a:fld>
            <a:endParaRPr lang="en-US"/>
          </a:p>
        </p:txBody>
      </p:sp>
    </p:spTree>
    <p:extLst>
      <p:ext uri="{BB962C8B-B14F-4D97-AF65-F5344CB8AC3E}">
        <p14:creationId xmlns:p14="http://schemas.microsoft.com/office/powerpoint/2010/main" val="4495812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7821C-3EBE-2996-8382-0D47B98263DB}"/>
              </a:ext>
            </a:extLst>
          </p:cNvPr>
          <p:cNvSpPr>
            <a:spLocks noGrp="1"/>
          </p:cNvSpPr>
          <p:nvPr>
            <p:ph type="ctrTitle"/>
          </p:nvPr>
        </p:nvSpPr>
        <p:spPr>
          <a:xfrm>
            <a:off x="1524000" y="200391"/>
            <a:ext cx="9144000" cy="1399809"/>
          </a:xfrm>
        </p:spPr>
        <p:txBody>
          <a:bodyPr>
            <a:normAutofit/>
          </a:bodyPr>
          <a:lstStyle/>
          <a:p>
            <a:r>
              <a:rPr lang="fr-FR" sz="1800" dirty="0"/>
              <a:t>République Algérienne Démocratique et Populaire</a:t>
            </a:r>
            <a:br>
              <a:rPr lang="fr-FR" sz="1800" dirty="0"/>
            </a:br>
            <a:r>
              <a:rPr lang="fr-FR" sz="1800" dirty="0"/>
              <a:t>Ministère de l’Enseignement Supérieure et de la Recherche Scientifique </a:t>
            </a:r>
            <a:br>
              <a:rPr lang="fr-FR" sz="1800" dirty="0"/>
            </a:br>
            <a:r>
              <a:rPr lang="fr-FR" sz="1800" dirty="0"/>
              <a:t>Université Tahri Mohamed de Béchar</a:t>
            </a:r>
            <a:br>
              <a:rPr lang="fr-FR" sz="1800" dirty="0"/>
            </a:br>
            <a:r>
              <a:rPr lang="fr-FR" sz="1800" dirty="0"/>
              <a:t>Faculté des Sciences Exactes</a:t>
            </a:r>
            <a:br>
              <a:rPr lang="fr-FR" sz="1800" dirty="0"/>
            </a:br>
            <a:r>
              <a:rPr lang="fr-FR" sz="1800" dirty="0"/>
              <a:t>Département de Mathématique et Informatique</a:t>
            </a:r>
            <a:endParaRPr lang="en-US" sz="1800" dirty="0"/>
          </a:p>
        </p:txBody>
      </p:sp>
      <p:sp>
        <p:nvSpPr>
          <p:cNvPr id="3" name="Subtitle 2">
            <a:extLst>
              <a:ext uri="{FF2B5EF4-FFF2-40B4-BE49-F238E27FC236}">
                <a16:creationId xmlns:a16="http://schemas.microsoft.com/office/drawing/2014/main" id="{BCB783D3-890D-7078-4C34-AD206189857B}"/>
              </a:ext>
            </a:extLst>
          </p:cNvPr>
          <p:cNvSpPr>
            <a:spLocks noGrp="1"/>
          </p:cNvSpPr>
          <p:nvPr>
            <p:ph type="subTitle" idx="1"/>
          </p:nvPr>
        </p:nvSpPr>
        <p:spPr>
          <a:xfrm>
            <a:off x="1650609" y="2100659"/>
            <a:ext cx="9144000" cy="2195964"/>
          </a:xfrm>
        </p:spPr>
        <p:txBody>
          <a:bodyPr>
            <a:normAutofit/>
          </a:bodyPr>
          <a:lstStyle/>
          <a:p>
            <a:endParaRPr lang="en-US" dirty="0"/>
          </a:p>
          <a:p>
            <a:r>
              <a:rPr lang="en-US" sz="4000" b="1" dirty="0"/>
              <a:t>Image Watermarking Based On Deep Neural Networks</a:t>
            </a:r>
          </a:p>
        </p:txBody>
      </p:sp>
      <p:sp>
        <p:nvSpPr>
          <p:cNvPr id="4" name="TextBox 3">
            <a:extLst>
              <a:ext uri="{FF2B5EF4-FFF2-40B4-BE49-F238E27FC236}">
                <a16:creationId xmlns:a16="http://schemas.microsoft.com/office/drawing/2014/main" id="{686EB87F-DF51-EB2D-D855-593DFB20495B}"/>
              </a:ext>
            </a:extLst>
          </p:cNvPr>
          <p:cNvSpPr txBox="1"/>
          <p:nvPr/>
        </p:nvSpPr>
        <p:spPr>
          <a:xfrm>
            <a:off x="1524000" y="4797083"/>
            <a:ext cx="3230879" cy="923330"/>
          </a:xfrm>
          <a:prstGeom prst="rect">
            <a:avLst/>
          </a:prstGeom>
          <a:noFill/>
        </p:spPr>
        <p:txBody>
          <a:bodyPr wrap="square" rtlCol="0">
            <a:spAutoFit/>
          </a:bodyPr>
          <a:lstStyle/>
          <a:p>
            <a:r>
              <a:rPr lang="en-US" dirty="0"/>
              <a:t>Presented by : </a:t>
            </a:r>
          </a:p>
          <a:p>
            <a:r>
              <a:rPr lang="en-US" dirty="0"/>
              <a:t>- Mendja Wadie </a:t>
            </a:r>
          </a:p>
          <a:p>
            <a:r>
              <a:rPr lang="en-US" dirty="0"/>
              <a:t>- Zeghamri Salah Eddine</a:t>
            </a:r>
          </a:p>
        </p:txBody>
      </p:sp>
      <p:sp>
        <p:nvSpPr>
          <p:cNvPr id="5" name="TextBox 4">
            <a:extLst>
              <a:ext uri="{FF2B5EF4-FFF2-40B4-BE49-F238E27FC236}">
                <a16:creationId xmlns:a16="http://schemas.microsoft.com/office/drawing/2014/main" id="{B72A5F29-43A3-C4D6-4D93-00483B3B024F}"/>
              </a:ext>
            </a:extLst>
          </p:cNvPr>
          <p:cNvSpPr txBox="1"/>
          <p:nvPr/>
        </p:nvSpPr>
        <p:spPr>
          <a:xfrm>
            <a:off x="8017182" y="5074082"/>
            <a:ext cx="2777427" cy="369332"/>
          </a:xfrm>
          <a:prstGeom prst="rect">
            <a:avLst/>
          </a:prstGeom>
          <a:noFill/>
        </p:spPr>
        <p:txBody>
          <a:bodyPr wrap="none" rtlCol="0">
            <a:spAutoFit/>
          </a:bodyPr>
          <a:lstStyle/>
          <a:p>
            <a:r>
              <a:rPr lang="en-US" dirty="0"/>
              <a:t>Supervised By: Dr. Daham A</a:t>
            </a:r>
          </a:p>
        </p:txBody>
      </p:sp>
    </p:spTree>
    <p:extLst>
      <p:ext uri="{BB962C8B-B14F-4D97-AF65-F5344CB8AC3E}">
        <p14:creationId xmlns:p14="http://schemas.microsoft.com/office/powerpoint/2010/main" val="658176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0F2AB-16D9-AF54-8FBD-037DD8084D75}"/>
              </a:ext>
            </a:extLst>
          </p:cNvPr>
          <p:cNvSpPr>
            <a:spLocks noGrp="1"/>
          </p:cNvSpPr>
          <p:nvPr>
            <p:ph type="title"/>
          </p:nvPr>
        </p:nvSpPr>
        <p:spPr/>
        <p:txBody>
          <a:bodyPr/>
          <a:lstStyle/>
          <a:p>
            <a:r>
              <a:rPr lang="en-US" dirty="0"/>
              <a:t>Requirements for DNN watermarking:</a:t>
            </a:r>
          </a:p>
        </p:txBody>
      </p:sp>
      <p:sp>
        <p:nvSpPr>
          <p:cNvPr id="3" name="Content Placeholder 2">
            <a:extLst>
              <a:ext uri="{FF2B5EF4-FFF2-40B4-BE49-F238E27FC236}">
                <a16:creationId xmlns:a16="http://schemas.microsoft.com/office/drawing/2014/main" id="{7E90CC01-1B30-215F-0B13-4A79FC5BA66D}"/>
              </a:ext>
            </a:extLst>
          </p:cNvPr>
          <p:cNvSpPr>
            <a:spLocks noGrp="1"/>
          </p:cNvSpPr>
          <p:nvPr>
            <p:ph idx="1"/>
          </p:nvPr>
        </p:nvSpPr>
        <p:spPr>
          <a:xfrm>
            <a:off x="838201" y="1825624"/>
            <a:ext cx="6781800" cy="4530725"/>
          </a:xfrm>
        </p:spPr>
        <p:txBody>
          <a:bodyPr>
            <a:normAutofit fontScale="92500"/>
          </a:bodyPr>
          <a:lstStyle/>
          <a:p>
            <a:pPr marL="0" indent="0">
              <a:buNone/>
            </a:pPr>
            <a:r>
              <a:rPr lang="en-US" b="1" dirty="0"/>
              <a:t>a) Capacity:</a:t>
            </a:r>
            <a:r>
              <a:rPr lang="en-US" dirty="0"/>
              <a:t> Refers to the number of bits encoded by the watermark. Despite the fact that a large payload is good for watermarking algorithms, it conflicts directly with robustness. </a:t>
            </a:r>
          </a:p>
          <a:p>
            <a:pPr marL="0" indent="0">
              <a:buNone/>
            </a:pPr>
            <a:endParaRPr lang="en-US" dirty="0"/>
          </a:p>
          <a:p>
            <a:pPr marL="0" indent="0">
              <a:buNone/>
            </a:pPr>
            <a:r>
              <a:rPr lang="en-US" b="1" dirty="0"/>
              <a:t>b) Fidelity: </a:t>
            </a:r>
            <a:r>
              <a:rPr lang="en-US" dirty="0"/>
              <a:t>Models containing watermarks should receive performance levels similar to those of models trained without watermarks. </a:t>
            </a:r>
          </a:p>
          <a:p>
            <a:pPr marL="0" indent="0">
              <a:buNone/>
            </a:pPr>
            <a:endParaRPr lang="en-US" dirty="0"/>
          </a:p>
          <a:p>
            <a:pPr marL="0" indent="0">
              <a:buNone/>
            </a:pPr>
            <a:r>
              <a:rPr lang="en-US" b="1" dirty="0"/>
              <a:t>c) Robustness: </a:t>
            </a:r>
            <a:r>
              <a:rPr lang="en-US" dirty="0"/>
              <a:t>Ability to extract the watermark correctly even when it has been modified</a:t>
            </a:r>
          </a:p>
        </p:txBody>
      </p:sp>
      <p:sp>
        <p:nvSpPr>
          <p:cNvPr id="4" name="Slide Number Placeholder 3">
            <a:extLst>
              <a:ext uri="{FF2B5EF4-FFF2-40B4-BE49-F238E27FC236}">
                <a16:creationId xmlns:a16="http://schemas.microsoft.com/office/drawing/2014/main" id="{9B4B144B-CFC8-19CA-C0A5-70ECE7950B64}"/>
              </a:ext>
            </a:extLst>
          </p:cNvPr>
          <p:cNvSpPr>
            <a:spLocks noGrp="1"/>
          </p:cNvSpPr>
          <p:nvPr>
            <p:ph type="sldNum" sz="quarter" idx="12"/>
          </p:nvPr>
        </p:nvSpPr>
        <p:spPr/>
        <p:txBody>
          <a:bodyPr/>
          <a:lstStyle/>
          <a:p>
            <a:fld id="{D9E6A441-5805-45FA-A3A8-5CF7DFF4D184}" type="slidenum">
              <a:rPr lang="en-US" smtClean="0"/>
              <a:t>10</a:t>
            </a:fld>
            <a:endParaRPr lang="en-US"/>
          </a:p>
        </p:txBody>
      </p:sp>
      <p:pic>
        <p:nvPicPr>
          <p:cNvPr id="6" name="Picture 5">
            <a:extLst>
              <a:ext uri="{FF2B5EF4-FFF2-40B4-BE49-F238E27FC236}">
                <a16:creationId xmlns:a16="http://schemas.microsoft.com/office/drawing/2014/main" id="{FF33899A-AF85-F88C-EEAC-E4850A8206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1222" y="2606219"/>
            <a:ext cx="4770778" cy="3180518"/>
          </a:xfrm>
          <a:prstGeom prst="rect">
            <a:avLst/>
          </a:prstGeom>
        </p:spPr>
      </p:pic>
    </p:spTree>
    <p:extLst>
      <p:ext uri="{BB962C8B-B14F-4D97-AF65-F5344CB8AC3E}">
        <p14:creationId xmlns:p14="http://schemas.microsoft.com/office/powerpoint/2010/main" val="2575930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949C38-805A-F21F-D418-4C29F1A2353C}"/>
              </a:ext>
            </a:extLst>
          </p:cNvPr>
          <p:cNvSpPr>
            <a:spLocks noGrp="1"/>
          </p:cNvSpPr>
          <p:nvPr>
            <p:ph idx="1"/>
          </p:nvPr>
        </p:nvSpPr>
        <p:spPr>
          <a:xfrm>
            <a:off x="838200" y="1786618"/>
            <a:ext cx="10515600" cy="4934857"/>
          </a:xfrm>
        </p:spPr>
        <p:txBody>
          <a:bodyPr/>
          <a:lstStyle/>
          <a:p>
            <a:r>
              <a:rPr lang="en-US" u="sng" dirty="0"/>
              <a:t>Overall architecture:</a:t>
            </a:r>
          </a:p>
          <a:p>
            <a:pPr marL="0" indent="0">
              <a:buNone/>
            </a:pPr>
            <a:endParaRPr lang="en-US" dirty="0"/>
          </a:p>
          <a:p>
            <a:pPr marL="0" indent="0">
              <a:buNone/>
            </a:pPr>
            <a:r>
              <a:rPr lang="en-US" dirty="0"/>
              <a:t>Watermarking procedure is usually divided into two steps: embedding and verification. In the embedding process, an embedding algorithm E embeds pre-defined watermarks W into the carrier data C, which is the data to be protected. After the embedding, the embedded data (e = E(W, C)) are stored or transmitted. During the watermark verification process, a decryption algorithm D attempts to extract. </a:t>
            </a:r>
          </a:p>
        </p:txBody>
      </p:sp>
      <p:sp>
        <p:nvSpPr>
          <p:cNvPr id="4" name="Slide Number Placeholder 3">
            <a:extLst>
              <a:ext uri="{FF2B5EF4-FFF2-40B4-BE49-F238E27FC236}">
                <a16:creationId xmlns:a16="http://schemas.microsoft.com/office/drawing/2014/main" id="{7D21738E-A367-E84A-DAA2-77499307C820}"/>
              </a:ext>
            </a:extLst>
          </p:cNvPr>
          <p:cNvSpPr>
            <a:spLocks noGrp="1"/>
          </p:cNvSpPr>
          <p:nvPr>
            <p:ph type="sldNum" sz="quarter" idx="12"/>
          </p:nvPr>
        </p:nvSpPr>
        <p:spPr/>
        <p:txBody>
          <a:bodyPr/>
          <a:lstStyle/>
          <a:p>
            <a:fld id="{D9E6A441-5805-45FA-A3A8-5CF7DFF4D184}" type="slidenum">
              <a:rPr lang="en-US" smtClean="0"/>
              <a:t>11</a:t>
            </a:fld>
            <a:endParaRPr lang="en-US"/>
          </a:p>
        </p:txBody>
      </p:sp>
      <p:sp>
        <p:nvSpPr>
          <p:cNvPr id="5" name="Title 1">
            <a:extLst>
              <a:ext uri="{FF2B5EF4-FFF2-40B4-BE49-F238E27FC236}">
                <a16:creationId xmlns:a16="http://schemas.microsoft.com/office/drawing/2014/main" id="{0E30ACCC-0789-A07C-DFDC-D0742A65633F}"/>
              </a:ext>
            </a:extLst>
          </p:cNvPr>
          <p:cNvSpPr>
            <a:spLocks noGrp="1"/>
          </p:cNvSpPr>
          <p:nvPr>
            <p:ph type="title"/>
          </p:nvPr>
        </p:nvSpPr>
        <p:spPr>
          <a:xfrm>
            <a:off x="838200" y="413657"/>
            <a:ext cx="10515600" cy="1270000"/>
          </a:xfrm>
        </p:spPr>
        <p:txBody>
          <a:bodyPr/>
          <a:lstStyle/>
          <a:p>
            <a:r>
              <a:rPr lang="en-US" dirty="0"/>
              <a:t>Development process:</a:t>
            </a:r>
          </a:p>
        </p:txBody>
      </p:sp>
    </p:spTree>
    <p:extLst>
      <p:ext uri="{BB962C8B-B14F-4D97-AF65-F5344CB8AC3E}">
        <p14:creationId xmlns:p14="http://schemas.microsoft.com/office/powerpoint/2010/main" val="40467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6CE677-C2C0-B614-1B29-96397EA2E508}"/>
              </a:ext>
            </a:extLst>
          </p:cNvPr>
          <p:cNvSpPr>
            <a:spLocks noGrp="1"/>
          </p:cNvSpPr>
          <p:nvPr>
            <p:ph type="sldNum" sz="quarter" idx="12"/>
          </p:nvPr>
        </p:nvSpPr>
        <p:spPr/>
        <p:txBody>
          <a:bodyPr/>
          <a:lstStyle/>
          <a:p>
            <a:fld id="{D9E6A441-5805-45FA-A3A8-5CF7DFF4D184}" type="slidenum">
              <a:rPr lang="en-US" smtClean="0"/>
              <a:t>12</a:t>
            </a:fld>
            <a:endParaRPr lang="en-US"/>
          </a:p>
        </p:txBody>
      </p:sp>
      <p:pic>
        <p:nvPicPr>
          <p:cNvPr id="6" name="Picture 5">
            <a:extLst>
              <a:ext uri="{FF2B5EF4-FFF2-40B4-BE49-F238E27FC236}">
                <a16:creationId xmlns:a16="http://schemas.microsoft.com/office/drawing/2014/main" id="{8BD3678B-632F-3282-B347-183F9F0F4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3367362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61DF3D-2011-12DD-BF6C-A3FBF5C75B42}"/>
              </a:ext>
            </a:extLst>
          </p:cNvPr>
          <p:cNvSpPr>
            <a:spLocks noGrp="1"/>
          </p:cNvSpPr>
          <p:nvPr>
            <p:ph idx="1"/>
          </p:nvPr>
        </p:nvSpPr>
        <p:spPr>
          <a:xfrm>
            <a:off x="838200" y="1253331"/>
            <a:ext cx="10515600" cy="4351338"/>
          </a:xfrm>
        </p:spPr>
        <p:txBody>
          <a:bodyPr/>
          <a:lstStyle/>
          <a:p>
            <a:pPr marL="0" indent="0">
              <a:buNone/>
            </a:pPr>
            <a:r>
              <a:rPr lang="en-US" dirty="0"/>
              <a:t>1) Embedding :</a:t>
            </a:r>
          </a:p>
          <a:p>
            <a:pPr marL="0" indent="0">
              <a:buNone/>
            </a:pPr>
            <a:endParaRPr lang="en-US" dirty="0"/>
          </a:p>
          <a:p>
            <a:pPr marL="0" indent="0">
              <a:buNone/>
            </a:pPr>
            <a:r>
              <a:rPr lang="en-US" dirty="0"/>
              <a:t>Let us assume that an original image </a:t>
            </a:r>
            <a:r>
              <a:rPr lang="en-US" b="1" dirty="0"/>
              <a:t>O</a:t>
            </a:r>
            <a:r>
              <a:rPr lang="en-US" dirty="0"/>
              <a:t> has a width of OW and a height of OH and the watermark </a:t>
            </a:r>
            <a:r>
              <a:rPr lang="en-US" b="1" dirty="0"/>
              <a:t>W</a:t>
            </a:r>
            <a:r>
              <a:rPr lang="en-US" dirty="0"/>
              <a:t> is which is basically a 64x64 frame filled with text that is going to be overlapped on O with a predefined opacity </a:t>
            </a:r>
            <a:r>
              <a:rPr lang="en-US" b="1" dirty="0"/>
              <a:t>α</a:t>
            </a:r>
            <a:r>
              <a:rPr lang="en-US" dirty="0"/>
              <a:t> which varies between (0.1 to 1), and with all that being performed a marked image M is going to be produced as given in Eq. 1 </a:t>
            </a:r>
          </a:p>
          <a:p>
            <a:pPr marL="0" indent="0">
              <a:buNone/>
            </a:pPr>
            <a:endParaRPr lang="en-US" dirty="0"/>
          </a:p>
          <a:p>
            <a:pPr marL="0" indent="0">
              <a:buNone/>
            </a:pPr>
            <a:r>
              <a:rPr lang="en-US" dirty="0"/>
              <a:t>			       m = O + αW ……………. (1)</a:t>
            </a:r>
          </a:p>
          <a:p>
            <a:endParaRPr lang="en-US" dirty="0"/>
          </a:p>
        </p:txBody>
      </p:sp>
      <p:sp>
        <p:nvSpPr>
          <p:cNvPr id="4" name="Slide Number Placeholder 3">
            <a:extLst>
              <a:ext uri="{FF2B5EF4-FFF2-40B4-BE49-F238E27FC236}">
                <a16:creationId xmlns:a16="http://schemas.microsoft.com/office/drawing/2014/main" id="{A3A9A1D0-4E29-08B4-7FED-94D5B8C6C471}"/>
              </a:ext>
            </a:extLst>
          </p:cNvPr>
          <p:cNvSpPr>
            <a:spLocks noGrp="1"/>
          </p:cNvSpPr>
          <p:nvPr>
            <p:ph type="sldNum" sz="quarter" idx="12"/>
          </p:nvPr>
        </p:nvSpPr>
        <p:spPr/>
        <p:txBody>
          <a:bodyPr/>
          <a:lstStyle/>
          <a:p>
            <a:fld id="{D9E6A441-5805-45FA-A3A8-5CF7DFF4D184}" type="slidenum">
              <a:rPr lang="en-US" smtClean="0"/>
              <a:t>13</a:t>
            </a:fld>
            <a:endParaRPr lang="en-US"/>
          </a:p>
        </p:txBody>
      </p:sp>
    </p:spTree>
    <p:extLst>
      <p:ext uri="{BB962C8B-B14F-4D97-AF65-F5344CB8AC3E}">
        <p14:creationId xmlns:p14="http://schemas.microsoft.com/office/powerpoint/2010/main" val="419125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B5709F6-BA93-7AC6-FCCA-0EE3922CD0DE}"/>
              </a:ext>
            </a:extLst>
          </p:cNvPr>
          <p:cNvSpPr>
            <a:spLocks noGrp="1"/>
          </p:cNvSpPr>
          <p:nvPr>
            <p:ph type="sldNum" sz="quarter" idx="12"/>
          </p:nvPr>
        </p:nvSpPr>
        <p:spPr/>
        <p:txBody>
          <a:bodyPr/>
          <a:lstStyle/>
          <a:p>
            <a:fld id="{D9E6A441-5805-45FA-A3A8-5CF7DFF4D184}" type="slidenum">
              <a:rPr lang="en-US" smtClean="0"/>
              <a:t>14</a:t>
            </a:fld>
            <a:endParaRPr lang="en-US"/>
          </a:p>
        </p:txBody>
      </p:sp>
      <p:pic>
        <p:nvPicPr>
          <p:cNvPr id="5" name="Picture 4">
            <a:extLst>
              <a:ext uri="{FF2B5EF4-FFF2-40B4-BE49-F238E27FC236}">
                <a16:creationId xmlns:a16="http://schemas.microsoft.com/office/drawing/2014/main" id="{E8179CD5-DC4E-13DB-799E-5E6B27162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860" y="547234"/>
            <a:ext cx="10246279" cy="5763532"/>
          </a:xfrm>
          <a:prstGeom prst="rect">
            <a:avLst/>
          </a:prstGeom>
        </p:spPr>
      </p:pic>
    </p:spTree>
    <p:extLst>
      <p:ext uri="{BB962C8B-B14F-4D97-AF65-F5344CB8AC3E}">
        <p14:creationId xmlns:p14="http://schemas.microsoft.com/office/powerpoint/2010/main" val="727224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DC5813-D966-8AB3-D221-36192C71A8D2}"/>
              </a:ext>
            </a:extLst>
          </p:cNvPr>
          <p:cNvSpPr>
            <a:spLocks noGrp="1"/>
          </p:cNvSpPr>
          <p:nvPr>
            <p:ph idx="1"/>
          </p:nvPr>
        </p:nvSpPr>
        <p:spPr>
          <a:xfrm>
            <a:off x="838200" y="606424"/>
            <a:ext cx="10515600" cy="5749925"/>
          </a:xfrm>
        </p:spPr>
        <p:txBody>
          <a:bodyPr/>
          <a:lstStyle/>
          <a:p>
            <a:pPr marL="0" indent="0">
              <a:buNone/>
            </a:pPr>
            <a:r>
              <a:rPr lang="en-US" dirty="0"/>
              <a:t>2) Training:</a:t>
            </a:r>
          </a:p>
          <a:p>
            <a:pPr marL="0" indent="0">
              <a:buNone/>
            </a:pPr>
            <a:r>
              <a:rPr lang="en-US" dirty="0"/>
              <a:t>In this case we’re using three different watermarks, basically images that are filled with the following texts “Wadie Mendja”, “Zeghamri Salah” and “Daham A” which they look like this: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 dataset is generated by creating different versions of the above watermarks by changing the text position, size, background color and its opacity (strength α).</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8245722E-499F-2662-BFB1-E28AD1BE049B}"/>
              </a:ext>
            </a:extLst>
          </p:cNvPr>
          <p:cNvSpPr>
            <a:spLocks noGrp="1"/>
          </p:cNvSpPr>
          <p:nvPr>
            <p:ph type="sldNum" sz="quarter" idx="12"/>
          </p:nvPr>
        </p:nvSpPr>
        <p:spPr/>
        <p:txBody>
          <a:bodyPr/>
          <a:lstStyle/>
          <a:p>
            <a:fld id="{D9E6A441-5805-45FA-A3A8-5CF7DFF4D184}" type="slidenum">
              <a:rPr lang="en-US" smtClean="0"/>
              <a:t>15</a:t>
            </a:fld>
            <a:endParaRPr lang="en-US"/>
          </a:p>
        </p:txBody>
      </p:sp>
      <p:pic>
        <p:nvPicPr>
          <p:cNvPr id="5" name="Picture 4">
            <a:extLst>
              <a:ext uri="{FF2B5EF4-FFF2-40B4-BE49-F238E27FC236}">
                <a16:creationId xmlns:a16="http://schemas.microsoft.com/office/drawing/2014/main" id="{CA28E53A-D333-4498-7398-48CA9458B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7880" y="2714371"/>
            <a:ext cx="1937523" cy="1937523"/>
          </a:xfrm>
          <a:prstGeom prst="rect">
            <a:avLst/>
          </a:prstGeom>
        </p:spPr>
      </p:pic>
      <p:pic>
        <p:nvPicPr>
          <p:cNvPr id="7" name="Picture 6">
            <a:extLst>
              <a:ext uri="{FF2B5EF4-FFF2-40B4-BE49-F238E27FC236}">
                <a16:creationId xmlns:a16="http://schemas.microsoft.com/office/drawing/2014/main" id="{7EB973A4-1AA7-12B9-BF4B-8DF5C257E5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7238" y="2714370"/>
            <a:ext cx="1937523" cy="1937523"/>
          </a:xfrm>
          <a:prstGeom prst="rect">
            <a:avLst/>
          </a:prstGeom>
        </p:spPr>
      </p:pic>
      <p:pic>
        <p:nvPicPr>
          <p:cNvPr id="9" name="Picture 8">
            <a:extLst>
              <a:ext uri="{FF2B5EF4-FFF2-40B4-BE49-F238E27FC236}">
                <a16:creationId xmlns:a16="http://schemas.microsoft.com/office/drawing/2014/main" id="{3A9B3547-C843-878E-5515-E5FD0CF39B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6596" y="2714369"/>
            <a:ext cx="1937523" cy="1937523"/>
          </a:xfrm>
          <a:prstGeom prst="rect">
            <a:avLst/>
          </a:prstGeom>
        </p:spPr>
      </p:pic>
    </p:spTree>
    <p:extLst>
      <p:ext uri="{BB962C8B-B14F-4D97-AF65-F5344CB8AC3E}">
        <p14:creationId xmlns:p14="http://schemas.microsoft.com/office/powerpoint/2010/main" val="1980711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EAFD12-6E14-1DE4-7848-350A1FE227B1}"/>
              </a:ext>
            </a:extLst>
          </p:cNvPr>
          <p:cNvSpPr>
            <a:spLocks noGrp="1"/>
          </p:cNvSpPr>
          <p:nvPr>
            <p:ph idx="1"/>
          </p:nvPr>
        </p:nvSpPr>
        <p:spPr>
          <a:xfrm>
            <a:off x="838200" y="566057"/>
            <a:ext cx="10515600" cy="5610906"/>
          </a:xfrm>
        </p:spPr>
        <p:txBody>
          <a:bodyPr/>
          <a:lstStyle/>
          <a:p>
            <a:pPr marL="0" indent="0">
              <a:buNone/>
            </a:pPr>
            <a:r>
              <a:rPr lang="en-US" dirty="0"/>
              <a:t>This is how our dataset looks like:</a:t>
            </a:r>
          </a:p>
        </p:txBody>
      </p:sp>
      <p:sp>
        <p:nvSpPr>
          <p:cNvPr id="4" name="Slide Number Placeholder 3">
            <a:extLst>
              <a:ext uri="{FF2B5EF4-FFF2-40B4-BE49-F238E27FC236}">
                <a16:creationId xmlns:a16="http://schemas.microsoft.com/office/drawing/2014/main" id="{32339FDC-88FE-9E5E-36E0-19642743B44B}"/>
              </a:ext>
            </a:extLst>
          </p:cNvPr>
          <p:cNvSpPr>
            <a:spLocks noGrp="1"/>
          </p:cNvSpPr>
          <p:nvPr>
            <p:ph type="sldNum" sz="quarter" idx="12"/>
          </p:nvPr>
        </p:nvSpPr>
        <p:spPr/>
        <p:txBody>
          <a:bodyPr/>
          <a:lstStyle/>
          <a:p>
            <a:fld id="{D9E6A441-5805-45FA-A3A8-5CF7DFF4D184}" type="slidenum">
              <a:rPr lang="en-US" smtClean="0"/>
              <a:t>16</a:t>
            </a:fld>
            <a:endParaRPr lang="en-US"/>
          </a:p>
        </p:txBody>
      </p:sp>
      <p:pic>
        <p:nvPicPr>
          <p:cNvPr id="6" name="Picture 5">
            <a:extLst>
              <a:ext uri="{FF2B5EF4-FFF2-40B4-BE49-F238E27FC236}">
                <a16:creationId xmlns:a16="http://schemas.microsoft.com/office/drawing/2014/main" id="{5B3E8F72-2574-69F8-447A-ACCC04B3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327" y="1407886"/>
            <a:ext cx="9601345" cy="5131026"/>
          </a:xfrm>
          <a:prstGeom prst="rect">
            <a:avLst/>
          </a:prstGeom>
        </p:spPr>
      </p:pic>
    </p:spTree>
    <p:extLst>
      <p:ext uri="{BB962C8B-B14F-4D97-AF65-F5344CB8AC3E}">
        <p14:creationId xmlns:p14="http://schemas.microsoft.com/office/powerpoint/2010/main" val="3050909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46208F-94F2-4562-D395-B5AEE46D2396}"/>
              </a:ext>
            </a:extLst>
          </p:cNvPr>
          <p:cNvSpPr>
            <a:spLocks noGrp="1"/>
          </p:cNvSpPr>
          <p:nvPr>
            <p:ph idx="1"/>
          </p:nvPr>
        </p:nvSpPr>
        <p:spPr>
          <a:xfrm>
            <a:off x="838200" y="275771"/>
            <a:ext cx="10515600" cy="1553029"/>
          </a:xfrm>
        </p:spPr>
        <p:txBody>
          <a:bodyPr>
            <a:normAutofit lnSpcReduction="10000"/>
          </a:bodyPr>
          <a:lstStyle/>
          <a:p>
            <a:pPr marL="0" indent="0">
              <a:buNone/>
            </a:pPr>
            <a:r>
              <a:rPr lang="en-US" dirty="0"/>
              <a:t>The DNN is going to take each image’s individual pixel (RGBA) value as an input to the first layer, the total number of inputs should be 64*64*4 which is 16384 inputs and 3 outputs since we have three pre-defined watermarks:</a:t>
            </a:r>
          </a:p>
          <a:p>
            <a:pPr marL="0" indent="0">
              <a:buNone/>
            </a:pPr>
            <a:endParaRPr lang="en-US" dirty="0"/>
          </a:p>
        </p:txBody>
      </p:sp>
      <p:sp>
        <p:nvSpPr>
          <p:cNvPr id="4" name="Slide Number Placeholder 3">
            <a:extLst>
              <a:ext uri="{FF2B5EF4-FFF2-40B4-BE49-F238E27FC236}">
                <a16:creationId xmlns:a16="http://schemas.microsoft.com/office/drawing/2014/main" id="{7323A08A-8C64-98E4-E699-2C31C156433D}"/>
              </a:ext>
            </a:extLst>
          </p:cNvPr>
          <p:cNvSpPr>
            <a:spLocks noGrp="1"/>
          </p:cNvSpPr>
          <p:nvPr>
            <p:ph type="sldNum" sz="quarter" idx="12"/>
          </p:nvPr>
        </p:nvSpPr>
        <p:spPr/>
        <p:txBody>
          <a:bodyPr/>
          <a:lstStyle/>
          <a:p>
            <a:fld id="{D9E6A441-5805-45FA-A3A8-5CF7DFF4D184}" type="slidenum">
              <a:rPr lang="en-US" smtClean="0"/>
              <a:t>17</a:t>
            </a:fld>
            <a:endParaRPr lang="en-US"/>
          </a:p>
        </p:txBody>
      </p:sp>
      <p:pic>
        <p:nvPicPr>
          <p:cNvPr id="8" name="Picture 7">
            <a:extLst>
              <a:ext uri="{FF2B5EF4-FFF2-40B4-BE49-F238E27FC236}">
                <a16:creationId xmlns:a16="http://schemas.microsoft.com/office/drawing/2014/main" id="{672B925A-518A-936B-6BD9-81221564B9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289" y="1727200"/>
            <a:ext cx="9121422" cy="5130800"/>
          </a:xfrm>
          <a:prstGeom prst="rect">
            <a:avLst/>
          </a:prstGeom>
        </p:spPr>
      </p:pic>
    </p:spTree>
    <p:extLst>
      <p:ext uri="{BB962C8B-B14F-4D97-AF65-F5344CB8AC3E}">
        <p14:creationId xmlns:p14="http://schemas.microsoft.com/office/powerpoint/2010/main" val="3827473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577710-4D77-F60E-317D-A7500197FDDC}"/>
              </a:ext>
            </a:extLst>
          </p:cNvPr>
          <p:cNvSpPr>
            <a:spLocks noGrp="1"/>
          </p:cNvSpPr>
          <p:nvPr>
            <p:ph idx="1"/>
          </p:nvPr>
        </p:nvSpPr>
        <p:spPr>
          <a:xfrm>
            <a:off x="838200" y="577396"/>
            <a:ext cx="10515600" cy="757918"/>
          </a:xfrm>
        </p:spPr>
        <p:txBody>
          <a:bodyPr/>
          <a:lstStyle/>
          <a:p>
            <a:pPr marL="0" indent="0">
              <a:buNone/>
            </a:pPr>
            <a:r>
              <a:rPr lang="en-US" dirty="0"/>
              <a:t>Training performance:</a:t>
            </a:r>
          </a:p>
          <a:p>
            <a:pPr marL="0" indent="0">
              <a:buNone/>
            </a:pPr>
            <a:endParaRPr lang="en-US" dirty="0"/>
          </a:p>
        </p:txBody>
      </p:sp>
      <p:sp>
        <p:nvSpPr>
          <p:cNvPr id="4" name="Slide Number Placeholder 3">
            <a:extLst>
              <a:ext uri="{FF2B5EF4-FFF2-40B4-BE49-F238E27FC236}">
                <a16:creationId xmlns:a16="http://schemas.microsoft.com/office/drawing/2014/main" id="{86DA7DF4-9BF2-FF1C-CBDA-6B079BA169DD}"/>
              </a:ext>
            </a:extLst>
          </p:cNvPr>
          <p:cNvSpPr>
            <a:spLocks noGrp="1"/>
          </p:cNvSpPr>
          <p:nvPr>
            <p:ph type="sldNum" sz="quarter" idx="12"/>
          </p:nvPr>
        </p:nvSpPr>
        <p:spPr/>
        <p:txBody>
          <a:bodyPr/>
          <a:lstStyle/>
          <a:p>
            <a:fld id="{D9E6A441-5805-45FA-A3A8-5CF7DFF4D184}" type="slidenum">
              <a:rPr lang="en-US" smtClean="0"/>
              <a:t>18</a:t>
            </a:fld>
            <a:endParaRPr lang="en-US"/>
          </a:p>
        </p:txBody>
      </p:sp>
      <p:pic>
        <p:nvPicPr>
          <p:cNvPr id="11" name="Content Placeholder 5">
            <a:extLst>
              <a:ext uri="{FF2B5EF4-FFF2-40B4-BE49-F238E27FC236}">
                <a16:creationId xmlns:a16="http://schemas.microsoft.com/office/drawing/2014/main" id="{49A4E02C-2B02-90F8-F65F-6F7447E9B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2936" y="1196367"/>
            <a:ext cx="7606127" cy="5084237"/>
          </a:xfrm>
          <a:prstGeom prst="rect">
            <a:avLst/>
          </a:prstGeom>
        </p:spPr>
      </p:pic>
    </p:spTree>
    <p:extLst>
      <p:ext uri="{BB962C8B-B14F-4D97-AF65-F5344CB8AC3E}">
        <p14:creationId xmlns:p14="http://schemas.microsoft.com/office/powerpoint/2010/main" val="170997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52BD91-29A5-C80B-3BE1-818B30AE306D}"/>
              </a:ext>
            </a:extLst>
          </p:cNvPr>
          <p:cNvSpPr>
            <a:spLocks noGrp="1"/>
          </p:cNvSpPr>
          <p:nvPr>
            <p:ph idx="1"/>
          </p:nvPr>
        </p:nvSpPr>
        <p:spPr>
          <a:xfrm>
            <a:off x="722085" y="519338"/>
            <a:ext cx="10515600" cy="5837011"/>
          </a:xfrm>
        </p:spPr>
        <p:txBody>
          <a:bodyPr>
            <a:normAutofit fontScale="85000" lnSpcReduction="20000"/>
          </a:bodyPr>
          <a:lstStyle/>
          <a:p>
            <a:pPr marL="0" indent="0">
              <a:buNone/>
            </a:pPr>
            <a:r>
              <a:rPr lang="en-US" dirty="0"/>
              <a:t>3) Extraction:</a:t>
            </a:r>
          </a:p>
          <a:p>
            <a:pPr marL="0" indent="0">
              <a:buNone/>
            </a:pPr>
            <a:endParaRPr lang="en-US" dirty="0"/>
          </a:p>
          <a:p>
            <a:pPr marL="0" indent="0">
              <a:buNone/>
            </a:pPr>
            <a:r>
              <a:rPr lang="en-US" dirty="0"/>
              <a:t>The extraction phase is divided into two steps:</a:t>
            </a:r>
          </a:p>
          <a:p>
            <a:pPr marL="0" indent="0">
              <a:buNone/>
            </a:pPr>
            <a:r>
              <a:rPr lang="en-US" dirty="0"/>
              <a:t> </a:t>
            </a:r>
          </a:p>
          <a:p>
            <a:pPr marL="514350" indent="-514350">
              <a:buAutoNum type="alphaLcParenR"/>
            </a:pPr>
            <a:r>
              <a:rPr lang="en-US" dirty="0"/>
              <a:t>Cropping the watermark area (64x64 pixel) where it’s expected to be; </a:t>
            </a:r>
          </a:p>
          <a:p>
            <a:pPr marL="514350" indent="-514350">
              <a:buAutoNum type="alphaLcParenR"/>
            </a:pPr>
            <a:endParaRPr lang="en-US" dirty="0"/>
          </a:p>
          <a:p>
            <a:pPr marL="514350" indent="-514350">
              <a:buAutoNum type="alphaLcParenR"/>
            </a:pPr>
            <a:r>
              <a:rPr lang="en-US" dirty="0"/>
              <a:t>The pre-trained DNN is going to take marked image as an input (pixels matrix), and in the other hand we got 3 output nodes which will give the results that depend on the NC factor (confidence score) as given in Eq. 2: </a:t>
            </a:r>
          </a:p>
          <a:p>
            <a:pPr marL="0" indent="0">
              <a:buNone/>
            </a:pPr>
            <a:r>
              <a:rPr lang="en-US" dirty="0"/>
              <a:t>		</a:t>
            </a:r>
          </a:p>
          <a:p>
            <a:pPr marL="0" indent="0">
              <a:buNone/>
            </a:pPr>
            <a:r>
              <a:rPr lang="en-US" dirty="0"/>
              <a:t>			NC(i) = AN / TNN …... (Eq. 2) </a:t>
            </a:r>
          </a:p>
          <a:p>
            <a:pPr marL="0" indent="0">
              <a:buNone/>
            </a:pPr>
            <a:endParaRPr lang="en-US" dirty="0"/>
          </a:p>
          <a:p>
            <a:pPr marL="0" indent="0">
              <a:buNone/>
            </a:pPr>
            <a:r>
              <a:rPr lang="en-US" dirty="0"/>
              <a:t>i : index of pre-defined watermark</a:t>
            </a:r>
          </a:p>
          <a:p>
            <a:pPr marL="0" indent="0">
              <a:buNone/>
            </a:pPr>
            <a:r>
              <a:rPr lang="en-US" dirty="0"/>
              <a:t>AN: activated neurons </a:t>
            </a:r>
          </a:p>
          <a:p>
            <a:pPr marL="0" indent="0">
              <a:buNone/>
            </a:pPr>
            <a:r>
              <a:rPr lang="en-US" dirty="0"/>
              <a:t>TNN: total number of neurons</a:t>
            </a:r>
          </a:p>
        </p:txBody>
      </p:sp>
      <p:sp>
        <p:nvSpPr>
          <p:cNvPr id="4" name="Slide Number Placeholder 3">
            <a:extLst>
              <a:ext uri="{FF2B5EF4-FFF2-40B4-BE49-F238E27FC236}">
                <a16:creationId xmlns:a16="http://schemas.microsoft.com/office/drawing/2014/main" id="{93370E1F-2335-F9E5-D4C7-CE012E9B389B}"/>
              </a:ext>
            </a:extLst>
          </p:cNvPr>
          <p:cNvSpPr>
            <a:spLocks noGrp="1"/>
          </p:cNvSpPr>
          <p:nvPr>
            <p:ph type="sldNum" sz="quarter" idx="12"/>
          </p:nvPr>
        </p:nvSpPr>
        <p:spPr/>
        <p:txBody>
          <a:bodyPr/>
          <a:lstStyle/>
          <a:p>
            <a:fld id="{D9E6A441-5805-45FA-A3A8-5CF7DFF4D184}" type="slidenum">
              <a:rPr lang="en-US" smtClean="0"/>
              <a:t>19</a:t>
            </a:fld>
            <a:endParaRPr lang="en-US"/>
          </a:p>
        </p:txBody>
      </p:sp>
    </p:spTree>
    <p:extLst>
      <p:ext uri="{BB962C8B-B14F-4D97-AF65-F5344CB8AC3E}">
        <p14:creationId xmlns:p14="http://schemas.microsoft.com/office/powerpoint/2010/main" val="3027162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EAED1-5C5B-0ED3-DE80-4D240B479DF4}"/>
              </a:ext>
            </a:extLst>
          </p:cNvPr>
          <p:cNvSpPr>
            <a:spLocks noGrp="1"/>
          </p:cNvSpPr>
          <p:nvPr>
            <p:ph type="title"/>
          </p:nvPr>
        </p:nvSpPr>
        <p:spPr/>
        <p:txBody>
          <a:bodyPr/>
          <a:lstStyle/>
          <a:p>
            <a:r>
              <a:rPr lang="en-US" dirty="0"/>
              <a:t>Workplan:</a:t>
            </a:r>
          </a:p>
        </p:txBody>
      </p:sp>
      <p:sp>
        <p:nvSpPr>
          <p:cNvPr id="3" name="Content Placeholder 2">
            <a:extLst>
              <a:ext uri="{FF2B5EF4-FFF2-40B4-BE49-F238E27FC236}">
                <a16:creationId xmlns:a16="http://schemas.microsoft.com/office/drawing/2014/main" id="{46F9DC9C-8F1D-746B-901B-4500098A2608}"/>
              </a:ext>
            </a:extLst>
          </p:cNvPr>
          <p:cNvSpPr>
            <a:spLocks noGrp="1"/>
          </p:cNvSpPr>
          <p:nvPr>
            <p:ph idx="1"/>
          </p:nvPr>
        </p:nvSpPr>
        <p:spPr>
          <a:xfrm>
            <a:off x="838200" y="1825624"/>
            <a:ext cx="10515600" cy="4530725"/>
          </a:xfrm>
        </p:spPr>
        <p:txBody>
          <a:bodyPr>
            <a:normAutofit lnSpcReduction="10000"/>
          </a:bodyPr>
          <a:lstStyle/>
          <a:p>
            <a:r>
              <a:rPr lang="en-US" dirty="0"/>
              <a:t>Introduction</a:t>
            </a:r>
          </a:p>
          <a:p>
            <a:r>
              <a:rPr lang="en-US" dirty="0"/>
              <a:t>Problematic</a:t>
            </a:r>
          </a:p>
          <a:p>
            <a:r>
              <a:rPr lang="en-US" dirty="0"/>
              <a:t>What is a watermark and why it’s needed</a:t>
            </a:r>
          </a:p>
          <a:p>
            <a:r>
              <a:rPr lang="en-US" dirty="0"/>
              <a:t>Watermarking techniques</a:t>
            </a:r>
          </a:p>
          <a:p>
            <a:r>
              <a:rPr lang="en-US" dirty="0"/>
              <a:t>Overall watermarking process</a:t>
            </a:r>
          </a:p>
          <a:p>
            <a:r>
              <a:rPr lang="en-US" dirty="0"/>
              <a:t>Deep Neural Networks and digital watermarking</a:t>
            </a:r>
          </a:p>
          <a:p>
            <a:r>
              <a:rPr lang="en-US" dirty="0"/>
              <a:t>Requirements for DNN watermarking</a:t>
            </a:r>
          </a:p>
          <a:p>
            <a:r>
              <a:rPr lang="en-US" dirty="0"/>
              <a:t>Development process (embedding, training and extraction models)</a:t>
            </a:r>
          </a:p>
          <a:p>
            <a:r>
              <a:rPr lang="en-US" dirty="0"/>
              <a:t>Conclusion</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F6BAC00C-4A6F-519C-D875-F8E86FC95082}"/>
              </a:ext>
            </a:extLst>
          </p:cNvPr>
          <p:cNvSpPr>
            <a:spLocks noGrp="1"/>
          </p:cNvSpPr>
          <p:nvPr>
            <p:ph type="sldNum" sz="quarter" idx="12"/>
          </p:nvPr>
        </p:nvSpPr>
        <p:spPr/>
        <p:txBody>
          <a:bodyPr/>
          <a:lstStyle/>
          <a:p>
            <a:fld id="{D9E6A441-5805-45FA-A3A8-5CF7DFF4D184}" type="slidenum">
              <a:rPr lang="en-US" smtClean="0"/>
              <a:t>2</a:t>
            </a:fld>
            <a:endParaRPr lang="en-US"/>
          </a:p>
        </p:txBody>
      </p:sp>
    </p:spTree>
    <p:extLst>
      <p:ext uri="{BB962C8B-B14F-4D97-AF65-F5344CB8AC3E}">
        <p14:creationId xmlns:p14="http://schemas.microsoft.com/office/powerpoint/2010/main" val="1809072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33B63C8-1336-BA74-99DC-F0D2F1A2B6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7233" y="645318"/>
            <a:ext cx="9897534" cy="5567363"/>
          </a:xfrm>
        </p:spPr>
      </p:pic>
      <p:sp>
        <p:nvSpPr>
          <p:cNvPr id="4" name="Slide Number Placeholder 3">
            <a:extLst>
              <a:ext uri="{FF2B5EF4-FFF2-40B4-BE49-F238E27FC236}">
                <a16:creationId xmlns:a16="http://schemas.microsoft.com/office/drawing/2014/main" id="{4A085393-0B5B-D938-FB79-39840895048E}"/>
              </a:ext>
            </a:extLst>
          </p:cNvPr>
          <p:cNvSpPr>
            <a:spLocks noGrp="1"/>
          </p:cNvSpPr>
          <p:nvPr>
            <p:ph type="sldNum" sz="quarter" idx="12"/>
          </p:nvPr>
        </p:nvSpPr>
        <p:spPr/>
        <p:txBody>
          <a:bodyPr/>
          <a:lstStyle/>
          <a:p>
            <a:fld id="{D9E6A441-5805-45FA-A3A8-5CF7DFF4D184}" type="slidenum">
              <a:rPr lang="en-US" smtClean="0"/>
              <a:t>20</a:t>
            </a:fld>
            <a:endParaRPr lang="en-US"/>
          </a:p>
        </p:txBody>
      </p:sp>
    </p:spTree>
    <p:extLst>
      <p:ext uri="{BB962C8B-B14F-4D97-AF65-F5344CB8AC3E}">
        <p14:creationId xmlns:p14="http://schemas.microsoft.com/office/powerpoint/2010/main" val="2077112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5458-BBBA-3CFB-673E-74FEBC6FC50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A160353-9A42-6454-F086-0C0274907D8A}"/>
              </a:ext>
            </a:extLst>
          </p:cNvPr>
          <p:cNvSpPr>
            <a:spLocks noGrp="1"/>
          </p:cNvSpPr>
          <p:nvPr>
            <p:ph idx="1"/>
          </p:nvPr>
        </p:nvSpPr>
        <p:spPr>
          <a:xfrm>
            <a:off x="838200" y="1825625"/>
            <a:ext cx="10515600" cy="3268889"/>
          </a:xfrm>
        </p:spPr>
        <p:txBody>
          <a:bodyPr>
            <a:normAutofit fontScale="92500" lnSpcReduction="20000"/>
          </a:bodyPr>
          <a:lstStyle/>
          <a:p>
            <a:pPr>
              <a:buFontTx/>
              <a:buChar char="-"/>
            </a:pPr>
            <a:endParaRPr lang="en-US" dirty="0"/>
          </a:p>
          <a:p>
            <a:pPr>
              <a:buFontTx/>
              <a:buChar char="-"/>
            </a:pPr>
            <a:r>
              <a:rPr lang="en-US" dirty="0"/>
              <a:t>DNN watermarking is immune to vulnerabilities in the same way that any other watermarking solution is.</a:t>
            </a:r>
          </a:p>
          <a:p>
            <a:pPr>
              <a:buFontTx/>
              <a:buChar char="-"/>
            </a:pPr>
            <a:endParaRPr lang="en-US" dirty="0"/>
          </a:p>
          <a:p>
            <a:pPr>
              <a:buFontTx/>
              <a:buChar char="-"/>
            </a:pPr>
            <a:r>
              <a:rPr lang="en-US" dirty="0"/>
              <a:t>DNNs are becoming increasingly popular with its human-like capabilities and considering the resources invested in its making, it is important that these advancements be protected, and from our reading we can be quite confident that watermarking is one of the reliable ways to achieve this goal. </a:t>
            </a:r>
          </a:p>
          <a:p>
            <a:pPr>
              <a:buFontTx/>
              <a:buChar char="-"/>
            </a:pPr>
            <a:endParaRPr lang="en-US" dirty="0"/>
          </a:p>
        </p:txBody>
      </p:sp>
      <p:sp>
        <p:nvSpPr>
          <p:cNvPr id="4" name="Slide Number Placeholder 3">
            <a:extLst>
              <a:ext uri="{FF2B5EF4-FFF2-40B4-BE49-F238E27FC236}">
                <a16:creationId xmlns:a16="http://schemas.microsoft.com/office/drawing/2014/main" id="{FD4CC431-7158-D24B-F3DD-BB26FFA027A7}"/>
              </a:ext>
            </a:extLst>
          </p:cNvPr>
          <p:cNvSpPr>
            <a:spLocks noGrp="1"/>
          </p:cNvSpPr>
          <p:nvPr>
            <p:ph type="sldNum" sz="quarter" idx="12"/>
          </p:nvPr>
        </p:nvSpPr>
        <p:spPr/>
        <p:txBody>
          <a:bodyPr/>
          <a:lstStyle/>
          <a:p>
            <a:fld id="{D9E6A441-5805-45FA-A3A8-5CF7DFF4D184}" type="slidenum">
              <a:rPr lang="en-US" smtClean="0"/>
              <a:t>21</a:t>
            </a:fld>
            <a:endParaRPr lang="en-US"/>
          </a:p>
        </p:txBody>
      </p:sp>
    </p:spTree>
    <p:extLst>
      <p:ext uri="{BB962C8B-B14F-4D97-AF65-F5344CB8AC3E}">
        <p14:creationId xmlns:p14="http://schemas.microsoft.com/office/powerpoint/2010/main" val="2282262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2F972-4CFC-B177-743A-8644DE3463FB}"/>
              </a:ext>
            </a:extLst>
          </p:cNvPr>
          <p:cNvSpPr>
            <a:spLocks noGrp="1"/>
          </p:cNvSpPr>
          <p:nvPr>
            <p:ph type="title"/>
          </p:nvPr>
        </p:nvSpPr>
        <p:spPr>
          <a:xfrm>
            <a:off x="4068535" y="2766218"/>
            <a:ext cx="4054929" cy="1325563"/>
          </a:xfrm>
        </p:spPr>
        <p:txBody>
          <a:bodyPr>
            <a:noAutofit/>
          </a:bodyPr>
          <a:lstStyle/>
          <a:p>
            <a:r>
              <a:rPr lang="en-US" sz="6000" dirty="0"/>
              <a:t>Thank you :)</a:t>
            </a:r>
          </a:p>
        </p:txBody>
      </p:sp>
      <p:sp>
        <p:nvSpPr>
          <p:cNvPr id="4" name="Slide Number Placeholder 3">
            <a:extLst>
              <a:ext uri="{FF2B5EF4-FFF2-40B4-BE49-F238E27FC236}">
                <a16:creationId xmlns:a16="http://schemas.microsoft.com/office/drawing/2014/main" id="{FEDCEBEA-B9F7-2D4D-1DA3-9CDC6D2D19F9}"/>
              </a:ext>
            </a:extLst>
          </p:cNvPr>
          <p:cNvSpPr>
            <a:spLocks noGrp="1"/>
          </p:cNvSpPr>
          <p:nvPr>
            <p:ph type="sldNum" sz="quarter" idx="12"/>
          </p:nvPr>
        </p:nvSpPr>
        <p:spPr/>
        <p:txBody>
          <a:bodyPr/>
          <a:lstStyle/>
          <a:p>
            <a:fld id="{D9E6A441-5805-45FA-A3A8-5CF7DFF4D184}" type="slidenum">
              <a:rPr lang="en-US" smtClean="0"/>
              <a:t>22</a:t>
            </a:fld>
            <a:endParaRPr lang="en-US"/>
          </a:p>
        </p:txBody>
      </p:sp>
    </p:spTree>
    <p:extLst>
      <p:ext uri="{BB962C8B-B14F-4D97-AF65-F5344CB8AC3E}">
        <p14:creationId xmlns:p14="http://schemas.microsoft.com/office/powerpoint/2010/main" val="46134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E9B7F-4953-7BBD-4F5D-3D25245544C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680EBD8-11A7-A5E3-6E40-3106D70BB862}"/>
              </a:ext>
            </a:extLst>
          </p:cNvPr>
          <p:cNvSpPr>
            <a:spLocks noGrp="1"/>
          </p:cNvSpPr>
          <p:nvPr>
            <p:ph idx="1"/>
          </p:nvPr>
        </p:nvSpPr>
        <p:spPr/>
        <p:txBody>
          <a:bodyPr/>
          <a:lstStyle/>
          <a:p>
            <a:pPr marL="0" indent="0">
              <a:buNone/>
            </a:pPr>
            <a:r>
              <a:rPr lang="en-US" dirty="0"/>
              <a:t>Digital watermarking is recognized as an innovative technique developed to deal with the problem of copyright protection of digital content distributed on the Internet. Such a technique can address the problem of asserting authorship but cannot directly solve the problem of determining accountability when piracy occurs. Therefore, it is necessary to implement watermarking protocols to determine whether a user illegally possesses content distributed by content providers as well as to protect the entire digital asset of the web-based distribution and of the associated rights.</a:t>
            </a:r>
          </a:p>
        </p:txBody>
      </p:sp>
      <p:sp>
        <p:nvSpPr>
          <p:cNvPr id="4" name="Slide Number Placeholder 3">
            <a:extLst>
              <a:ext uri="{FF2B5EF4-FFF2-40B4-BE49-F238E27FC236}">
                <a16:creationId xmlns:a16="http://schemas.microsoft.com/office/drawing/2014/main" id="{1AAC8DE7-6779-7255-F75F-04E88D5F04ED}"/>
              </a:ext>
            </a:extLst>
          </p:cNvPr>
          <p:cNvSpPr>
            <a:spLocks noGrp="1"/>
          </p:cNvSpPr>
          <p:nvPr>
            <p:ph type="sldNum" sz="quarter" idx="12"/>
          </p:nvPr>
        </p:nvSpPr>
        <p:spPr/>
        <p:txBody>
          <a:bodyPr/>
          <a:lstStyle/>
          <a:p>
            <a:fld id="{D9E6A441-5805-45FA-A3A8-5CF7DFF4D184}" type="slidenum">
              <a:rPr lang="en-US" smtClean="0"/>
              <a:t>3</a:t>
            </a:fld>
            <a:endParaRPr lang="en-US"/>
          </a:p>
        </p:txBody>
      </p:sp>
    </p:spTree>
    <p:extLst>
      <p:ext uri="{BB962C8B-B14F-4D97-AF65-F5344CB8AC3E}">
        <p14:creationId xmlns:p14="http://schemas.microsoft.com/office/powerpoint/2010/main" val="259529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A427-C24B-48A3-3D61-27940D0D81D7}"/>
              </a:ext>
            </a:extLst>
          </p:cNvPr>
          <p:cNvSpPr>
            <a:spLocks noGrp="1"/>
          </p:cNvSpPr>
          <p:nvPr>
            <p:ph type="title"/>
          </p:nvPr>
        </p:nvSpPr>
        <p:spPr/>
        <p:txBody>
          <a:bodyPr/>
          <a:lstStyle/>
          <a:p>
            <a:r>
              <a:rPr lang="en-US" dirty="0"/>
              <a:t>Problematic:</a:t>
            </a:r>
          </a:p>
        </p:txBody>
      </p:sp>
      <p:sp>
        <p:nvSpPr>
          <p:cNvPr id="3" name="Content Placeholder 2">
            <a:extLst>
              <a:ext uri="{FF2B5EF4-FFF2-40B4-BE49-F238E27FC236}">
                <a16:creationId xmlns:a16="http://schemas.microsoft.com/office/drawing/2014/main" id="{0726827D-4018-6406-E09F-E212BCF64306}"/>
              </a:ext>
            </a:extLst>
          </p:cNvPr>
          <p:cNvSpPr>
            <a:spLocks noGrp="1"/>
          </p:cNvSpPr>
          <p:nvPr>
            <p:ph idx="1"/>
          </p:nvPr>
        </p:nvSpPr>
        <p:spPr/>
        <p:txBody>
          <a:bodyPr/>
          <a:lstStyle/>
          <a:p>
            <a:pPr marL="0" indent="0">
              <a:buNone/>
            </a:pPr>
            <a:r>
              <a:rPr lang="en-US" dirty="0">
                <a:latin typeface="Calibri (Body)"/>
                <a:ea typeface="Times New Roman" panose="02020603050405020304" pitchFamily="18" charset="0"/>
              </a:rPr>
              <a:t>W</a:t>
            </a:r>
            <a:r>
              <a:rPr lang="en-US" sz="2800" dirty="0">
                <a:effectLst/>
                <a:latin typeface="Calibri (Body)"/>
                <a:ea typeface="Times New Roman" panose="02020603050405020304" pitchFamily="18" charset="0"/>
              </a:rPr>
              <a:t>hile Deep Neural Networks (DNN) watermarking is receiving increasing attention, and several works have been published leveraging on digital watermarking to address intellectual property protection in the DL domain. </a:t>
            </a:r>
          </a:p>
          <a:p>
            <a:pPr marL="0" indent="0">
              <a:buNone/>
            </a:pPr>
            <a:endParaRPr lang="en-US" dirty="0">
              <a:latin typeface="Calibri (Body)"/>
              <a:ea typeface="Times New Roman" panose="02020603050405020304" pitchFamily="18" charset="0"/>
            </a:endParaRPr>
          </a:p>
          <a:p>
            <a:pPr marL="0" indent="0">
              <a:buNone/>
            </a:pPr>
            <a:r>
              <a:rPr lang="en-US" sz="2800" dirty="0">
                <a:effectLst/>
                <a:latin typeface="Calibri (Body)"/>
                <a:ea typeface="Times New Roman" panose="02020603050405020304" pitchFamily="18" charset="0"/>
              </a:rPr>
              <a:t>With all that been said :</a:t>
            </a:r>
          </a:p>
          <a:p>
            <a:pPr marL="0" indent="0">
              <a:buNone/>
            </a:pPr>
            <a:endParaRPr lang="en-US" dirty="0">
              <a:latin typeface="Calibri (Body)"/>
              <a:ea typeface="Times New Roman" panose="02020603050405020304" pitchFamily="18" charset="0"/>
            </a:endParaRPr>
          </a:p>
          <a:p>
            <a:pPr marL="0" indent="0">
              <a:buNone/>
            </a:pPr>
            <a:r>
              <a:rPr lang="en-US" sz="2800" b="1" dirty="0">
                <a:effectLst/>
                <a:latin typeface="Calibri (Body)"/>
                <a:ea typeface="Times New Roman" panose="02020603050405020304" pitchFamily="18" charset="0"/>
              </a:rPr>
              <a:t>How can we use DNN in digital watermarking ?</a:t>
            </a:r>
          </a:p>
          <a:p>
            <a:pPr marL="0" indent="0">
              <a:buNone/>
            </a:pPr>
            <a:endParaRPr lang="en-US" dirty="0">
              <a:latin typeface="Calibri (Body)"/>
            </a:endParaRPr>
          </a:p>
          <a:p>
            <a:pPr marL="0" indent="0">
              <a:buNone/>
            </a:pPr>
            <a:endParaRPr lang="en-US" dirty="0">
              <a:latin typeface="Calibri (Body)"/>
            </a:endParaRPr>
          </a:p>
        </p:txBody>
      </p:sp>
      <p:sp>
        <p:nvSpPr>
          <p:cNvPr id="4" name="Slide Number Placeholder 3">
            <a:extLst>
              <a:ext uri="{FF2B5EF4-FFF2-40B4-BE49-F238E27FC236}">
                <a16:creationId xmlns:a16="http://schemas.microsoft.com/office/drawing/2014/main" id="{D8EC14D5-E567-234F-CB3C-754602D88A99}"/>
              </a:ext>
            </a:extLst>
          </p:cNvPr>
          <p:cNvSpPr>
            <a:spLocks noGrp="1"/>
          </p:cNvSpPr>
          <p:nvPr>
            <p:ph type="sldNum" sz="quarter" idx="12"/>
          </p:nvPr>
        </p:nvSpPr>
        <p:spPr/>
        <p:txBody>
          <a:bodyPr/>
          <a:lstStyle/>
          <a:p>
            <a:fld id="{D9E6A441-5805-45FA-A3A8-5CF7DFF4D184}" type="slidenum">
              <a:rPr lang="en-US" smtClean="0"/>
              <a:t>4</a:t>
            </a:fld>
            <a:endParaRPr lang="en-US"/>
          </a:p>
        </p:txBody>
      </p:sp>
    </p:spTree>
    <p:extLst>
      <p:ext uri="{BB962C8B-B14F-4D97-AF65-F5344CB8AC3E}">
        <p14:creationId xmlns:p14="http://schemas.microsoft.com/office/powerpoint/2010/main" val="1662996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93CED-E9C1-298F-5608-47578E3174AE}"/>
              </a:ext>
            </a:extLst>
          </p:cNvPr>
          <p:cNvSpPr>
            <a:spLocks noGrp="1"/>
          </p:cNvSpPr>
          <p:nvPr>
            <p:ph type="title"/>
          </p:nvPr>
        </p:nvSpPr>
        <p:spPr/>
        <p:txBody>
          <a:bodyPr/>
          <a:lstStyle/>
          <a:p>
            <a:r>
              <a:rPr lang="en-US" dirty="0"/>
              <a:t>What is a watermark? </a:t>
            </a:r>
          </a:p>
        </p:txBody>
      </p:sp>
      <p:sp>
        <p:nvSpPr>
          <p:cNvPr id="3" name="Content Placeholder 2">
            <a:extLst>
              <a:ext uri="{FF2B5EF4-FFF2-40B4-BE49-F238E27FC236}">
                <a16:creationId xmlns:a16="http://schemas.microsoft.com/office/drawing/2014/main" id="{E0FD4F9B-17DF-527C-BB07-7BA132330A59}"/>
              </a:ext>
            </a:extLst>
          </p:cNvPr>
          <p:cNvSpPr>
            <a:spLocks noGrp="1"/>
          </p:cNvSpPr>
          <p:nvPr>
            <p:ph idx="1"/>
          </p:nvPr>
        </p:nvSpPr>
        <p:spPr>
          <a:xfrm>
            <a:off x="838200" y="1673446"/>
            <a:ext cx="10515600" cy="2014855"/>
          </a:xfrm>
        </p:spPr>
        <p:txBody>
          <a:bodyPr>
            <a:normAutofit/>
          </a:bodyPr>
          <a:lstStyle/>
          <a:p>
            <a:pPr marL="0" indent="0">
              <a:buNone/>
            </a:pPr>
            <a:r>
              <a:rPr lang="en-US" dirty="0"/>
              <a:t>A digital watermark is a kind of marker covertly embedded in a noise-tolerant signal such as audio, video or image data and is so designed that it does not degrade/distort the quality of the image, there are two types of watermarks: visible and invisible watermark.</a:t>
            </a:r>
          </a:p>
        </p:txBody>
      </p:sp>
      <p:sp>
        <p:nvSpPr>
          <p:cNvPr id="6" name="Content Placeholder 2">
            <a:extLst>
              <a:ext uri="{FF2B5EF4-FFF2-40B4-BE49-F238E27FC236}">
                <a16:creationId xmlns:a16="http://schemas.microsoft.com/office/drawing/2014/main" id="{BA9BA308-0CD0-63D0-1FBC-2DDA7A4D454C}"/>
              </a:ext>
            </a:extLst>
          </p:cNvPr>
          <p:cNvSpPr txBox="1">
            <a:spLocks/>
          </p:cNvSpPr>
          <p:nvPr/>
        </p:nvSpPr>
        <p:spPr>
          <a:xfrm>
            <a:off x="695178" y="4889501"/>
            <a:ext cx="10515600" cy="1468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Title 1">
            <a:extLst>
              <a:ext uri="{FF2B5EF4-FFF2-40B4-BE49-F238E27FC236}">
                <a16:creationId xmlns:a16="http://schemas.microsoft.com/office/drawing/2014/main" id="{2E982DF6-B804-447B-79FD-2E120CD1EA46}"/>
              </a:ext>
            </a:extLst>
          </p:cNvPr>
          <p:cNvSpPr txBox="1">
            <a:spLocks/>
          </p:cNvSpPr>
          <p:nvPr/>
        </p:nvSpPr>
        <p:spPr>
          <a:xfrm>
            <a:off x="838200" y="363650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Why watermark is needed? </a:t>
            </a:r>
          </a:p>
        </p:txBody>
      </p:sp>
      <p:sp>
        <p:nvSpPr>
          <p:cNvPr id="8" name="Content Placeholder 2">
            <a:extLst>
              <a:ext uri="{FF2B5EF4-FFF2-40B4-BE49-F238E27FC236}">
                <a16:creationId xmlns:a16="http://schemas.microsoft.com/office/drawing/2014/main" id="{F50A89E6-3684-6976-827E-2A042518305E}"/>
              </a:ext>
            </a:extLst>
          </p:cNvPr>
          <p:cNvSpPr txBox="1">
            <a:spLocks/>
          </p:cNvSpPr>
          <p:nvPr/>
        </p:nvSpPr>
        <p:spPr>
          <a:xfrm>
            <a:off x="838200" y="5097008"/>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Watermarks serve to protect content and to claim ownership of an asset. Without watermarks, valuable digital assets are vulnerable to content theft or unauthorized use and distributions. </a:t>
            </a:r>
          </a:p>
          <a:p>
            <a:pPr marL="0" indent="0">
              <a:buFont typeface="Arial" panose="020B0604020202020204" pitchFamily="34" charset="0"/>
              <a:buNone/>
            </a:pPr>
            <a:endParaRPr lang="en-US" dirty="0"/>
          </a:p>
        </p:txBody>
      </p:sp>
      <p:sp>
        <p:nvSpPr>
          <p:cNvPr id="9" name="Slide Number Placeholder 8">
            <a:extLst>
              <a:ext uri="{FF2B5EF4-FFF2-40B4-BE49-F238E27FC236}">
                <a16:creationId xmlns:a16="http://schemas.microsoft.com/office/drawing/2014/main" id="{40D638BE-C19D-0918-43AB-04D6FA0391DC}"/>
              </a:ext>
            </a:extLst>
          </p:cNvPr>
          <p:cNvSpPr>
            <a:spLocks noGrp="1"/>
          </p:cNvSpPr>
          <p:nvPr>
            <p:ph type="sldNum" sz="quarter" idx="12"/>
          </p:nvPr>
        </p:nvSpPr>
        <p:spPr/>
        <p:txBody>
          <a:bodyPr/>
          <a:lstStyle/>
          <a:p>
            <a:fld id="{D9E6A441-5805-45FA-A3A8-5CF7DFF4D184}" type="slidenum">
              <a:rPr lang="en-US" smtClean="0"/>
              <a:t>5</a:t>
            </a:fld>
            <a:endParaRPr lang="en-US"/>
          </a:p>
        </p:txBody>
      </p:sp>
    </p:spTree>
    <p:extLst>
      <p:ext uri="{BB962C8B-B14F-4D97-AF65-F5344CB8AC3E}">
        <p14:creationId xmlns:p14="http://schemas.microsoft.com/office/powerpoint/2010/main" val="3487157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490FAB-8E3E-298E-3E9D-1BEE673A5A9E}"/>
              </a:ext>
            </a:extLst>
          </p:cNvPr>
          <p:cNvSpPr>
            <a:spLocks noGrp="1"/>
          </p:cNvSpPr>
          <p:nvPr>
            <p:ph type="title"/>
          </p:nvPr>
        </p:nvSpPr>
        <p:spPr>
          <a:xfrm>
            <a:off x="838200" y="0"/>
            <a:ext cx="10515600" cy="1325563"/>
          </a:xfrm>
        </p:spPr>
        <p:txBody>
          <a:bodyPr/>
          <a:lstStyle/>
          <a:p>
            <a:r>
              <a:rPr lang="en-US" dirty="0"/>
              <a:t>Watermarking techniques:</a:t>
            </a:r>
          </a:p>
        </p:txBody>
      </p:sp>
      <p:sp>
        <p:nvSpPr>
          <p:cNvPr id="7" name="Content Placeholder 6">
            <a:extLst>
              <a:ext uri="{FF2B5EF4-FFF2-40B4-BE49-F238E27FC236}">
                <a16:creationId xmlns:a16="http://schemas.microsoft.com/office/drawing/2014/main" id="{145380BC-E3EF-4A10-0182-B0F056CAB661}"/>
              </a:ext>
            </a:extLst>
          </p:cNvPr>
          <p:cNvSpPr>
            <a:spLocks noGrp="1"/>
          </p:cNvSpPr>
          <p:nvPr>
            <p:ph idx="1"/>
          </p:nvPr>
        </p:nvSpPr>
        <p:spPr>
          <a:xfrm>
            <a:off x="838200" y="1253331"/>
            <a:ext cx="10515600" cy="4351338"/>
          </a:xfrm>
        </p:spPr>
        <p:txBody>
          <a:bodyPr/>
          <a:lstStyle/>
          <a:p>
            <a:pPr marL="0" indent="0">
              <a:buNone/>
            </a:pPr>
            <a:r>
              <a:rPr lang="en-US" dirty="0"/>
              <a:t>Digital watermarking consists of several different techniques for protection of digital content. The digital image watermarking falls in two main broad categories: </a:t>
            </a:r>
          </a:p>
          <a:p>
            <a:pPr marL="0" indent="0">
              <a:buNone/>
            </a:pPr>
            <a:endParaRPr lang="en-US" dirty="0"/>
          </a:p>
          <a:p>
            <a:pPr>
              <a:buFontTx/>
              <a:buChar char="-"/>
            </a:pPr>
            <a:r>
              <a:rPr lang="en-US" dirty="0"/>
              <a:t>Spatial Domain.</a:t>
            </a:r>
          </a:p>
          <a:p>
            <a:pPr marL="0" indent="0">
              <a:buNone/>
            </a:pPr>
            <a:r>
              <a:rPr lang="en-US" dirty="0"/>
              <a:t> </a:t>
            </a:r>
          </a:p>
          <a:p>
            <a:pPr marL="0" indent="0">
              <a:buNone/>
            </a:pPr>
            <a:r>
              <a:rPr lang="en-US" dirty="0"/>
              <a:t>- Frequency domain.</a:t>
            </a:r>
          </a:p>
          <a:p>
            <a:pPr marL="0" indent="0">
              <a:buNone/>
            </a:pPr>
            <a:endParaRPr lang="en-US" dirty="0"/>
          </a:p>
        </p:txBody>
      </p:sp>
      <p:sp>
        <p:nvSpPr>
          <p:cNvPr id="8" name="Slide Number Placeholder 7">
            <a:extLst>
              <a:ext uri="{FF2B5EF4-FFF2-40B4-BE49-F238E27FC236}">
                <a16:creationId xmlns:a16="http://schemas.microsoft.com/office/drawing/2014/main" id="{F2B5C56A-77F3-87EF-D743-A7836BBB9AC5}"/>
              </a:ext>
            </a:extLst>
          </p:cNvPr>
          <p:cNvSpPr>
            <a:spLocks noGrp="1"/>
          </p:cNvSpPr>
          <p:nvPr>
            <p:ph type="sldNum" sz="quarter" idx="12"/>
          </p:nvPr>
        </p:nvSpPr>
        <p:spPr/>
        <p:txBody>
          <a:bodyPr/>
          <a:lstStyle/>
          <a:p>
            <a:fld id="{D9E6A441-5805-45FA-A3A8-5CF7DFF4D184}" type="slidenum">
              <a:rPr lang="en-US" smtClean="0"/>
              <a:t>6</a:t>
            </a:fld>
            <a:endParaRPr lang="en-US"/>
          </a:p>
        </p:txBody>
      </p:sp>
      <p:pic>
        <p:nvPicPr>
          <p:cNvPr id="10" name="Picture 9">
            <a:extLst>
              <a:ext uri="{FF2B5EF4-FFF2-40B4-BE49-F238E27FC236}">
                <a16:creationId xmlns:a16="http://schemas.microsoft.com/office/drawing/2014/main" id="{658ABC32-28DA-B26A-4C56-39FEE7A2C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6686" y="2415574"/>
            <a:ext cx="6030167" cy="4305901"/>
          </a:xfrm>
          <a:prstGeom prst="rect">
            <a:avLst/>
          </a:prstGeom>
        </p:spPr>
      </p:pic>
    </p:spTree>
    <p:extLst>
      <p:ext uri="{BB962C8B-B14F-4D97-AF65-F5344CB8AC3E}">
        <p14:creationId xmlns:p14="http://schemas.microsoft.com/office/powerpoint/2010/main" val="696265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DD567-1450-CE80-00C7-9F7AC80720BC}"/>
              </a:ext>
            </a:extLst>
          </p:cNvPr>
          <p:cNvSpPr>
            <a:spLocks noGrp="1"/>
          </p:cNvSpPr>
          <p:nvPr>
            <p:ph idx="1"/>
          </p:nvPr>
        </p:nvSpPr>
        <p:spPr>
          <a:xfrm>
            <a:off x="838200" y="694305"/>
            <a:ext cx="10515600" cy="2091055"/>
          </a:xfrm>
        </p:spPr>
        <p:txBody>
          <a:bodyPr/>
          <a:lstStyle/>
          <a:p>
            <a:pPr marL="0" indent="0">
              <a:buNone/>
            </a:pPr>
            <a:r>
              <a:rPr lang="en-US" dirty="0"/>
              <a:t>Spatial domain techniques works on pixels and pixel value are modified for embedding the watermark. The commonly used spatial domain technique is LSB. Whereas frequency domain coefficient are modified by Frequency domain techniques for embedding watermark. DCT, DWT and DFT are commonly used frequency domain technique.</a:t>
            </a:r>
          </a:p>
        </p:txBody>
      </p:sp>
      <p:sp>
        <p:nvSpPr>
          <p:cNvPr id="4" name="Slide Number Placeholder 3">
            <a:extLst>
              <a:ext uri="{FF2B5EF4-FFF2-40B4-BE49-F238E27FC236}">
                <a16:creationId xmlns:a16="http://schemas.microsoft.com/office/drawing/2014/main" id="{4102E3E4-24B9-259A-D7A3-F0EC25727BDC}"/>
              </a:ext>
            </a:extLst>
          </p:cNvPr>
          <p:cNvSpPr>
            <a:spLocks noGrp="1"/>
          </p:cNvSpPr>
          <p:nvPr>
            <p:ph type="sldNum" sz="quarter" idx="12"/>
          </p:nvPr>
        </p:nvSpPr>
        <p:spPr/>
        <p:txBody>
          <a:bodyPr/>
          <a:lstStyle/>
          <a:p>
            <a:fld id="{D9E6A441-5805-45FA-A3A8-5CF7DFF4D184}" type="slidenum">
              <a:rPr lang="en-US" smtClean="0"/>
              <a:t>7</a:t>
            </a:fld>
            <a:endParaRPr lang="en-US"/>
          </a:p>
        </p:txBody>
      </p:sp>
      <p:pic>
        <p:nvPicPr>
          <p:cNvPr id="6" name="Picture 5">
            <a:extLst>
              <a:ext uri="{FF2B5EF4-FFF2-40B4-BE49-F238E27FC236}">
                <a16:creationId xmlns:a16="http://schemas.microsoft.com/office/drawing/2014/main" id="{55C34229-9DD1-71FE-B35F-81F8FA9C0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61652"/>
            <a:ext cx="5257800" cy="28765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8E333F49-3684-392E-ED53-D476030BAA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9198" y="2994434"/>
            <a:ext cx="5257800" cy="29437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F39D73A7-1FD0-E8D2-F917-3A9FB6A4FC93}"/>
              </a:ext>
            </a:extLst>
          </p:cNvPr>
          <p:cNvSpPr txBox="1"/>
          <p:nvPr/>
        </p:nvSpPr>
        <p:spPr>
          <a:xfrm>
            <a:off x="1998428" y="6150189"/>
            <a:ext cx="2937343" cy="369332"/>
          </a:xfrm>
          <a:prstGeom prst="rect">
            <a:avLst/>
          </a:prstGeom>
          <a:noFill/>
        </p:spPr>
        <p:txBody>
          <a:bodyPr wrap="none" rtlCol="0">
            <a:spAutoFit/>
          </a:bodyPr>
          <a:lstStyle/>
          <a:p>
            <a:r>
              <a:rPr lang="en-US" dirty="0"/>
              <a:t>Spatial domain watermarking</a:t>
            </a:r>
          </a:p>
        </p:txBody>
      </p:sp>
      <p:sp>
        <p:nvSpPr>
          <p:cNvPr id="10" name="TextBox 9">
            <a:extLst>
              <a:ext uri="{FF2B5EF4-FFF2-40B4-BE49-F238E27FC236}">
                <a16:creationId xmlns:a16="http://schemas.microsoft.com/office/drawing/2014/main" id="{02BE31A5-9950-FF0F-C9ED-0D649F640B82}"/>
              </a:ext>
            </a:extLst>
          </p:cNvPr>
          <p:cNvSpPr txBox="1"/>
          <p:nvPr/>
        </p:nvSpPr>
        <p:spPr>
          <a:xfrm>
            <a:off x="7527095" y="6147276"/>
            <a:ext cx="3342005" cy="369332"/>
          </a:xfrm>
          <a:prstGeom prst="rect">
            <a:avLst/>
          </a:prstGeom>
          <a:noFill/>
        </p:spPr>
        <p:txBody>
          <a:bodyPr wrap="none" rtlCol="0">
            <a:spAutoFit/>
          </a:bodyPr>
          <a:lstStyle/>
          <a:p>
            <a:r>
              <a:rPr lang="en-US" dirty="0"/>
              <a:t>Frequency domain watermarking</a:t>
            </a:r>
          </a:p>
        </p:txBody>
      </p:sp>
    </p:spTree>
    <p:extLst>
      <p:ext uri="{BB962C8B-B14F-4D97-AF65-F5344CB8AC3E}">
        <p14:creationId xmlns:p14="http://schemas.microsoft.com/office/powerpoint/2010/main" val="3661596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7F11-25F7-AB2F-D6EF-87721615086A}"/>
              </a:ext>
            </a:extLst>
          </p:cNvPr>
          <p:cNvSpPr>
            <a:spLocks noGrp="1"/>
          </p:cNvSpPr>
          <p:nvPr>
            <p:ph type="title"/>
          </p:nvPr>
        </p:nvSpPr>
        <p:spPr>
          <a:xfrm>
            <a:off x="447889" y="394006"/>
            <a:ext cx="6577025" cy="618217"/>
          </a:xfrm>
        </p:spPr>
        <p:txBody>
          <a:bodyPr>
            <a:noAutofit/>
          </a:bodyPr>
          <a:lstStyle/>
          <a:p>
            <a:r>
              <a:rPr lang="en-US" sz="3200" dirty="0"/>
              <a:t>Overall watermarking process:</a:t>
            </a:r>
          </a:p>
        </p:txBody>
      </p:sp>
      <p:sp>
        <p:nvSpPr>
          <p:cNvPr id="4" name="Slide Number Placeholder 3">
            <a:extLst>
              <a:ext uri="{FF2B5EF4-FFF2-40B4-BE49-F238E27FC236}">
                <a16:creationId xmlns:a16="http://schemas.microsoft.com/office/drawing/2014/main" id="{CFB64201-2EC8-7D78-F3A0-68BA10B7214B}"/>
              </a:ext>
            </a:extLst>
          </p:cNvPr>
          <p:cNvSpPr>
            <a:spLocks noGrp="1"/>
          </p:cNvSpPr>
          <p:nvPr>
            <p:ph type="sldNum" sz="quarter" idx="12"/>
          </p:nvPr>
        </p:nvSpPr>
        <p:spPr/>
        <p:txBody>
          <a:bodyPr/>
          <a:lstStyle/>
          <a:p>
            <a:fld id="{D9E6A441-5805-45FA-A3A8-5CF7DFF4D184}" type="slidenum">
              <a:rPr lang="en-US" smtClean="0"/>
              <a:t>8</a:t>
            </a:fld>
            <a:endParaRPr lang="en-US"/>
          </a:p>
        </p:txBody>
      </p:sp>
      <p:pic>
        <p:nvPicPr>
          <p:cNvPr id="10" name="Content Placeholder 9">
            <a:extLst>
              <a:ext uri="{FF2B5EF4-FFF2-40B4-BE49-F238E27FC236}">
                <a16:creationId xmlns:a16="http://schemas.microsoft.com/office/drawing/2014/main" id="{2C2B2936-B41C-3476-62DD-60D58FB9A77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457554" y="394006"/>
            <a:ext cx="5566856" cy="6463994"/>
          </a:xfrm>
        </p:spPr>
      </p:pic>
      <p:sp>
        <p:nvSpPr>
          <p:cNvPr id="3" name="TextBox 2">
            <a:extLst>
              <a:ext uri="{FF2B5EF4-FFF2-40B4-BE49-F238E27FC236}">
                <a16:creationId xmlns:a16="http://schemas.microsoft.com/office/drawing/2014/main" id="{1A090CC6-5453-F35C-EECF-1A4ADC5F81AA}"/>
              </a:ext>
            </a:extLst>
          </p:cNvPr>
          <p:cNvSpPr txBox="1"/>
          <p:nvPr/>
        </p:nvSpPr>
        <p:spPr>
          <a:xfrm>
            <a:off x="869179" y="1460599"/>
            <a:ext cx="5167086" cy="5078313"/>
          </a:xfrm>
          <a:prstGeom prst="rect">
            <a:avLst/>
          </a:prstGeom>
          <a:noFill/>
        </p:spPr>
        <p:txBody>
          <a:bodyPr wrap="square" rtlCol="0">
            <a:spAutoFit/>
          </a:bodyPr>
          <a:lstStyle/>
          <a:p>
            <a:r>
              <a:rPr lang="en-US" b="1" dirty="0"/>
              <a:t>Distribution: </a:t>
            </a:r>
          </a:p>
          <a:p>
            <a:r>
              <a:rPr lang="en-US" dirty="0"/>
              <a:t>The action of sharing something out among a number of recipients.</a:t>
            </a:r>
          </a:p>
          <a:p>
            <a:endParaRPr lang="en-US" dirty="0"/>
          </a:p>
          <a:p>
            <a:r>
              <a:rPr lang="en-US" b="1" dirty="0"/>
              <a:t>Attacks :</a:t>
            </a:r>
            <a:r>
              <a:rPr lang="en-US" dirty="0"/>
              <a:t> </a:t>
            </a:r>
          </a:p>
          <a:p>
            <a:r>
              <a:rPr lang="en-US" dirty="0"/>
              <a:t>Algorithms that attempt to separate and remove the watermark, The attack is successful if the watermark cannot be detected anymore, but the image is still intelligible and can be used for a particular determined purpose. Many such attack operations have been proposed: </a:t>
            </a:r>
          </a:p>
          <a:p>
            <a:r>
              <a:rPr lang="en-US" dirty="0"/>
              <a:t>• Lossy image compression (JPEG, JPEG 2000) </a:t>
            </a:r>
          </a:p>
          <a:p>
            <a:r>
              <a:rPr lang="en-US" dirty="0"/>
              <a:t>• Addition of Gaussian noise </a:t>
            </a:r>
          </a:p>
          <a:p>
            <a:r>
              <a:rPr lang="en-US" dirty="0"/>
              <a:t>• Denoising </a:t>
            </a:r>
          </a:p>
          <a:p>
            <a:r>
              <a:rPr lang="en-US" dirty="0"/>
              <a:t>• Filtering </a:t>
            </a:r>
          </a:p>
          <a:p>
            <a:r>
              <a:rPr lang="en-US" dirty="0"/>
              <a:t>• Median filtering and blurring </a:t>
            </a:r>
          </a:p>
          <a:p>
            <a:r>
              <a:rPr lang="en-US" dirty="0"/>
              <a:t>• Signal enhancement (sharpening, contrast enhancement)</a:t>
            </a:r>
          </a:p>
        </p:txBody>
      </p:sp>
    </p:spTree>
    <p:extLst>
      <p:ext uri="{BB962C8B-B14F-4D97-AF65-F5344CB8AC3E}">
        <p14:creationId xmlns:p14="http://schemas.microsoft.com/office/powerpoint/2010/main" val="3391186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77E1A-DD41-72E6-B607-FB48B14A9692}"/>
              </a:ext>
            </a:extLst>
          </p:cNvPr>
          <p:cNvSpPr>
            <a:spLocks noGrp="1"/>
          </p:cNvSpPr>
          <p:nvPr>
            <p:ph type="title"/>
          </p:nvPr>
        </p:nvSpPr>
        <p:spPr/>
        <p:txBody>
          <a:bodyPr/>
          <a:lstStyle/>
          <a:p>
            <a:r>
              <a:rPr lang="en-US" dirty="0"/>
              <a:t>Deep neural networks and digital watermarking:</a:t>
            </a:r>
          </a:p>
        </p:txBody>
      </p:sp>
      <p:sp>
        <p:nvSpPr>
          <p:cNvPr id="3" name="Content Placeholder 2">
            <a:extLst>
              <a:ext uri="{FF2B5EF4-FFF2-40B4-BE49-F238E27FC236}">
                <a16:creationId xmlns:a16="http://schemas.microsoft.com/office/drawing/2014/main" id="{AD4B05CA-B8E5-0623-B76D-9F1543ACDE31}"/>
              </a:ext>
            </a:extLst>
          </p:cNvPr>
          <p:cNvSpPr>
            <a:spLocks noGrp="1"/>
          </p:cNvSpPr>
          <p:nvPr>
            <p:ph idx="1"/>
          </p:nvPr>
        </p:nvSpPr>
        <p:spPr>
          <a:xfrm>
            <a:off x="838200" y="1825625"/>
            <a:ext cx="10515600" cy="1773918"/>
          </a:xfrm>
        </p:spPr>
        <p:txBody>
          <a:bodyPr/>
          <a:lstStyle/>
          <a:p>
            <a:pPr marL="0" indent="0">
              <a:buNone/>
            </a:pPr>
            <a:r>
              <a:rPr lang="en-US" dirty="0"/>
              <a:t>DNNs can be used within several types of data, like text, images, audio and video. Since digital watermarking deal with images we can get use of DNN to help us recognize patterns, Here is a simple DNN architecture:</a:t>
            </a:r>
          </a:p>
          <a:p>
            <a:pPr marL="0" indent="0">
              <a:buNone/>
            </a:pPr>
            <a:endParaRPr lang="en-US" dirty="0"/>
          </a:p>
        </p:txBody>
      </p:sp>
      <p:sp>
        <p:nvSpPr>
          <p:cNvPr id="4" name="Slide Number Placeholder 3">
            <a:extLst>
              <a:ext uri="{FF2B5EF4-FFF2-40B4-BE49-F238E27FC236}">
                <a16:creationId xmlns:a16="http://schemas.microsoft.com/office/drawing/2014/main" id="{7E85BB8A-E23D-0E61-F254-04976A27A986}"/>
              </a:ext>
            </a:extLst>
          </p:cNvPr>
          <p:cNvSpPr>
            <a:spLocks noGrp="1"/>
          </p:cNvSpPr>
          <p:nvPr>
            <p:ph type="sldNum" sz="quarter" idx="12"/>
          </p:nvPr>
        </p:nvSpPr>
        <p:spPr/>
        <p:txBody>
          <a:bodyPr/>
          <a:lstStyle/>
          <a:p>
            <a:fld id="{D9E6A441-5805-45FA-A3A8-5CF7DFF4D184}" type="slidenum">
              <a:rPr lang="en-US" smtClean="0"/>
              <a:t>9</a:t>
            </a:fld>
            <a:endParaRPr lang="en-US"/>
          </a:p>
        </p:txBody>
      </p:sp>
      <p:pic>
        <p:nvPicPr>
          <p:cNvPr id="6" name="Picture 5">
            <a:extLst>
              <a:ext uri="{FF2B5EF4-FFF2-40B4-BE49-F238E27FC236}">
                <a16:creationId xmlns:a16="http://schemas.microsoft.com/office/drawing/2014/main" id="{B39B0FB2-D767-8642-BDFC-F792A98102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3828" y="3261636"/>
            <a:ext cx="7577137" cy="3596364"/>
          </a:xfrm>
          <a:prstGeom prst="rect">
            <a:avLst/>
          </a:prstGeom>
        </p:spPr>
      </p:pic>
    </p:spTree>
    <p:extLst>
      <p:ext uri="{BB962C8B-B14F-4D97-AF65-F5344CB8AC3E}">
        <p14:creationId xmlns:p14="http://schemas.microsoft.com/office/powerpoint/2010/main" val="2172326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554</TotalTime>
  <Words>1221</Words>
  <Application>Microsoft Office PowerPoint</Application>
  <PresentationFormat>Widescreen</PresentationFormat>
  <Paragraphs>125</Paragraphs>
  <Slides>22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(Body)</vt:lpstr>
      <vt:lpstr>Calibri Light</vt:lpstr>
      <vt:lpstr>Roboto</vt:lpstr>
      <vt:lpstr>Times New Roman</vt:lpstr>
      <vt:lpstr>Office Theme</vt:lpstr>
      <vt:lpstr>République Algérienne Démocratique et Populaire Ministère de l’Enseignement Supérieure et de la Recherche Scientifique  Université Tahri Mohamed de Béchar Faculté des Sciences Exactes Département de Mathématique et Informatique</vt:lpstr>
      <vt:lpstr>Workplan:</vt:lpstr>
      <vt:lpstr>Introduction:</vt:lpstr>
      <vt:lpstr>Problematic:</vt:lpstr>
      <vt:lpstr>What is a watermark? </vt:lpstr>
      <vt:lpstr>Watermarking techniques:</vt:lpstr>
      <vt:lpstr>PowerPoint Presentation</vt:lpstr>
      <vt:lpstr>Overall watermarking process:</vt:lpstr>
      <vt:lpstr>Deep neural networks and digital watermarking:</vt:lpstr>
      <vt:lpstr>Requirements for DNN watermarking:</vt:lpstr>
      <vt:lpstr>Development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République Algérienne Démocratique et Populaire Ministère de l’Enseignement Supérieure et de la Recherche Scientifique  Université Tahri Mohamed de Béchar Faculté des Sciences Exactes Département de Mathématique et Informatique</dc:title>
  <dc:creator>Wadie Mendja</dc:creator>
  <cp:lastModifiedBy>Wadie Mendja</cp:lastModifiedBy>
  <cp:revision>26</cp:revision>
  <dcterms:created xsi:type="dcterms:W3CDTF">2022-06-19T12:59:30Z</dcterms:created>
  <dcterms:modified xsi:type="dcterms:W3CDTF">2022-06-20T22:18:16Z</dcterms:modified>
</cp:coreProperties>
</file>