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Libre Franklin" pitchFamily="2" charset="77"/>
      <p:regular r:id="rId32"/>
      <p:bold r:id="rId33"/>
      <p:italic r:id="rId34"/>
      <p:boldItalic r:id="rId35"/>
    </p:embeddedFont>
    <p:embeddedFont>
      <p:font typeface="Merriweather" pitchFamily="2" charset="77"/>
      <p:regular r:id="rId36"/>
      <p:bold r:id="rId37"/>
      <p:italic r:id="rId38"/>
      <p:boldItalic r:id="rId39"/>
    </p:embeddedFont>
    <p:embeddedFont>
      <p:font typeface="Nunito" pitchFamily="2" charset="77"/>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5"/>
  </p:normalViewPr>
  <p:slideViewPr>
    <p:cSldViewPr snapToGrid="0">
      <p:cViewPr varScale="1">
        <p:scale>
          <a:sx n="153" d="100"/>
          <a:sy n="153" d="100"/>
        </p:scale>
        <p:origin x="5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70ffcf5e4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70ffcf5e4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70ffcf5e4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170ffcf5e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70ffcf5e4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70ffcf5e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70ffcf5e4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70ffcf5e4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70ffcf5e4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70ffcf5e4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70ffcf5e4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70ffcf5e4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70ffcf5e4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170ffcf5e4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70ffcf5e4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70ffcf5e4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70ffcf5e4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70ffcf5e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70ffcf5e4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70ffcf5e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192727d4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192727d4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170ffcf5e4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170ffcf5e4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170ffcf5e4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170ffcf5e4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70ffcf5e4_0_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70ffcf5e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170ffcf5e4_0_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170ffcf5e4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70ffcf5e4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170ffcf5e4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170ffcf5e4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170ffcf5e4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170ffcf5e4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170ffcf5e4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192c172e5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192c172e5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92c172e51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192c172e51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192727d42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192727d4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70ffcf5e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170ffcf5e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70ffcf5e4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70ffcf5e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70ffcf5e4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170ffcf5e4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f956ff9610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f956ff9610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7ef07887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7ef07887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7ee9ee73e_8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7ee9ee73e_8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7ee9ee73e_8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7ee9ee73e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1005237"/>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4000"/>
              <a:buFont typeface="Arial"/>
              <a:buNone/>
            </a:pPr>
            <a:r>
              <a:rPr lang="en-GB" sz="4000" b="1" dirty="0">
                <a:solidFill>
                  <a:srgbClr val="595959"/>
                </a:solidFill>
                <a:latin typeface="Calibri"/>
                <a:ea typeface="Calibri"/>
                <a:cs typeface="Calibri"/>
                <a:sym typeface="Calibri"/>
              </a:rPr>
              <a:t>Real Estate Market Analysis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rgbClr val="000000"/>
              </a:buClr>
              <a:buFont typeface="Arial"/>
              <a:buNone/>
            </a:pPr>
            <a:r>
              <a:rPr lang="en-GB" sz="4800">
                <a:latin typeface="Libre Franklin"/>
                <a:ea typeface="Libre Franklin"/>
                <a:cs typeface="Libre Franklin"/>
                <a:sym typeface="Libre Franklin"/>
              </a:rPr>
              <a:t>Exploratory Data Analysis</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92800" y="500925"/>
            <a:ext cx="3941100" cy="502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Nunito"/>
                <a:ea typeface="Nunito"/>
                <a:cs typeface="Nunito"/>
                <a:sym typeface="Nunito"/>
              </a:rPr>
              <a:t>Classification of Houses based on number of Beds and Baths</a:t>
            </a:r>
            <a:endParaRPr sz="1800" b="1">
              <a:latin typeface="Nunito"/>
              <a:ea typeface="Nunito"/>
              <a:cs typeface="Nunito"/>
              <a:sym typeface="Nunito"/>
            </a:endParaRPr>
          </a:p>
          <a:p>
            <a:pPr marL="0" lvl="0" indent="0" algn="l" rtl="0">
              <a:spcBef>
                <a:spcPts val="0"/>
              </a:spcBef>
              <a:spcAft>
                <a:spcPts val="0"/>
              </a:spcAft>
              <a:buNone/>
            </a:pPr>
            <a:endParaRPr sz="1700" b="1">
              <a:latin typeface="Arial"/>
              <a:ea typeface="Arial"/>
              <a:cs typeface="Arial"/>
              <a:sym typeface="Arial"/>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We can see from bar plot that most of the houses have either 2 or 5 bedrooms</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We can also find that most of the houses have 4.5 bathrooms</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4 and 1.5 bathroom houses have a decent share.</a:t>
            </a:r>
            <a:endParaRPr sz="1500">
              <a:latin typeface="Nunito"/>
              <a:ea typeface="Nunito"/>
              <a:cs typeface="Nunito"/>
              <a:sym typeface="Nunito"/>
            </a:endParaRPr>
          </a:p>
        </p:txBody>
      </p:sp>
      <p:pic>
        <p:nvPicPr>
          <p:cNvPr id="134" name="Google Shape;134;p23"/>
          <p:cNvPicPr preferRelativeResize="0"/>
          <p:nvPr/>
        </p:nvPicPr>
        <p:blipFill>
          <a:blip r:embed="rId3">
            <a:alphaModFix/>
          </a:blip>
          <a:stretch>
            <a:fillRect/>
          </a:stretch>
        </p:blipFill>
        <p:spPr>
          <a:xfrm>
            <a:off x="4362125" y="1101500"/>
            <a:ext cx="4704348" cy="2947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0" y="500925"/>
            <a:ext cx="4298400" cy="455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1">
                <a:latin typeface="Nunito"/>
                <a:ea typeface="Nunito"/>
                <a:cs typeface="Nunito"/>
                <a:sym typeface="Nunito"/>
              </a:rPr>
              <a:t>House prices based on County</a:t>
            </a:r>
            <a:endParaRPr sz="1900" b="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30200" algn="l" rtl="0">
              <a:spcBef>
                <a:spcPts val="0"/>
              </a:spcBef>
              <a:spcAft>
                <a:spcPts val="0"/>
              </a:spcAft>
              <a:buSzPts val="1600"/>
              <a:buFont typeface="Nunito"/>
              <a:buChar char="●"/>
            </a:pPr>
            <a:r>
              <a:rPr lang="en-GB" sz="1600">
                <a:latin typeface="Nunito"/>
                <a:ea typeface="Nunito"/>
                <a:cs typeface="Nunito"/>
                <a:sym typeface="Nunito"/>
              </a:rPr>
              <a:t>San Mateo County has most of the houses with higher price compared to other counties</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en-GB" sz="1600">
                <a:latin typeface="Nunito"/>
                <a:ea typeface="Nunito"/>
                <a:cs typeface="Nunito"/>
                <a:sym typeface="Nunito"/>
              </a:rPr>
              <a:t>Contra Costa County has most of the houses with least price but it has some houses which are much costlier.</a:t>
            </a:r>
            <a:endParaRPr sz="1600">
              <a:latin typeface="Nunito"/>
              <a:ea typeface="Nunito"/>
              <a:cs typeface="Nunito"/>
              <a:sym typeface="Nunito"/>
            </a:endParaRPr>
          </a:p>
        </p:txBody>
      </p:sp>
      <p:sp>
        <p:nvSpPr>
          <p:cNvPr id="140" name="Google Shape;140;p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4"/>
          <p:cNvPicPr preferRelativeResize="0"/>
          <p:nvPr/>
        </p:nvPicPr>
        <p:blipFill>
          <a:blip r:embed="rId3">
            <a:alphaModFix/>
          </a:blip>
          <a:stretch>
            <a:fillRect/>
          </a:stretch>
        </p:blipFill>
        <p:spPr>
          <a:xfrm>
            <a:off x="4357075" y="78150"/>
            <a:ext cx="4786924" cy="506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0" y="500925"/>
            <a:ext cx="4298400" cy="46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Nunito"/>
                <a:ea typeface="Nunito"/>
                <a:cs typeface="Nunito"/>
                <a:sym typeface="Nunito"/>
              </a:rPr>
              <a:t>Average price per sq. ft by county</a:t>
            </a:r>
            <a:endParaRPr sz="1800" b="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Santa Clara County and San Mateo County has higher price per sq. ft.</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Some houses in Santa Clara County have a very high price per sq. ft.</a:t>
            </a:r>
            <a:endParaRPr sz="1500">
              <a:latin typeface="Nunito"/>
              <a:ea typeface="Nunito"/>
              <a:cs typeface="Nunito"/>
              <a:sym typeface="Nunito"/>
            </a:endParaRPr>
          </a:p>
        </p:txBody>
      </p:sp>
      <p:sp>
        <p:nvSpPr>
          <p:cNvPr id="147" name="Google Shape;147;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8" name="Google Shape;148;p25"/>
          <p:cNvPicPr preferRelativeResize="0"/>
          <p:nvPr/>
        </p:nvPicPr>
        <p:blipFill>
          <a:blip r:embed="rId3">
            <a:alphaModFix/>
          </a:blip>
          <a:stretch>
            <a:fillRect/>
          </a:stretch>
        </p:blipFill>
        <p:spPr>
          <a:xfrm>
            <a:off x="4386375" y="-75"/>
            <a:ext cx="4757624"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63500" y="500925"/>
            <a:ext cx="4166400" cy="46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Nunito"/>
                <a:ea typeface="Nunito"/>
                <a:cs typeface="Nunito"/>
                <a:sym typeface="Nunito"/>
              </a:rPr>
              <a:t>Average price per sq. ft by top 10 cities </a:t>
            </a:r>
            <a:endParaRPr sz="1800" b="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Palo Alto is the costliest city for Housing with average sq. ft price of $1963.9, followed by Los Altos and Menlo park with $1812.4 and 1452.96 respectively.</a:t>
            </a:r>
            <a:endParaRPr sz="1500">
              <a:latin typeface="Nunito"/>
              <a:ea typeface="Nunito"/>
              <a:cs typeface="Nunito"/>
              <a:sym typeface="Nunito"/>
            </a:endParaRPr>
          </a:p>
        </p:txBody>
      </p:sp>
      <p:sp>
        <p:nvSpPr>
          <p:cNvPr id="154" name="Google Shape;154;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5" name="Google Shape;155;p26"/>
          <p:cNvPicPr preferRelativeResize="0"/>
          <p:nvPr/>
        </p:nvPicPr>
        <p:blipFill>
          <a:blip r:embed="rId3">
            <a:alphaModFix/>
          </a:blip>
          <a:stretch>
            <a:fillRect/>
          </a:stretch>
        </p:blipFill>
        <p:spPr>
          <a:xfrm>
            <a:off x="4298450" y="0"/>
            <a:ext cx="484554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0" y="500925"/>
            <a:ext cx="4327800" cy="46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Nunito"/>
                <a:ea typeface="Nunito"/>
                <a:cs typeface="Nunito"/>
                <a:sym typeface="Nunito"/>
              </a:rPr>
              <a:t>Average price per sq. ft by bottom 10 cities</a:t>
            </a:r>
            <a:endParaRPr sz="1800" b="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San Pablo is the cheapest city for housing with average sq. ft price of $276.55, followed by Pittsburg and Antioch with $302.45 and 327.34 respectively.</a:t>
            </a:r>
            <a:endParaRPr sz="1500">
              <a:latin typeface="Nunito"/>
              <a:ea typeface="Nunito"/>
              <a:cs typeface="Nunito"/>
              <a:sym typeface="Nunito"/>
            </a:endParaRPr>
          </a:p>
          <a:p>
            <a:pPr marL="0" lvl="0" indent="0" algn="l" rtl="0">
              <a:spcBef>
                <a:spcPts val="0"/>
              </a:spcBef>
              <a:spcAft>
                <a:spcPts val="0"/>
              </a:spcAft>
              <a:buNone/>
            </a:pPr>
            <a:endParaRPr sz="2000"/>
          </a:p>
        </p:txBody>
      </p:sp>
      <p:sp>
        <p:nvSpPr>
          <p:cNvPr id="161" name="Google Shape;161;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27"/>
          <p:cNvPicPr preferRelativeResize="0"/>
          <p:nvPr/>
        </p:nvPicPr>
        <p:blipFill>
          <a:blip r:embed="rId3">
            <a:alphaModFix/>
          </a:blip>
          <a:stretch>
            <a:fillRect/>
          </a:stretch>
        </p:blipFill>
        <p:spPr>
          <a:xfrm>
            <a:off x="4327800" y="0"/>
            <a:ext cx="48162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58825" y="500925"/>
            <a:ext cx="4166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Nunito"/>
                <a:ea typeface="Nunito"/>
                <a:cs typeface="Nunito"/>
                <a:sym typeface="Nunito"/>
              </a:rPr>
              <a:t>Distribution of price</a:t>
            </a:r>
            <a:endParaRPr sz="1800" b="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74650" algn="l" rtl="0">
              <a:spcBef>
                <a:spcPts val="0"/>
              </a:spcBef>
              <a:spcAft>
                <a:spcPts val="0"/>
              </a:spcAft>
              <a:buSzPts val="2300"/>
              <a:buFont typeface="Nunito"/>
              <a:buChar char="●"/>
            </a:pPr>
            <a:r>
              <a:rPr lang="en-GB" sz="1500">
                <a:latin typeface="Nunito"/>
                <a:ea typeface="Nunito"/>
                <a:cs typeface="Nunito"/>
                <a:sym typeface="Nunito"/>
              </a:rPr>
              <a:t>The distribution of Price is right skewed which shows that there are outliers. i.e. Some houses have a very high price.</a:t>
            </a:r>
            <a:endParaRPr sz="2300">
              <a:latin typeface="Nunito"/>
              <a:ea typeface="Nunito"/>
              <a:cs typeface="Nunito"/>
              <a:sym typeface="Nunito"/>
            </a:endParaRPr>
          </a:p>
        </p:txBody>
      </p:sp>
      <p:pic>
        <p:nvPicPr>
          <p:cNvPr id="168" name="Google Shape;168;p28"/>
          <p:cNvPicPr preferRelativeResize="0"/>
          <p:nvPr/>
        </p:nvPicPr>
        <p:blipFill>
          <a:blip r:embed="rId3">
            <a:alphaModFix/>
          </a:blip>
          <a:stretch>
            <a:fillRect/>
          </a:stretch>
        </p:blipFill>
        <p:spPr>
          <a:xfrm>
            <a:off x="4488950" y="1133917"/>
            <a:ext cx="4469425" cy="35455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63500" y="0"/>
            <a:ext cx="41664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a:latin typeface="Nunito"/>
                <a:ea typeface="Nunito"/>
                <a:cs typeface="Nunito"/>
                <a:sym typeface="Nunito"/>
              </a:rPr>
              <a:t>House Types based on Counties</a:t>
            </a:r>
            <a:endParaRPr sz="2000" b="1">
              <a:latin typeface="Nunito"/>
              <a:ea typeface="Nunito"/>
              <a:cs typeface="Nunito"/>
              <a:sym typeface="Nunito"/>
            </a:endParaRPr>
          </a:p>
        </p:txBody>
      </p:sp>
      <p:sp>
        <p:nvSpPr>
          <p:cNvPr id="174" name="Google Shape;174;p2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5" name="Google Shape;175;p29"/>
          <p:cNvPicPr preferRelativeResize="0"/>
          <p:nvPr/>
        </p:nvPicPr>
        <p:blipFill>
          <a:blip r:embed="rId3">
            <a:alphaModFix/>
          </a:blip>
          <a:stretch>
            <a:fillRect/>
          </a:stretch>
        </p:blipFill>
        <p:spPr>
          <a:xfrm>
            <a:off x="1240688" y="560725"/>
            <a:ext cx="6662626" cy="4391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117375" y="163875"/>
            <a:ext cx="4166400" cy="488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Nunito"/>
                <a:ea typeface="Nunito"/>
                <a:cs typeface="Nunito"/>
                <a:sym typeface="Nunito"/>
              </a:rPr>
              <a:t>Status Category by County</a:t>
            </a:r>
            <a:endParaRPr sz="1800" b="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San Mateo and Santa Clara Counties have most number of active houses.</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Alameda and Contra Costa counties have most number of houses which will be active in future.</a:t>
            </a:r>
            <a:endParaRPr sz="1500">
              <a:latin typeface="Nunito"/>
              <a:ea typeface="Nunito"/>
              <a:cs typeface="Nunito"/>
              <a:sym typeface="Nunito"/>
            </a:endParaRPr>
          </a:p>
        </p:txBody>
      </p:sp>
      <p:sp>
        <p:nvSpPr>
          <p:cNvPr id="181" name="Google Shape;181;p3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2" name="Google Shape;182;p30"/>
          <p:cNvPicPr preferRelativeResize="0"/>
          <p:nvPr/>
        </p:nvPicPr>
        <p:blipFill>
          <a:blip r:embed="rId3">
            <a:alphaModFix/>
          </a:blip>
          <a:stretch>
            <a:fillRect/>
          </a:stretch>
        </p:blipFill>
        <p:spPr>
          <a:xfrm>
            <a:off x="4488950" y="163875"/>
            <a:ext cx="4563051" cy="4881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0" y="63500"/>
            <a:ext cx="4283700" cy="507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Nunito"/>
                <a:ea typeface="Nunito"/>
                <a:cs typeface="Nunito"/>
                <a:sym typeface="Nunito"/>
              </a:rPr>
              <a:t>School rating by County</a:t>
            </a:r>
            <a:endParaRPr sz="1800" b="1">
              <a:latin typeface="Nunito"/>
              <a:ea typeface="Nunito"/>
              <a:cs typeface="Nunito"/>
              <a:sym typeface="Nunito"/>
            </a:endParaRPr>
          </a:p>
          <a:p>
            <a:pPr marL="0" lvl="0" indent="0" algn="l" rtl="0">
              <a:spcBef>
                <a:spcPts val="0"/>
              </a:spcBef>
              <a:spcAft>
                <a:spcPts val="0"/>
              </a:spcAft>
              <a:buNone/>
            </a:pPr>
            <a:endParaRPr sz="1800" b="1">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Alameda County has a highly rated as better.</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Contra Costa County has a mixed rating of Fair and better.</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San Mateo County is highly rated as better.</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Similarly, Santa clara County is also rated as a mix of good and better.</a:t>
            </a:r>
            <a:endParaRPr sz="1500">
              <a:latin typeface="Nunito"/>
              <a:ea typeface="Nunito"/>
              <a:cs typeface="Nunito"/>
              <a:sym typeface="Nunito"/>
            </a:endParaRPr>
          </a:p>
        </p:txBody>
      </p:sp>
      <p:sp>
        <p:nvSpPr>
          <p:cNvPr id="188" name="Google Shape;188;p3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31"/>
          <p:cNvPicPr preferRelativeResize="0"/>
          <p:nvPr/>
        </p:nvPicPr>
        <p:blipFill>
          <a:blip r:embed="rId3">
            <a:alphaModFix/>
          </a:blip>
          <a:stretch>
            <a:fillRect/>
          </a:stretch>
        </p:blipFill>
        <p:spPr>
          <a:xfrm>
            <a:off x="4644675" y="500925"/>
            <a:ext cx="4166400" cy="409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70161" y="119919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Contents</a:t>
            </a:r>
            <a:endParaRPr dirty="0"/>
          </a:p>
        </p:txBody>
      </p:sp>
      <p:sp>
        <p:nvSpPr>
          <p:cNvPr id="71" name="Google Shape;71;p14"/>
          <p:cNvSpPr txBox="1">
            <a:spLocks noGrp="1"/>
          </p:cNvSpPr>
          <p:nvPr>
            <p:ph type="body" idx="1"/>
          </p:nvPr>
        </p:nvSpPr>
        <p:spPr>
          <a:xfrm>
            <a:off x="4572000" y="1274008"/>
            <a:ext cx="4166400" cy="40986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Char char="●"/>
            </a:pPr>
            <a:r>
              <a:rPr lang="en-GB" sz="2200" dirty="0">
                <a:solidFill>
                  <a:srgbClr val="000000"/>
                </a:solidFill>
              </a:rPr>
              <a:t>Data Collection</a:t>
            </a:r>
            <a:endParaRPr sz="2200" dirty="0">
              <a:solidFill>
                <a:srgbClr val="000000"/>
              </a:solidFill>
            </a:endParaRPr>
          </a:p>
          <a:p>
            <a:pPr marL="457200" lvl="0" indent="-368300" algn="l" rtl="0">
              <a:spcBef>
                <a:spcPts val="0"/>
              </a:spcBef>
              <a:spcAft>
                <a:spcPts val="0"/>
              </a:spcAft>
              <a:buClr>
                <a:srgbClr val="000000"/>
              </a:buClr>
              <a:buSzPts val="2200"/>
              <a:buChar char="●"/>
            </a:pPr>
            <a:r>
              <a:rPr lang="en-GB" sz="2200" dirty="0">
                <a:solidFill>
                  <a:srgbClr val="000000"/>
                </a:solidFill>
              </a:rPr>
              <a:t>Exploratory Data Analysis</a:t>
            </a:r>
            <a:endParaRPr sz="2200" dirty="0">
              <a:solidFill>
                <a:srgbClr val="000000"/>
              </a:solidFill>
            </a:endParaRPr>
          </a:p>
          <a:p>
            <a:pPr marL="457200" lvl="0" indent="-368300" algn="l" rtl="0">
              <a:spcBef>
                <a:spcPts val="0"/>
              </a:spcBef>
              <a:spcAft>
                <a:spcPts val="0"/>
              </a:spcAft>
              <a:buClr>
                <a:srgbClr val="000000"/>
              </a:buClr>
              <a:buSzPts val="2200"/>
              <a:buChar char="●"/>
            </a:pPr>
            <a:r>
              <a:rPr lang="en-GB" sz="2200" dirty="0">
                <a:solidFill>
                  <a:srgbClr val="000000"/>
                </a:solidFill>
              </a:rPr>
              <a:t>Predictive Analysis</a:t>
            </a:r>
            <a:endParaRPr sz="22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102625" y="107450"/>
            <a:ext cx="4166400" cy="503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Nunito"/>
                <a:ea typeface="Nunito"/>
                <a:cs typeface="Nunito"/>
                <a:sym typeface="Nunito"/>
              </a:rPr>
              <a:t>Relation between school rating and price</a:t>
            </a:r>
            <a:endParaRPr sz="1800" b="1">
              <a:latin typeface="Nunito"/>
              <a:ea typeface="Nunito"/>
              <a:cs typeface="Nunito"/>
              <a:sym typeface="Nunito"/>
            </a:endParaRPr>
          </a:p>
          <a:p>
            <a:pPr marL="0" lvl="0" indent="0" algn="l" rtl="0">
              <a:spcBef>
                <a:spcPts val="0"/>
              </a:spcBef>
              <a:spcAft>
                <a:spcPts val="0"/>
              </a:spcAft>
              <a:buNone/>
            </a:pPr>
            <a:endParaRPr sz="1800" b="1">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Price is strongly correlated to School rating.</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GB" sz="1500">
                <a:latin typeface="Nunito"/>
                <a:ea typeface="Nunito"/>
                <a:cs typeface="Nunito"/>
                <a:sym typeface="Nunito"/>
              </a:rPr>
              <a:t>Higher is the school rating, higher is the price of house.</a:t>
            </a:r>
            <a:endParaRPr sz="1500">
              <a:latin typeface="Nunito"/>
              <a:ea typeface="Nunito"/>
              <a:cs typeface="Nunito"/>
              <a:sym typeface="Nunito"/>
            </a:endParaRPr>
          </a:p>
          <a:p>
            <a:pPr marL="457200" lvl="0" indent="-355600" algn="l" rtl="0">
              <a:spcBef>
                <a:spcPts val="0"/>
              </a:spcBef>
              <a:spcAft>
                <a:spcPts val="0"/>
              </a:spcAft>
              <a:buSzPts val="2000"/>
              <a:buFont typeface="Nunito"/>
              <a:buChar char="●"/>
            </a:pPr>
            <a:r>
              <a:rPr lang="en-GB" sz="1500">
                <a:latin typeface="Nunito"/>
                <a:ea typeface="Nunito"/>
                <a:cs typeface="Nunito"/>
                <a:sym typeface="Nunito"/>
              </a:rPr>
              <a:t>Price doesn’t vary much when the school rating is lower.</a:t>
            </a:r>
            <a:endParaRPr sz="1500">
              <a:latin typeface="Nunito"/>
              <a:ea typeface="Nunito"/>
              <a:cs typeface="Nunito"/>
              <a:sym typeface="Nunito"/>
            </a:endParaRPr>
          </a:p>
        </p:txBody>
      </p:sp>
      <p:sp>
        <p:nvSpPr>
          <p:cNvPr id="195" name="Google Shape;195;p3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6" name="Google Shape;196;p32"/>
          <p:cNvPicPr preferRelativeResize="0"/>
          <p:nvPr/>
        </p:nvPicPr>
        <p:blipFill>
          <a:blip r:embed="rId3">
            <a:alphaModFix/>
          </a:blip>
          <a:stretch>
            <a:fillRect/>
          </a:stretch>
        </p:blipFill>
        <p:spPr>
          <a:xfrm>
            <a:off x="4644675" y="500925"/>
            <a:ext cx="4166400" cy="4098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1930500"/>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Predictive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0" y="190500"/>
            <a:ext cx="4001400" cy="495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Nunito"/>
                <a:ea typeface="Nunito"/>
                <a:cs typeface="Nunito"/>
                <a:sym typeface="Nunito"/>
              </a:rPr>
              <a:t>Correlation Heatmap</a:t>
            </a:r>
            <a:endParaRPr sz="1800" b="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30200" algn="l" rtl="0">
              <a:spcBef>
                <a:spcPts val="0"/>
              </a:spcBef>
              <a:spcAft>
                <a:spcPts val="0"/>
              </a:spcAft>
              <a:buSzPts val="1600"/>
              <a:buFont typeface="Nunito"/>
              <a:buChar char="●"/>
            </a:pPr>
            <a:r>
              <a:rPr lang="en-GB" sz="1600">
                <a:latin typeface="Nunito"/>
                <a:ea typeface="Nunito"/>
                <a:cs typeface="Nunito"/>
                <a:sym typeface="Nunito"/>
              </a:rPr>
              <a:t>The correlation heatmap show a perfect positive correlation.So we can say the variables are highly correlated to each other.</a:t>
            </a:r>
            <a:endParaRPr sz="1600">
              <a:latin typeface="Nunito"/>
              <a:ea typeface="Nunito"/>
              <a:cs typeface="Nunito"/>
              <a:sym typeface="Nunito"/>
            </a:endParaRPr>
          </a:p>
        </p:txBody>
      </p:sp>
      <p:sp>
        <p:nvSpPr>
          <p:cNvPr id="207" name="Google Shape;207;p3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8" name="Google Shape;208;p34"/>
          <p:cNvPicPr preferRelativeResize="0"/>
          <p:nvPr/>
        </p:nvPicPr>
        <p:blipFill>
          <a:blip r:embed="rId3">
            <a:alphaModFix/>
          </a:blip>
          <a:stretch>
            <a:fillRect/>
          </a:stretch>
        </p:blipFill>
        <p:spPr>
          <a:xfrm>
            <a:off x="3902800" y="190500"/>
            <a:ext cx="5184351" cy="4952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102625" y="166175"/>
            <a:ext cx="4166400" cy="477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a:latin typeface="Nunito"/>
                <a:ea typeface="Nunito"/>
                <a:cs typeface="Nunito"/>
                <a:sym typeface="Nunito"/>
              </a:rPr>
              <a:t>Distribution of Bath Vs price</a:t>
            </a:r>
            <a:endParaRPr>
              <a:latin typeface="Nunito"/>
              <a:ea typeface="Nunito"/>
              <a:cs typeface="Nunito"/>
              <a:sym typeface="Nunito"/>
            </a:endParaRPr>
          </a:p>
          <a:p>
            <a:pPr marL="914400" lvl="0" indent="0" algn="l" rtl="0">
              <a:spcBef>
                <a:spcPts val="0"/>
              </a:spcBef>
              <a:spcAft>
                <a:spcPts val="0"/>
              </a:spcAft>
              <a:buNone/>
            </a:pPr>
            <a:endParaRPr>
              <a:latin typeface="Nunito"/>
              <a:ea typeface="Nunito"/>
              <a:cs typeface="Nunito"/>
              <a:sym typeface="Nunito"/>
            </a:endParaRPr>
          </a:p>
          <a:p>
            <a:pPr marL="457200" lvl="0" indent="-330200" algn="l" rtl="0">
              <a:spcBef>
                <a:spcPts val="0"/>
              </a:spcBef>
              <a:spcAft>
                <a:spcPts val="0"/>
              </a:spcAft>
              <a:buSzPts val="1600"/>
              <a:buFont typeface="Nunito"/>
              <a:buChar char="●"/>
            </a:pPr>
            <a:r>
              <a:rPr lang="en-GB" sz="1600">
                <a:latin typeface="Nunito"/>
                <a:ea typeface="Nunito"/>
                <a:cs typeface="Nunito"/>
                <a:sym typeface="Nunito"/>
              </a:rPr>
              <a:t>The number of bathrooms increases, the price of the property tends to increase </a:t>
            </a:r>
            <a:endParaRPr sz="1600">
              <a:latin typeface="Nunito"/>
              <a:ea typeface="Nunito"/>
              <a:cs typeface="Nunito"/>
              <a:sym typeface="Nunito"/>
            </a:endParaRPr>
          </a:p>
        </p:txBody>
      </p:sp>
      <p:sp>
        <p:nvSpPr>
          <p:cNvPr id="214" name="Google Shape;214;p3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5" name="Google Shape;215;p35"/>
          <p:cNvPicPr preferRelativeResize="0"/>
          <p:nvPr/>
        </p:nvPicPr>
        <p:blipFill>
          <a:blip r:embed="rId3">
            <a:alphaModFix/>
          </a:blip>
          <a:stretch>
            <a:fillRect/>
          </a:stretch>
        </p:blipFill>
        <p:spPr>
          <a:xfrm>
            <a:off x="4488950" y="166075"/>
            <a:ext cx="4454776" cy="4777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136775" y="297950"/>
            <a:ext cx="4088400" cy="484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a:latin typeface="Nunito"/>
                <a:ea typeface="Nunito"/>
                <a:cs typeface="Nunito"/>
                <a:sym typeface="Nunito"/>
              </a:rPr>
              <a:t>Distribution of Bath Vs Sale Price</a:t>
            </a:r>
            <a:endParaRPr sz="2000" b="1">
              <a:latin typeface="Nunito"/>
              <a:ea typeface="Nunito"/>
              <a:cs typeface="Nunito"/>
              <a:sym typeface="Nunito"/>
            </a:endParaRPr>
          </a:p>
          <a:p>
            <a:pPr marL="457200" lvl="0" indent="-310444" algn="l" rtl="0">
              <a:lnSpc>
                <a:spcPct val="115000"/>
              </a:lnSpc>
              <a:spcBef>
                <a:spcPts val="1500"/>
              </a:spcBef>
              <a:spcAft>
                <a:spcPts val="0"/>
              </a:spcAft>
              <a:buSzPts val="1289"/>
              <a:buFont typeface="Nunito"/>
              <a:buChar char="●"/>
            </a:pPr>
            <a:r>
              <a:rPr lang="en-GB" sz="1288">
                <a:latin typeface="Nunito"/>
                <a:ea typeface="Nunito"/>
                <a:cs typeface="Nunito"/>
                <a:sym typeface="Nunito"/>
              </a:rPr>
              <a:t>The distribution of sale prices for properties with one or two bathrooms is relatively spread out, indicating that there is a wider range of sale prices for properties with fewer bathrooms.</a:t>
            </a:r>
            <a:endParaRPr sz="1288">
              <a:latin typeface="Nunito"/>
              <a:ea typeface="Nunito"/>
              <a:cs typeface="Nunito"/>
              <a:sym typeface="Nunito"/>
            </a:endParaRPr>
          </a:p>
          <a:p>
            <a:pPr marL="457200" lvl="0" indent="-310444" algn="l" rtl="0">
              <a:lnSpc>
                <a:spcPct val="115000"/>
              </a:lnSpc>
              <a:spcBef>
                <a:spcPts val="0"/>
              </a:spcBef>
              <a:spcAft>
                <a:spcPts val="0"/>
              </a:spcAft>
              <a:buSzPts val="1289"/>
              <a:buFont typeface="Nunito"/>
              <a:buChar char="●"/>
            </a:pPr>
            <a:r>
              <a:rPr lang="en-GB" sz="1288">
                <a:latin typeface="Nunito"/>
                <a:ea typeface="Nunito"/>
                <a:cs typeface="Nunito"/>
                <a:sym typeface="Nunito"/>
              </a:rPr>
              <a:t>The distribution of sale prices for properties with two or more bathrooms is relatively concentrated around the higher end of the sale price range, indicating that there is a narrower range of sale prices for properties with more bathrooms.</a:t>
            </a:r>
            <a:endParaRPr sz="1288">
              <a:latin typeface="Nunito"/>
              <a:ea typeface="Nunito"/>
              <a:cs typeface="Nunito"/>
              <a:sym typeface="Nunito"/>
            </a:endParaRPr>
          </a:p>
          <a:p>
            <a:pPr marL="457200" lvl="0" indent="0" algn="l" rtl="0">
              <a:spcBef>
                <a:spcPts val="1500"/>
              </a:spcBef>
              <a:spcAft>
                <a:spcPts val="0"/>
              </a:spcAft>
              <a:buNone/>
            </a:pPr>
            <a:endParaRPr>
              <a:latin typeface="Nunito"/>
              <a:ea typeface="Nunito"/>
              <a:cs typeface="Nunito"/>
              <a:sym typeface="Nunito"/>
            </a:endParaRPr>
          </a:p>
        </p:txBody>
      </p:sp>
      <p:sp>
        <p:nvSpPr>
          <p:cNvPr id="221" name="Google Shape;221;p3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2" name="Google Shape;222;p36"/>
          <p:cNvPicPr preferRelativeResize="0"/>
          <p:nvPr/>
        </p:nvPicPr>
        <p:blipFill>
          <a:blip r:embed="rId3">
            <a:alphaModFix/>
          </a:blip>
          <a:stretch>
            <a:fillRect/>
          </a:stretch>
        </p:blipFill>
        <p:spPr>
          <a:xfrm>
            <a:off x="4644675" y="500925"/>
            <a:ext cx="4166400" cy="4098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a:latin typeface="Nunito"/>
                <a:ea typeface="Nunito"/>
                <a:cs typeface="Nunito"/>
                <a:sym typeface="Nunito"/>
              </a:rPr>
              <a:t>Distribution of Bath group Vs Price</a:t>
            </a:r>
            <a:endParaRPr sz="2000" b="1">
              <a:latin typeface="Nunito"/>
              <a:ea typeface="Nunito"/>
              <a:cs typeface="Nunito"/>
              <a:sym typeface="Nunito"/>
            </a:endParaRPr>
          </a:p>
          <a:p>
            <a:pPr marL="0" lvl="0" indent="0" algn="l" rtl="0">
              <a:spcBef>
                <a:spcPts val="0"/>
              </a:spcBef>
              <a:spcAft>
                <a:spcPts val="0"/>
              </a:spcAft>
              <a:buNone/>
            </a:pPr>
            <a:endParaRPr sz="2000" b="1">
              <a:latin typeface="Nunito"/>
              <a:ea typeface="Nunito"/>
              <a:cs typeface="Nunito"/>
              <a:sym typeface="Nunito"/>
            </a:endParaRPr>
          </a:p>
          <a:p>
            <a:pPr marL="457200" lvl="0" indent="-330200" algn="l" rtl="0">
              <a:spcBef>
                <a:spcPts val="0"/>
              </a:spcBef>
              <a:spcAft>
                <a:spcPts val="0"/>
              </a:spcAft>
              <a:buSzPts val="1600"/>
              <a:buFont typeface="Nunito"/>
              <a:buChar char="●"/>
            </a:pPr>
            <a:r>
              <a:rPr lang="en-GB" sz="1600">
                <a:latin typeface="Nunito"/>
                <a:ea typeface="Nunito"/>
                <a:cs typeface="Nunito"/>
                <a:sym typeface="Nunito"/>
              </a:rPr>
              <a:t>As the number of bathrooms in a property increases, the price of the property also tends to increase</a:t>
            </a:r>
            <a:endParaRPr sz="1600">
              <a:latin typeface="Nunito"/>
              <a:ea typeface="Nunito"/>
              <a:cs typeface="Nunito"/>
              <a:sym typeface="Nunito"/>
            </a:endParaRPr>
          </a:p>
          <a:p>
            <a:pPr marL="457200" lvl="0" indent="0" algn="l" rtl="0">
              <a:spcBef>
                <a:spcPts val="0"/>
              </a:spcBef>
              <a:spcAft>
                <a:spcPts val="0"/>
              </a:spcAft>
              <a:buNone/>
            </a:pPr>
            <a:endParaRPr sz="1200">
              <a:solidFill>
                <a:srgbClr val="D1D5DB"/>
              </a:solidFill>
              <a:highlight>
                <a:srgbClr val="444654"/>
              </a:highlight>
              <a:latin typeface="Nunito"/>
              <a:ea typeface="Nunito"/>
              <a:cs typeface="Nunito"/>
              <a:sym typeface="Nunito"/>
            </a:endParaRPr>
          </a:p>
        </p:txBody>
      </p:sp>
      <p:sp>
        <p:nvSpPr>
          <p:cNvPr id="228" name="Google Shape;228;p3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9" name="Google Shape;229;p37"/>
          <p:cNvPicPr preferRelativeResize="0"/>
          <p:nvPr/>
        </p:nvPicPr>
        <p:blipFill>
          <a:blip r:embed="rId3">
            <a:alphaModFix/>
          </a:blip>
          <a:stretch>
            <a:fillRect/>
          </a:stretch>
        </p:blipFill>
        <p:spPr>
          <a:xfrm>
            <a:off x="4644675" y="500925"/>
            <a:ext cx="4166400" cy="4098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244" b="1">
                <a:latin typeface="Nunito"/>
                <a:ea typeface="Nunito"/>
                <a:cs typeface="Nunito"/>
                <a:sym typeface="Nunito"/>
              </a:rPr>
              <a:t>Boxplot of Bath group vs Price List</a:t>
            </a:r>
            <a:endParaRPr sz="2244" b="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28930" algn="l" rtl="0">
              <a:spcBef>
                <a:spcPts val="0"/>
              </a:spcBef>
              <a:spcAft>
                <a:spcPts val="0"/>
              </a:spcAft>
              <a:buSzPct val="100000"/>
              <a:buFont typeface="Nunito"/>
              <a:buChar char="●"/>
            </a:pPr>
            <a:r>
              <a:rPr lang="en-GB" sz="1755">
                <a:latin typeface="Nunito"/>
                <a:ea typeface="Nunito"/>
                <a:cs typeface="Nunito"/>
                <a:sym typeface="Nunito"/>
              </a:rPr>
              <a:t>The median price for properties with one bathroom is lower than the median price for properties with two bathrooms, and the median price for properties with two bathrooms is lower than the median price for properties with three bathrooms, it suggests that there is a positive correlation </a:t>
            </a:r>
            <a:endParaRPr sz="3355">
              <a:latin typeface="Nunito"/>
              <a:ea typeface="Nunito"/>
              <a:cs typeface="Nunito"/>
              <a:sym typeface="Nunito"/>
            </a:endParaRPr>
          </a:p>
        </p:txBody>
      </p:sp>
      <p:sp>
        <p:nvSpPr>
          <p:cNvPr id="235" name="Google Shape;235;p38"/>
          <p:cNvSpPr txBox="1">
            <a:spLocks noGrp="1"/>
          </p:cNvSpPr>
          <p:nvPr>
            <p:ph type="body" idx="1"/>
          </p:nvPr>
        </p:nvSpPr>
        <p:spPr>
          <a:xfrm>
            <a:off x="4401050" y="500925"/>
            <a:ext cx="4572000" cy="444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6" name="Google Shape;236;p38"/>
          <p:cNvPicPr preferRelativeResize="0"/>
          <p:nvPr/>
        </p:nvPicPr>
        <p:blipFill>
          <a:blip r:embed="rId3">
            <a:alphaModFix/>
          </a:blip>
          <a:stretch>
            <a:fillRect/>
          </a:stretch>
        </p:blipFill>
        <p:spPr>
          <a:xfrm>
            <a:off x="5310550" y="500925"/>
            <a:ext cx="2123825" cy="3624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25" y="500925"/>
            <a:ext cx="3144600" cy="37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820"/>
              <a:t>The Linear Regression model has an MSE of 0.41 and an R^2 of 0.41. This suggests that the model is not performing particularly well, as it has a relatively high error rate and the fit is not very good.</a:t>
            </a:r>
            <a:endParaRPr sz="1820"/>
          </a:p>
        </p:txBody>
      </p:sp>
      <p:sp>
        <p:nvSpPr>
          <p:cNvPr id="242" name="Google Shape;242;p3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3" name="Google Shape;243;p39"/>
          <p:cNvPicPr preferRelativeResize="0"/>
          <p:nvPr/>
        </p:nvPicPr>
        <p:blipFill>
          <a:blip r:embed="rId3">
            <a:alphaModFix/>
          </a:blip>
          <a:stretch>
            <a:fillRect/>
          </a:stretch>
        </p:blipFill>
        <p:spPr>
          <a:xfrm>
            <a:off x="4850025" y="731575"/>
            <a:ext cx="3717051" cy="252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133"/>
              <a:t>T</a:t>
            </a:r>
            <a:r>
              <a:rPr lang="en-GB" sz="1688"/>
              <a:t>he Random Forest Regressor has an MSE of 0.07 and an R^2 of 0.90, which indicates that the model is performing much better than the Linear Regression model. The low MSE indicates that the model's predictions are much closer to the actual values, while the high R^2 suggests that the model is a good fit for the</a:t>
            </a:r>
            <a:r>
              <a:rPr lang="en-GB" sz="2355"/>
              <a:t> </a:t>
            </a:r>
            <a:r>
              <a:rPr lang="en-GB" sz="1688"/>
              <a:t>data</a:t>
            </a:r>
            <a:r>
              <a:rPr lang="en-GB" sz="2355"/>
              <a:t>.</a:t>
            </a:r>
            <a:endParaRPr sz="2355"/>
          </a:p>
        </p:txBody>
      </p:sp>
      <p:sp>
        <p:nvSpPr>
          <p:cNvPr id="249" name="Google Shape;249;p4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0" name="Google Shape;250;p40"/>
          <p:cNvPicPr preferRelativeResize="0"/>
          <p:nvPr/>
        </p:nvPicPr>
        <p:blipFill>
          <a:blip r:embed="rId3">
            <a:alphaModFix/>
          </a:blip>
          <a:stretch>
            <a:fillRect/>
          </a:stretch>
        </p:blipFill>
        <p:spPr>
          <a:xfrm>
            <a:off x="4790500" y="1336325"/>
            <a:ext cx="4020574" cy="2071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50" y="831175"/>
            <a:ext cx="8566200" cy="400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000"/>
              <a:t>Submitted By</a:t>
            </a:r>
            <a:endParaRPr sz="2000"/>
          </a:p>
          <a:p>
            <a:pPr marL="0" lvl="0" indent="0" algn="l" rtl="0">
              <a:spcBef>
                <a:spcPts val="0"/>
              </a:spcBef>
              <a:spcAft>
                <a:spcPts val="0"/>
              </a:spcAft>
              <a:buSzPts val="990"/>
              <a:buNone/>
            </a:pPr>
            <a:endParaRPr sz="2000"/>
          </a:p>
          <a:p>
            <a:pPr marL="0" lvl="0" indent="0" algn="l" rtl="0">
              <a:spcBef>
                <a:spcPts val="0"/>
              </a:spcBef>
              <a:spcAft>
                <a:spcPts val="0"/>
              </a:spcAft>
              <a:buNone/>
            </a:pPr>
            <a:r>
              <a:rPr lang="en-GB" sz="2000"/>
              <a:t>Group 4:</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GB" sz="2000"/>
              <a:t>Prachiti Sujit Jadhav</a:t>
            </a:r>
            <a:endParaRPr sz="2000"/>
          </a:p>
          <a:p>
            <a:pPr marL="457200" lvl="0" indent="-355600" algn="l" rtl="0">
              <a:spcBef>
                <a:spcPts val="0"/>
              </a:spcBef>
              <a:spcAft>
                <a:spcPts val="0"/>
              </a:spcAft>
              <a:buSzPts val="2000"/>
              <a:buChar char="●"/>
            </a:pPr>
            <a:r>
              <a:rPr lang="en-GB" sz="2000"/>
              <a:t>Sukhman Legha</a:t>
            </a:r>
            <a:endParaRPr sz="2000"/>
          </a:p>
          <a:p>
            <a:pPr marL="457200" lvl="0" indent="-355600" algn="l" rtl="0">
              <a:spcBef>
                <a:spcPts val="0"/>
              </a:spcBef>
              <a:spcAft>
                <a:spcPts val="0"/>
              </a:spcAft>
              <a:buSzPts val="2000"/>
              <a:buChar char="●"/>
            </a:pPr>
            <a:r>
              <a:rPr lang="en-GB" sz="2000"/>
              <a:t>Arun Sathiya Vaithiyam Ramasami</a:t>
            </a:r>
            <a:endParaRPr sz="2000"/>
          </a:p>
          <a:p>
            <a:pPr marL="457200" lvl="0" indent="-355600" algn="l" rtl="0">
              <a:spcBef>
                <a:spcPts val="0"/>
              </a:spcBef>
              <a:spcAft>
                <a:spcPts val="0"/>
              </a:spcAft>
              <a:buSzPts val="2000"/>
              <a:buChar char="●"/>
            </a:pPr>
            <a:r>
              <a:rPr lang="en-GB" sz="2000"/>
              <a:t>Abhinandan Somachetty</a:t>
            </a:r>
            <a:endParaRPr sz="2000"/>
          </a:p>
          <a:p>
            <a:pPr marL="457200" lvl="0" indent="-355600" algn="l" rtl="0">
              <a:spcBef>
                <a:spcPts val="0"/>
              </a:spcBef>
              <a:spcAft>
                <a:spcPts val="0"/>
              </a:spcAft>
              <a:buSzPts val="2000"/>
              <a:buChar char="●"/>
            </a:pPr>
            <a:r>
              <a:rPr lang="en-GB" sz="2000"/>
              <a:t>Sai Kumar Dyavathi</a:t>
            </a:r>
            <a:endParaRPr sz="2000"/>
          </a:p>
          <a:p>
            <a:pPr marL="0" lvl="0" indent="0" algn="l" rtl="0">
              <a:spcBef>
                <a:spcPts val="0"/>
              </a:spcBef>
              <a:spcAft>
                <a:spcPts val="0"/>
              </a:spcAft>
              <a:buSzPts val="990"/>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Tools and Packages</a:t>
            </a:r>
            <a:endParaRPr/>
          </a:p>
        </p:txBody>
      </p:sp>
      <p:pic>
        <p:nvPicPr>
          <p:cNvPr id="77" name="Google Shape;77;p15"/>
          <p:cNvPicPr preferRelativeResize="0"/>
          <p:nvPr/>
        </p:nvPicPr>
        <p:blipFill rotWithShape="1">
          <a:blip r:embed="rId3">
            <a:alphaModFix/>
          </a:blip>
          <a:srcRect/>
          <a:stretch/>
        </p:blipFill>
        <p:spPr>
          <a:xfrm>
            <a:off x="667802" y="1320825"/>
            <a:ext cx="6575499" cy="35920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3400"/>
              <a:t>Data Collection</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body" idx="4294967295"/>
          </p:nvPr>
        </p:nvSpPr>
        <p:spPr>
          <a:xfrm>
            <a:off x="348825" y="362500"/>
            <a:ext cx="7592100" cy="16893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GB" sz="2800">
                <a:solidFill>
                  <a:schemeClr val="accent1"/>
                </a:solidFill>
                <a:latin typeface="Merriweather"/>
                <a:ea typeface="Merriweather"/>
                <a:cs typeface="Merriweather"/>
                <a:sym typeface="Merriweather"/>
              </a:rPr>
              <a:t>Data source: Redfin</a:t>
            </a:r>
            <a:endParaRPr sz="2800">
              <a:solidFill>
                <a:schemeClr val="accent1"/>
              </a:solidFill>
              <a:latin typeface="Merriweather"/>
              <a:ea typeface="Merriweather"/>
              <a:cs typeface="Merriweather"/>
              <a:sym typeface="Merriweather"/>
            </a:endParaRPr>
          </a:p>
          <a:p>
            <a:pPr marL="0" lvl="0" indent="0" algn="l" rtl="0">
              <a:spcBef>
                <a:spcPts val="0"/>
              </a:spcBef>
              <a:spcAft>
                <a:spcPts val="0"/>
              </a:spcAft>
              <a:buNone/>
            </a:pPr>
            <a:r>
              <a:rPr lang="en-GB" sz="1200">
                <a:solidFill>
                  <a:schemeClr val="dk1"/>
                </a:solidFill>
              </a:rPr>
              <a:t> </a:t>
            </a:r>
            <a:r>
              <a:rPr lang="en-GB" sz="1200">
                <a:solidFill>
                  <a:srgbClr val="000000"/>
                </a:solidFill>
              </a:rPr>
              <a:t>Redfin is a real estate brokerage company based in Seattle, Washington, that provides online real estate services to homebuyers and sellers. </a:t>
            </a:r>
            <a:endParaRPr sz="1200">
              <a:solidFill>
                <a:srgbClr val="000000"/>
              </a:solidFill>
            </a:endParaRPr>
          </a:p>
          <a:p>
            <a:pPr marL="0" lvl="0" indent="0" algn="l" rtl="0">
              <a:spcBef>
                <a:spcPts val="1500"/>
              </a:spcBef>
              <a:spcAft>
                <a:spcPts val="0"/>
              </a:spcAft>
              <a:buNone/>
            </a:pPr>
            <a:r>
              <a:rPr lang="en-GB" sz="1800">
                <a:solidFill>
                  <a:srgbClr val="000000"/>
                </a:solidFill>
                <a:latin typeface="Arial"/>
                <a:ea typeface="Arial"/>
                <a:cs typeface="Arial"/>
                <a:sym typeface="Arial"/>
              </a:rPr>
              <a:t>• Address attributes   • House Attributes    • Price attributes</a:t>
            </a:r>
            <a:endParaRPr sz="1800">
              <a:solidFill>
                <a:srgbClr val="000000"/>
              </a:solidFill>
              <a:latin typeface="Arial"/>
              <a:ea typeface="Arial"/>
              <a:cs typeface="Arial"/>
              <a:sym typeface="Arial"/>
            </a:endParaRPr>
          </a:p>
          <a:p>
            <a:pPr marL="0" lvl="0" indent="0" algn="l" rtl="0">
              <a:spcBef>
                <a:spcPts val="0"/>
              </a:spcBef>
              <a:spcAft>
                <a:spcPts val="1200"/>
              </a:spcAft>
              <a:buNone/>
            </a:pPr>
            <a:endParaRPr>
              <a:solidFill>
                <a:schemeClr val="dk1"/>
              </a:solidFill>
            </a:endParaRPr>
          </a:p>
        </p:txBody>
      </p:sp>
      <p:sp>
        <p:nvSpPr>
          <p:cNvPr id="88" name="Google Shape;88;p17"/>
          <p:cNvSpPr txBox="1">
            <a:spLocks noGrp="1"/>
          </p:cNvSpPr>
          <p:nvPr>
            <p:ph type="title" idx="4294967295"/>
          </p:nvPr>
        </p:nvSpPr>
        <p:spPr>
          <a:xfrm>
            <a:off x="348825" y="1978325"/>
            <a:ext cx="84834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HTML parser</a:t>
            </a:r>
            <a:endParaRPr/>
          </a:p>
        </p:txBody>
      </p:sp>
      <p:sp>
        <p:nvSpPr>
          <p:cNvPr id="89" name="Google Shape;89;p17"/>
          <p:cNvSpPr txBox="1"/>
          <p:nvPr/>
        </p:nvSpPr>
        <p:spPr>
          <a:xfrm>
            <a:off x="632400" y="2602025"/>
            <a:ext cx="72198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500"/>
              </a:spcAft>
              <a:buNone/>
            </a:pPr>
            <a:r>
              <a:rPr lang="en-GB" sz="1200">
                <a:solidFill>
                  <a:schemeClr val="dk1"/>
                </a:solidFill>
                <a:latin typeface="Roboto"/>
                <a:ea typeface="Roboto"/>
                <a:cs typeface="Roboto"/>
                <a:sym typeface="Roboto"/>
              </a:rPr>
              <a:t>An HTML parser reads the HTML code and parses it into a structured format that can be processed by other programs or displayed in a web browser.</a:t>
            </a:r>
            <a:endParaRPr>
              <a:latin typeface="Roboto"/>
              <a:ea typeface="Roboto"/>
              <a:cs typeface="Roboto"/>
              <a:sym typeface="Roboto"/>
            </a:endParaRPr>
          </a:p>
        </p:txBody>
      </p:sp>
      <p:pic>
        <p:nvPicPr>
          <p:cNvPr id="90" name="Google Shape;90;p17"/>
          <p:cNvPicPr preferRelativeResize="0"/>
          <p:nvPr/>
        </p:nvPicPr>
        <p:blipFill>
          <a:blip r:embed="rId3">
            <a:alphaModFix/>
          </a:blip>
          <a:stretch>
            <a:fillRect/>
          </a:stretch>
        </p:blipFill>
        <p:spPr>
          <a:xfrm>
            <a:off x="898625" y="2845350"/>
            <a:ext cx="6687350" cy="204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body" idx="4294967295"/>
          </p:nvPr>
        </p:nvSpPr>
        <p:spPr>
          <a:xfrm>
            <a:off x="352375" y="1307900"/>
            <a:ext cx="8458800" cy="504600"/>
          </a:xfrm>
          <a:prstGeom prst="rect">
            <a:avLst/>
          </a:prstGeom>
        </p:spPr>
        <p:txBody>
          <a:bodyPr spcFirstLastPara="1" wrap="square" lIns="91425" tIns="91425" rIns="91425" bIns="91425" anchor="t" anchorCtr="0">
            <a:noAutofit/>
          </a:bodyPr>
          <a:lstStyle/>
          <a:p>
            <a:pPr marL="457200" lvl="0" indent="0" algn="l" rtl="0">
              <a:lnSpc>
                <a:spcPct val="95000"/>
              </a:lnSpc>
              <a:spcBef>
                <a:spcPts val="1500"/>
              </a:spcBef>
              <a:spcAft>
                <a:spcPts val="1500"/>
              </a:spcAft>
              <a:buNone/>
            </a:pPr>
            <a:r>
              <a:rPr lang="en-GB" sz="1100" b="1">
                <a:solidFill>
                  <a:schemeClr val="dk1"/>
                </a:solidFill>
              </a:rPr>
              <a:t>Removing duplicates</a:t>
            </a:r>
            <a:r>
              <a:rPr lang="en-GB" sz="1100">
                <a:solidFill>
                  <a:schemeClr val="dk1"/>
                </a:solidFill>
              </a:rPr>
              <a:t>: Duplicate records can cause errors in analysis, so it's important to remove any duplicate records from the dataset.</a:t>
            </a:r>
            <a:endParaRPr sz="1100">
              <a:solidFill>
                <a:schemeClr val="dk1"/>
              </a:solidFill>
            </a:endParaRPr>
          </a:p>
        </p:txBody>
      </p:sp>
      <p:sp>
        <p:nvSpPr>
          <p:cNvPr id="96" name="Google Shape;96;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Steps for Data Cleaning</a:t>
            </a:r>
            <a:endParaRPr/>
          </a:p>
        </p:txBody>
      </p:sp>
      <p:pic>
        <p:nvPicPr>
          <p:cNvPr id="97" name="Google Shape;97;p18"/>
          <p:cNvPicPr preferRelativeResize="0"/>
          <p:nvPr/>
        </p:nvPicPr>
        <p:blipFill>
          <a:blip r:embed="rId3">
            <a:alphaModFix/>
          </a:blip>
          <a:stretch>
            <a:fillRect/>
          </a:stretch>
        </p:blipFill>
        <p:spPr>
          <a:xfrm>
            <a:off x="852500" y="1995775"/>
            <a:ext cx="6465034" cy="248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Steps for Data Cleaning</a:t>
            </a:r>
            <a:endParaRPr/>
          </a:p>
        </p:txBody>
      </p:sp>
      <p:pic>
        <p:nvPicPr>
          <p:cNvPr id="103" name="Google Shape;103;p19"/>
          <p:cNvPicPr preferRelativeResize="0"/>
          <p:nvPr/>
        </p:nvPicPr>
        <p:blipFill>
          <a:blip r:embed="rId3">
            <a:alphaModFix/>
          </a:blip>
          <a:stretch>
            <a:fillRect/>
          </a:stretch>
        </p:blipFill>
        <p:spPr>
          <a:xfrm>
            <a:off x="474000" y="1946927"/>
            <a:ext cx="4098000" cy="1456675"/>
          </a:xfrm>
          <a:prstGeom prst="rect">
            <a:avLst/>
          </a:prstGeom>
          <a:noFill/>
          <a:ln>
            <a:noFill/>
          </a:ln>
        </p:spPr>
      </p:pic>
      <p:sp>
        <p:nvSpPr>
          <p:cNvPr id="104" name="Google Shape;104;p19"/>
          <p:cNvSpPr txBox="1">
            <a:spLocks noGrp="1"/>
          </p:cNvSpPr>
          <p:nvPr>
            <p:ph type="body" idx="4294967295"/>
          </p:nvPr>
        </p:nvSpPr>
        <p:spPr>
          <a:xfrm>
            <a:off x="352375" y="1307900"/>
            <a:ext cx="7843500" cy="504600"/>
          </a:xfrm>
          <a:prstGeom prst="rect">
            <a:avLst/>
          </a:prstGeom>
        </p:spPr>
        <p:txBody>
          <a:bodyPr spcFirstLastPara="1" wrap="square" lIns="91425" tIns="91425" rIns="91425" bIns="91425" anchor="t" anchorCtr="0">
            <a:noAutofit/>
          </a:bodyPr>
          <a:lstStyle/>
          <a:p>
            <a:pPr marL="457200" lvl="0" indent="0" algn="l" rtl="0">
              <a:spcBef>
                <a:spcPts val="1500"/>
              </a:spcBef>
              <a:spcAft>
                <a:spcPts val="0"/>
              </a:spcAft>
              <a:buNone/>
            </a:pPr>
            <a:r>
              <a:rPr lang="en-GB" sz="1100" b="1">
                <a:solidFill>
                  <a:schemeClr val="dk1"/>
                </a:solidFill>
              </a:rPr>
              <a:t>Handling missing data:</a:t>
            </a:r>
            <a:r>
              <a:rPr lang="en-GB" sz="1100">
                <a:solidFill>
                  <a:schemeClr val="dk1"/>
                </a:solidFill>
              </a:rPr>
              <a:t> Missing data can be handled in a variety of ways, such as imputing the missing values or removing the records with missing values.So we have to fill the missing data</a:t>
            </a:r>
            <a:endParaRPr sz="1100">
              <a:solidFill>
                <a:schemeClr val="dk1"/>
              </a:solidFill>
            </a:endParaRPr>
          </a:p>
          <a:p>
            <a:pPr marL="0" lvl="0" indent="0" algn="l" rtl="0">
              <a:lnSpc>
                <a:spcPct val="95000"/>
              </a:lnSpc>
              <a:spcBef>
                <a:spcPts val="1500"/>
              </a:spcBef>
              <a:spcAft>
                <a:spcPts val="1200"/>
              </a:spcAft>
              <a:buSzPts val="275"/>
              <a:buNone/>
            </a:pPr>
            <a:endParaRPr sz="1100">
              <a:solidFill>
                <a:schemeClr val="dk1"/>
              </a:solidFill>
            </a:endParaRPr>
          </a:p>
        </p:txBody>
      </p:sp>
      <p:pic>
        <p:nvPicPr>
          <p:cNvPr id="105" name="Google Shape;105;p19"/>
          <p:cNvPicPr preferRelativeResize="0"/>
          <p:nvPr/>
        </p:nvPicPr>
        <p:blipFill>
          <a:blip r:embed="rId4">
            <a:alphaModFix/>
          </a:blip>
          <a:stretch>
            <a:fillRect/>
          </a:stretch>
        </p:blipFill>
        <p:spPr>
          <a:xfrm>
            <a:off x="4724400" y="1964900"/>
            <a:ext cx="4267201" cy="21954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0" y="0"/>
            <a:ext cx="8426700" cy="58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500"/>
              </a:spcBef>
              <a:spcAft>
                <a:spcPts val="1500"/>
              </a:spcAft>
              <a:buNone/>
            </a:pPr>
            <a:r>
              <a:rPr lang="en-GB" sz="1200" b="1">
                <a:solidFill>
                  <a:schemeClr val="dk1"/>
                </a:solidFill>
                <a:latin typeface="Roboto"/>
                <a:ea typeface="Roboto"/>
                <a:cs typeface="Roboto"/>
                <a:sym typeface="Roboto"/>
              </a:rPr>
              <a:t>Handling outliers:</a:t>
            </a:r>
            <a:r>
              <a:rPr lang="en-GB" sz="1200">
                <a:solidFill>
                  <a:schemeClr val="dk1"/>
                </a:solidFill>
                <a:latin typeface="Roboto"/>
                <a:ea typeface="Roboto"/>
                <a:cs typeface="Roboto"/>
                <a:sym typeface="Roboto"/>
              </a:rPr>
              <a:t> Outliers can be identified and removed, or they can be corrected or imputed using statistical methods.</a:t>
            </a:r>
            <a:endParaRPr/>
          </a:p>
        </p:txBody>
      </p:sp>
      <p:pic>
        <p:nvPicPr>
          <p:cNvPr id="111" name="Google Shape;111;p20"/>
          <p:cNvPicPr preferRelativeResize="0"/>
          <p:nvPr/>
        </p:nvPicPr>
        <p:blipFill>
          <a:blip r:embed="rId3">
            <a:alphaModFix/>
          </a:blip>
          <a:stretch>
            <a:fillRect/>
          </a:stretch>
        </p:blipFill>
        <p:spPr>
          <a:xfrm>
            <a:off x="396800" y="581702"/>
            <a:ext cx="2617761" cy="2121407"/>
          </a:xfrm>
          <a:prstGeom prst="rect">
            <a:avLst/>
          </a:prstGeom>
          <a:noFill/>
          <a:ln>
            <a:noFill/>
          </a:ln>
        </p:spPr>
      </p:pic>
      <p:pic>
        <p:nvPicPr>
          <p:cNvPr id="112" name="Google Shape;112;p20"/>
          <p:cNvPicPr preferRelativeResize="0"/>
          <p:nvPr/>
        </p:nvPicPr>
        <p:blipFill>
          <a:blip r:embed="rId4">
            <a:alphaModFix/>
          </a:blip>
          <a:stretch>
            <a:fillRect/>
          </a:stretch>
        </p:blipFill>
        <p:spPr>
          <a:xfrm>
            <a:off x="3142152" y="581700"/>
            <a:ext cx="2617761" cy="1996752"/>
          </a:xfrm>
          <a:prstGeom prst="rect">
            <a:avLst/>
          </a:prstGeom>
          <a:noFill/>
          <a:ln>
            <a:noFill/>
          </a:ln>
        </p:spPr>
      </p:pic>
      <p:pic>
        <p:nvPicPr>
          <p:cNvPr id="113" name="Google Shape;113;p20"/>
          <p:cNvPicPr preferRelativeResize="0"/>
          <p:nvPr/>
        </p:nvPicPr>
        <p:blipFill>
          <a:blip r:embed="rId5">
            <a:alphaModFix/>
          </a:blip>
          <a:stretch>
            <a:fillRect/>
          </a:stretch>
        </p:blipFill>
        <p:spPr>
          <a:xfrm>
            <a:off x="6198620" y="581702"/>
            <a:ext cx="2228081" cy="1996755"/>
          </a:xfrm>
          <a:prstGeom prst="rect">
            <a:avLst/>
          </a:prstGeom>
          <a:noFill/>
          <a:ln>
            <a:noFill/>
          </a:ln>
        </p:spPr>
      </p:pic>
      <p:pic>
        <p:nvPicPr>
          <p:cNvPr id="114" name="Google Shape;114;p20"/>
          <p:cNvPicPr preferRelativeResize="0"/>
          <p:nvPr/>
        </p:nvPicPr>
        <p:blipFill>
          <a:blip r:embed="rId6">
            <a:alphaModFix/>
          </a:blip>
          <a:stretch>
            <a:fillRect/>
          </a:stretch>
        </p:blipFill>
        <p:spPr>
          <a:xfrm>
            <a:off x="396800" y="2951246"/>
            <a:ext cx="2617766" cy="1809229"/>
          </a:xfrm>
          <a:prstGeom prst="rect">
            <a:avLst/>
          </a:prstGeom>
          <a:noFill/>
          <a:ln>
            <a:noFill/>
          </a:ln>
        </p:spPr>
      </p:pic>
      <p:pic>
        <p:nvPicPr>
          <p:cNvPr id="115" name="Google Shape;115;p20"/>
          <p:cNvPicPr preferRelativeResize="0"/>
          <p:nvPr/>
        </p:nvPicPr>
        <p:blipFill>
          <a:blip r:embed="rId7">
            <a:alphaModFix/>
          </a:blip>
          <a:stretch>
            <a:fillRect/>
          </a:stretch>
        </p:blipFill>
        <p:spPr>
          <a:xfrm>
            <a:off x="3142152" y="2951245"/>
            <a:ext cx="2748228" cy="18092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447600" y="2504475"/>
            <a:ext cx="7794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en-GB" sz="1200" b="1">
                <a:solidFill>
                  <a:schemeClr val="dk1"/>
                </a:solidFill>
                <a:latin typeface="Roboto"/>
                <a:ea typeface="Roboto"/>
                <a:cs typeface="Roboto"/>
                <a:sym typeface="Roboto"/>
              </a:rPr>
              <a:t>Validating data:</a:t>
            </a:r>
            <a:r>
              <a:rPr lang="en-GB" sz="1200">
                <a:solidFill>
                  <a:schemeClr val="dk1"/>
                </a:solidFill>
                <a:latin typeface="Roboto"/>
                <a:ea typeface="Roboto"/>
                <a:cs typeface="Roboto"/>
                <a:sym typeface="Roboto"/>
              </a:rPr>
              <a:t> Finally, the cleaned data should be validated to ensure that it is accurate and ready for analysis.</a:t>
            </a:r>
            <a:endParaRPr/>
          </a:p>
        </p:txBody>
      </p:sp>
      <p:pic>
        <p:nvPicPr>
          <p:cNvPr id="121" name="Google Shape;121;p21"/>
          <p:cNvPicPr preferRelativeResize="0"/>
          <p:nvPr/>
        </p:nvPicPr>
        <p:blipFill>
          <a:blip r:embed="rId3">
            <a:alphaModFix/>
          </a:blip>
          <a:stretch>
            <a:fillRect/>
          </a:stretch>
        </p:blipFill>
        <p:spPr>
          <a:xfrm>
            <a:off x="206600" y="1118125"/>
            <a:ext cx="8858772" cy="1190300"/>
          </a:xfrm>
          <a:prstGeom prst="rect">
            <a:avLst/>
          </a:prstGeom>
          <a:noFill/>
          <a:ln>
            <a:noFill/>
          </a:ln>
        </p:spPr>
      </p:pic>
      <p:pic>
        <p:nvPicPr>
          <p:cNvPr id="122" name="Google Shape;122;p21"/>
          <p:cNvPicPr preferRelativeResize="0"/>
          <p:nvPr/>
        </p:nvPicPr>
        <p:blipFill>
          <a:blip r:embed="rId4">
            <a:alphaModFix/>
          </a:blip>
          <a:stretch>
            <a:fillRect/>
          </a:stretch>
        </p:blipFill>
        <p:spPr>
          <a:xfrm>
            <a:off x="435200" y="128621"/>
            <a:ext cx="7794299" cy="989504"/>
          </a:xfrm>
          <a:prstGeom prst="rect">
            <a:avLst/>
          </a:prstGeom>
          <a:noFill/>
          <a:ln>
            <a:noFill/>
          </a:ln>
        </p:spPr>
      </p:pic>
      <p:pic>
        <p:nvPicPr>
          <p:cNvPr id="123" name="Google Shape;123;p21"/>
          <p:cNvPicPr preferRelativeResize="0"/>
          <p:nvPr/>
        </p:nvPicPr>
        <p:blipFill>
          <a:blip r:embed="rId5">
            <a:alphaModFix/>
          </a:blip>
          <a:stretch>
            <a:fillRect/>
          </a:stretch>
        </p:blipFill>
        <p:spPr>
          <a:xfrm>
            <a:off x="447600" y="3069825"/>
            <a:ext cx="5526812" cy="196492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902</Words>
  <Application>Microsoft Macintosh PowerPoint</Application>
  <PresentationFormat>On-screen Show (16:9)</PresentationFormat>
  <Paragraphs>84</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Merriweather</vt:lpstr>
      <vt:lpstr>Libre Franklin</vt:lpstr>
      <vt:lpstr>Roboto</vt:lpstr>
      <vt:lpstr>Nunito</vt:lpstr>
      <vt:lpstr>Arial</vt:lpstr>
      <vt:lpstr>Paradigm</vt:lpstr>
      <vt:lpstr>Real Estate Market Analysis </vt:lpstr>
      <vt:lpstr>Contents</vt:lpstr>
      <vt:lpstr>Tools and Packages</vt:lpstr>
      <vt:lpstr>Data Collection</vt:lpstr>
      <vt:lpstr> HTML parser</vt:lpstr>
      <vt:lpstr>Steps for Data Cleaning</vt:lpstr>
      <vt:lpstr>Steps for Data Cleaning</vt:lpstr>
      <vt:lpstr>PowerPoint Presentation</vt:lpstr>
      <vt:lpstr>PowerPoint Presentation</vt:lpstr>
      <vt:lpstr>Exploratory Data Analysis</vt:lpstr>
      <vt:lpstr>Classification of Houses based on number of Beds and Baths  We can see from bar plot that most of the houses have either 2 or 5 bedrooms We can also find that most of the houses have 4.5 bathrooms 4 and 1.5 bathroom houses have a decent share.</vt:lpstr>
      <vt:lpstr>House prices based on County  San Mateo County has most of the houses with higher price compared to other counties Contra Costa County has most of the houses with least price but it has some houses which are much costlier.</vt:lpstr>
      <vt:lpstr>Average price per sq. ft by county  Santa Clara County and San Mateo County has higher price per sq. ft. Some houses in Santa Clara County have a very high price per sq. ft.</vt:lpstr>
      <vt:lpstr>Average price per sq. ft by top 10 cities   Palo Alto is the costliest city for Housing with average sq. ft price of $1963.9, followed by Los Altos and Menlo park with $1812.4 and 1452.96 respectively.</vt:lpstr>
      <vt:lpstr>Average price per sq. ft by bottom 10 cities  San Pablo is the cheapest city for housing with average sq. ft price of $276.55, followed by Pittsburg and Antioch with $302.45 and 327.34 respectively. </vt:lpstr>
      <vt:lpstr>Distribution of price  The distribution of Price is right skewed which shows that there are outliers. i.e. Some houses have a very high price.</vt:lpstr>
      <vt:lpstr>House Types based on Counties</vt:lpstr>
      <vt:lpstr>Status Category by County  San Mateo and Santa Clara Counties have most number of active houses. Alameda and Contra Costa counties have most number of houses which will be active in future.</vt:lpstr>
      <vt:lpstr>School rating by County  Alameda County has a highly rated as better. Contra Costa County has a mixed rating of Fair and better. San Mateo County is highly rated as better. Similarly, Santa clara County is also rated as a mix of good and better.</vt:lpstr>
      <vt:lpstr>Relation between school rating and price  Price is strongly correlated to School rating. Higher is the school rating, higher is the price of house. Price doesn’t vary much when the school rating is lower.</vt:lpstr>
      <vt:lpstr>Predictive Analysis</vt:lpstr>
      <vt:lpstr>Correlation Heatmap  The correlation heatmap show a perfect positive correlation.So we can say the variables are highly correlated to each other.</vt:lpstr>
      <vt:lpstr>Distribution of Bath Vs price  The number of bathrooms increases, the price of the property tends to increase </vt:lpstr>
      <vt:lpstr>Distribution of Bath Vs Sale Price The distribution of sale prices for properties with one or two bathrooms is relatively spread out, indicating that there is a wider range of sale prices for properties with fewer bathrooms. The distribution of sale prices for properties with two or more bathrooms is relatively concentrated around the higher end of the sale price range, indicating that there is a narrower range of sale prices for properties with more bathrooms. </vt:lpstr>
      <vt:lpstr>Distribution of Bath group Vs Price  As the number of bathrooms in a property increases, the price of the property also tends to increase </vt:lpstr>
      <vt:lpstr>Boxplot of Bath group vs Price List  The median price for properties with one bathroom is lower than the median price for properties with two bathrooms, and the median price for properties with two bathrooms is lower than the median price for properties with three bathrooms, it suggests that there is a positive correlation </vt:lpstr>
      <vt:lpstr>The Linear Regression model has an MSE of 0.41 and an R^2 of 0.41. This suggests that the model is not performing particularly well, as it has a relatively high error rate and the fit is not very good.</vt:lpstr>
      <vt:lpstr>The Random Forest Regressor has an MSE of 0.07 and an R^2 of 0.90, which indicates that the model is performing much better than the Linear Regression model. The low MSE indicates that the model's predictions are much closer to the actual values, while the high R^2 suggests that the model is a good fit for the data.</vt:lpstr>
      <vt:lpstr>Submitted By  Group 4:  Prachiti Sujit Jadhav Sukhman Legha Arun Sathiya Vaithiyam Ramasami Abhinandan Somachetty Sai Kumar Dyavathi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 Analysis </dc:title>
  <cp:lastModifiedBy>Sukhman Legha</cp:lastModifiedBy>
  <cp:revision>2</cp:revision>
  <dcterms:modified xsi:type="dcterms:W3CDTF">2024-01-13T04:03:33Z</dcterms:modified>
</cp:coreProperties>
</file>