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9144000" cy="51435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mombZrdt/ci4S3Cz5j9Mh7rcJ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72BB">
              <a:alpha val="8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7"/>
          <p:cNvSpPr txBox="1"/>
          <p:nvPr>
            <p:ph type="ctrTitle"/>
          </p:nvPr>
        </p:nvSpPr>
        <p:spPr>
          <a:xfrm>
            <a:off x="307143" y="171161"/>
            <a:ext cx="6405880" cy="1039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0072B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332811" y="173666"/>
            <a:ext cx="8478377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0072B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312737" y="2044110"/>
            <a:ext cx="8514080" cy="2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332811" y="173666"/>
            <a:ext cx="8478377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0072B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32811" y="173666"/>
            <a:ext cx="8478377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0072B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26087" y="1057979"/>
            <a:ext cx="372935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32811" y="173666"/>
            <a:ext cx="8478377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72B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2737" y="2044110"/>
            <a:ext cx="8514080" cy="2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--k91KzPG1CbGHVe0DZy2MdolCYBR7VB/edit?usp=sharing&amp;ouid=115646337132528588756&amp;rtpof=true&amp;sd=true" TargetMode="External"/><Relationship Id="rId4" Type="http://schemas.openxmlformats.org/officeDocument/2006/relationships/hyperlink" Target="https://colab.research.google.com/drive/1L0zho490klfIncKEVwlKMIjqcyoBr8_Z?usp=sharing" TargetMode="External"/><Relationship Id="rId5" Type="http://schemas.openxmlformats.org/officeDocument/2006/relationships/hyperlink" Target="https://colab.research.google.com/drive/1L0zho490klfIncKEVwlKMIjqcyoBr8_Z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L0zho490klfIncKEVwlKMIjqcyoBr8_Z?usp=sharing" TargetMode="External"/><Relationship Id="rId4" Type="http://schemas.openxmlformats.org/officeDocument/2006/relationships/hyperlink" Target="https://colab.research.google.com/drive/1L0zho490klfIncKEVwlKMIjqcyoBr8_Z?usp=sharing" TargetMode="External"/><Relationship Id="rId5" Type="http://schemas.openxmlformats.org/officeDocument/2006/relationships/hyperlink" Target="https://docs.google.com/spreadsheets/d/1Q-BQvq9VZzfvbcatg9t_TAVY7VL0QqYO/edit?usp=sharing&amp;ouid=115646337132528588756&amp;rtpof=true&amp;sd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2BC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13" y="4478338"/>
            <a:ext cx="1017033" cy="3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482304" y="3959339"/>
            <a:ext cx="315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Иван Сухов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030355" y="1524174"/>
            <a:ext cx="7267281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Проект «Абсолют Страхование»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332811" y="173666"/>
            <a:ext cx="8478377" cy="8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5. Обучение модели предсказания амортизации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7994064" y="3985366"/>
            <a:ext cx="800100" cy="7992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0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70" y="1341098"/>
            <a:ext cx="4171401" cy="263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811" y="1372709"/>
            <a:ext cx="4029650" cy="260548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1379494" y="4222552"/>
            <a:ext cx="7744389" cy="325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Изменение распределения амортизации на графике зависимости от мощности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/>
        </p:nvSpPr>
        <p:spPr>
          <a:xfrm>
            <a:off x="332810" y="975159"/>
            <a:ext cx="6422591" cy="3193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342900" lvl="0" marL="355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Обучены две модели RandomForestRegressor и CatBoostRegressor по предсказанию цен для 2024 года.</a:t>
            </a:r>
            <a:endParaRPr/>
          </a:p>
          <a:p>
            <a:pPr indent="-342900" lvl="0" marL="355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Данные разделили на тренировочную и тестовую выборки.</a:t>
            </a:r>
            <a:endParaRPr/>
          </a:p>
          <a:p>
            <a:pPr indent="-342900" lvl="0" marL="355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Посчитаны rmse для каждой модели по отдельности и для комплексного решения. Лучший результат показал комплексный вариант с разделением весов предикта на 0,75 и 0,25, соответственно.</a:t>
            </a:r>
            <a:endParaRPr/>
          </a:p>
          <a:p>
            <a:pPr indent="-342900" lvl="0" marL="355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Сделали предсказание на 2025 год.</a:t>
            </a:r>
            <a:endParaRPr/>
          </a:p>
          <a:p>
            <a:pPr indent="-342900" lvl="0" marL="355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Аналогично обучили модели для каждого года в исходной таблице, после чего изначально пустые значения были заменены на предсказанные.</a:t>
            </a:r>
            <a:endParaRPr/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332811" y="173666"/>
            <a:ext cx="8478377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6. Модель предсказания цен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7994064" y="3985366"/>
            <a:ext cx="800100" cy="7992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1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3" name="Google Shape;143;p11"/>
          <p:cNvGrpSpPr/>
          <p:nvPr/>
        </p:nvGrpSpPr>
        <p:grpSpPr>
          <a:xfrm>
            <a:off x="7162800" y="2295219"/>
            <a:ext cx="1379073" cy="1388683"/>
            <a:chOff x="2748870" y="3362314"/>
            <a:chExt cx="1379073" cy="1388683"/>
          </a:xfrm>
        </p:grpSpPr>
        <p:sp>
          <p:nvSpPr>
            <p:cNvPr id="144" name="Google Shape;144;p11"/>
            <p:cNvSpPr/>
            <p:nvPr/>
          </p:nvSpPr>
          <p:spPr>
            <a:xfrm>
              <a:off x="2748870" y="3663242"/>
              <a:ext cx="1071245" cy="1087755"/>
            </a:xfrm>
            <a:custGeom>
              <a:rect b="b" l="l" r="r" t="t"/>
              <a:pathLst>
                <a:path extrusionOk="0" h="1087754" w="1071245">
                  <a:moveTo>
                    <a:pt x="296324" y="1087200"/>
                  </a:moveTo>
                  <a:lnTo>
                    <a:pt x="255677" y="1063732"/>
                  </a:lnTo>
                  <a:lnTo>
                    <a:pt x="1530" y="134177"/>
                  </a:lnTo>
                  <a:lnTo>
                    <a:pt x="0" y="109326"/>
                  </a:lnTo>
                  <a:lnTo>
                    <a:pt x="7890" y="86630"/>
                  </a:lnTo>
                  <a:lnTo>
                    <a:pt x="23751" y="68579"/>
                  </a:lnTo>
                  <a:lnTo>
                    <a:pt x="46129" y="57664"/>
                  </a:lnTo>
                  <a:lnTo>
                    <a:pt x="261085" y="1980"/>
                  </a:lnTo>
                  <a:lnTo>
                    <a:pt x="278027" y="0"/>
                  </a:lnTo>
                  <a:lnTo>
                    <a:pt x="294582" y="2599"/>
                  </a:lnTo>
                  <a:lnTo>
                    <a:pt x="1062710" y="836447"/>
                  </a:lnTo>
                  <a:lnTo>
                    <a:pt x="1071069" y="863522"/>
                  </a:lnTo>
                  <a:lnTo>
                    <a:pt x="1066896" y="875654"/>
                  </a:lnTo>
                  <a:lnTo>
                    <a:pt x="1058478" y="885335"/>
                  </a:lnTo>
                  <a:lnTo>
                    <a:pt x="1046576" y="891247"/>
                  </a:lnTo>
                  <a:lnTo>
                    <a:pt x="321040" y="1085649"/>
                  </a:lnTo>
                  <a:lnTo>
                    <a:pt x="296324" y="1087200"/>
                  </a:lnTo>
                  <a:close/>
                </a:path>
              </a:pathLst>
            </a:custGeom>
            <a:solidFill>
              <a:srgbClr val="D4E7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2828602" y="3419182"/>
              <a:ext cx="1047750" cy="1202690"/>
            </a:xfrm>
            <a:custGeom>
              <a:rect b="b" l="l" r="r" t="t"/>
              <a:pathLst>
                <a:path extrusionOk="0" h="1202689" w="1047750">
                  <a:moveTo>
                    <a:pt x="289044" y="1202063"/>
                  </a:moveTo>
                  <a:lnTo>
                    <a:pt x="254493" y="1182116"/>
                  </a:lnTo>
                  <a:lnTo>
                    <a:pt x="1316" y="253340"/>
                  </a:lnTo>
                  <a:lnTo>
                    <a:pt x="0" y="232331"/>
                  </a:lnTo>
                  <a:lnTo>
                    <a:pt x="6612" y="213115"/>
                  </a:lnTo>
                  <a:lnTo>
                    <a:pt x="19947" y="197781"/>
                  </a:lnTo>
                  <a:lnTo>
                    <a:pt x="38799" y="188417"/>
                  </a:lnTo>
                  <a:lnTo>
                    <a:pt x="681946" y="16087"/>
                  </a:lnTo>
                  <a:lnTo>
                    <a:pt x="737070" y="1316"/>
                  </a:lnTo>
                  <a:lnTo>
                    <a:pt x="777293" y="6612"/>
                  </a:lnTo>
                  <a:lnTo>
                    <a:pt x="801991" y="38799"/>
                  </a:lnTo>
                  <a:lnTo>
                    <a:pt x="1045805" y="948726"/>
                  </a:lnTo>
                  <a:lnTo>
                    <a:pt x="1047121" y="969733"/>
                  </a:lnTo>
                  <a:lnTo>
                    <a:pt x="1040509" y="988949"/>
                  </a:lnTo>
                  <a:lnTo>
                    <a:pt x="1027174" y="1004283"/>
                  </a:lnTo>
                  <a:lnTo>
                    <a:pt x="1008323" y="1013648"/>
                  </a:lnTo>
                  <a:lnTo>
                    <a:pt x="310053" y="1200746"/>
                  </a:lnTo>
                  <a:lnTo>
                    <a:pt x="289044" y="12020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2828602" y="3419182"/>
              <a:ext cx="1047750" cy="1202690"/>
            </a:xfrm>
            <a:custGeom>
              <a:rect b="b" l="l" r="r" t="t"/>
              <a:pathLst>
                <a:path extrusionOk="0" h="1202689" w="1047750">
                  <a:moveTo>
                    <a:pt x="801991" y="38799"/>
                  </a:moveTo>
                  <a:lnTo>
                    <a:pt x="1045805" y="948726"/>
                  </a:lnTo>
                  <a:lnTo>
                    <a:pt x="1047121" y="969733"/>
                  </a:lnTo>
                  <a:lnTo>
                    <a:pt x="1040509" y="988949"/>
                  </a:lnTo>
                  <a:lnTo>
                    <a:pt x="1027174" y="1004283"/>
                  </a:lnTo>
                  <a:lnTo>
                    <a:pt x="1008323" y="1013648"/>
                  </a:lnTo>
                  <a:lnTo>
                    <a:pt x="310053" y="1200746"/>
                  </a:lnTo>
                  <a:lnTo>
                    <a:pt x="289044" y="1202063"/>
                  </a:lnTo>
                  <a:lnTo>
                    <a:pt x="269828" y="1195451"/>
                  </a:lnTo>
                  <a:lnTo>
                    <a:pt x="254493" y="1182116"/>
                  </a:lnTo>
                  <a:lnTo>
                    <a:pt x="245129" y="1163265"/>
                  </a:lnTo>
                  <a:lnTo>
                    <a:pt x="1316" y="253340"/>
                  </a:lnTo>
                  <a:lnTo>
                    <a:pt x="0" y="232331"/>
                  </a:lnTo>
                  <a:lnTo>
                    <a:pt x="6612" y="213115"/>
                  </a:lnTo>
                  <a:lnTo>
                    <a:pt x="19947" y="197781"/>
                  </a:lnTo>
                  <a:lnTo>
                    <a:pt x="38799" y="188417"/>
                  </a:lnTo>
                  <a:lnTo>
                    <a:pt x="100484" y="171888"/>
                  </a:lnTo>
                  <a:lnTo>
                    <a:pt x="681946" y="16087"/>
                  </a:lnTo>
                  <a:lnTo>
                    <a:pt x="737070" y="1316"/>
                  </a:lnTo>
                  <a:lnTo>
                    <a:pt x="758078" y="0"/>
                  </a:lnTo>
                  <a:lnTo>
                    <a:pt x="777293" y="6612"/>
                  </a:lnTo>
                  <a:lnTo>
                    <a:pt x="792627" y="19947"/>
                  </a:lnTo>
                  <a:lnTo>
                    <a:pt x="801991" y="38799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2786346" y="3653281"/>
              <a:ext cx="1074420" cy="1024890"/>
            </a:xfrm>
            <a:custGeom>
              <a:rect b="b" l="l" r="r" t="t"/>
              <a:pathLst>
                <a:path extrusionOk="0" h="1024889" w="1074420">
                  <a:moveTo>
                    <a:pt x="30417" y="0"/>
                  </a:moveTo>
                  <a:lnTo>
                    <a:pt x="15638" y="7340"/>
                  </a:lnTo>
                  <a:lnTo>
                    <a:pt x="5183" y="19361"/>
                  </a:lnTo>
                  <a:lnTo>
                    <a:pt x="0" y="34425"/>
                  </a:lnTo>
                  <a:lnTo>
                    <a:pt x="1031" y="50895"/>
                  </a:lnTo>
                  <a:lnTo>
                    <a:pt x="249683" y="978870"/>
                  </a:lnTo>
                  <a:lnTo>
                    <a:pt x="260700" y="1001051"/>
                  </a:lnTo>
                  <a:lnTo>
                    <a:pt x="278740" y="1016741"/>
                  </a:lnTo>
                  <a:lnTo>
                    <a:pt x="301347" y="1024519"/>
                  </a:lnTo>
                  <a:lnTo>
                    <a:pt x="326063" y="1022969"/>
                  </a:lnTo>
                  <a:lnTo>
                    <a:pt x="1043782" y="830661"/>
                  </a:lnTo>
                  <a:lnTo>
                    <a:pt x="1058561" y="823318"/>
                  </a:lnTo>
                  <a:lnTo>
                    <a:pt x="1069015" y="811296"/>
                  </a:lnTo>
                  <a:lnTo>
                    <a:pt x="1074198" y="796231"/>
                  </a:lnTo>
                  <a:lnTo>
                    <a:pt x="1073167" y="779760"/>
                  </a:lnTo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982150" y="3730040"/>
              <a:ext cx="329565" cy="698500"/>
            </a:xfrm>
            <a:custGeom>
              <a:rect b="b" l="l" r="r" t="t"/>
              <a:pathLst>
                <a:path extrusionOk="0" h="698500" w="329564">
                  <a:moveTo>
                    <a:pt x="193890" y="152920"/>
                  </a:moveTo>
                  <a:lnTo>
                    <a:pt x="152920" y="0"/>
                  </a:lnTo>
                  <a:lnTo>
                    <a:pt x="0" y="40970"/>
                  </a:lnTo>
                  <a:lnTo>
                    <a:pt x="40982" y="193890"/>
                  </a:lnTo>
                  <a:lnTo>
                    <a:pt x="193890" y="152920"/>
                  </a:lnTo>
                  <a:close/>
                </a:path>
                <a:path extrusionOk="0" h="698500" w="329564">
                  <a:moveTo>
                    <a:pt x="261505" y="405231"/>
                  </a:moveTo>
                  <a:lnTo>
                    <a:pt x="220522" y="252310"/>
                  </a:lnTo>
                  <a:lnTo>
                    <a:pt x="67614" y="293293"/>
                  </a:lnTo>
                  <a:lnTo>
                    <a:pt x="108585" y="446201"/>
                  </a:lnTo>
                  <a:lnTo>
                    <a:pt x="261505" y="405231"/>
                  </a:lnTo>
                  <a:close/>
                </a:path>
                <a:path extrusionOk="0" h="698500" w="329564">
                  <a:moveTo>
                    <a:pt x="329107" y="657529"/>
                  </a:moveTo>
                  <a:lnTo>
                    <a:pt x="288137" y="504609"/>
                  </a:lnTo>
                  <a:lnTo>
                    <a:pt x="135216" y="545592"/>
                  </a:lnTo>
                  <a:lnTo>
                    <a:pt x="176187" y="698500"/>
                  </a:lnTo>
                  <a:lnTo>
                    <a:pt x="329107" y="657529"/>
                  </a:lnTo>
                  <a:close/>
                </a:path>
              </a:pathLst>
            </a:custGeom>
            <a:solidFill>
              <a:srgbClr val="D4E7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3253448" y="3711923"/>
              <a:ext cx="474980" cy="641985"/>
            </a:xfrm>
            <a:custGeom>
              <a:rect b="b" l="l" r="r" t="t"/>
              <a:pathLst>
                <a:path extrusionOk="0" h="641985" w="474979">
                  <a:moveTo>
                    <a:pt x="13313" y="137049"/>
                  </a:moveTo>
                  <a:lnTo>
                    <a:pt x="339303" y="49701"/>
                  </a:lnTo>
                </a:path>
                <a:path extrusionOk="0" h="641985" w="474979">
                  <a:moveTo>
                    <a:pt x="0" y="87347"/>
                  </a:moveTo>
                  <a:lnTo>
                    <a:pt x="325987" y="0"/>
                  </a:lnTo>
                </a:path>
                <a:path extrusionOk="0" h="641985" w="474979">
                  <a:moveTo>
                    <a:pt x="80927" y="389358"/>
                  </a:moveTo>
                  <a:lnTo>
                    <a:pt x="406918" y="302010"/>
                  </a:lnTo>
                </a:path>
                <a:path extrusionOk="0" h="641985" w="474979">
                  <a:moveTo>
                    <a:pt x="67601" y="339653"/>
                  </a:moveTo>
                  <a:lnTo>
                    <a:pt x="393590" y="252303"/>
                  </a:lnTo>
                </a:path>
                <a:path extrusionOk="0" h="641985" w="474979">
                  <a:moveTo>
                    <a:pt x="148530" y="641666"/>
                  </a:moveTo>
                  <a:lnTo>
                    <a:pt x="474514" y="554312"/>
                  </a:lnTo>
                </a:path>
                <a:path extrusionOk="0" h="641985" w="474979">
                  <a:moveTo>
                    <a:pt x="135214" y="591955"/>
                  </a:moveTo>
                  <a:lnTo>
                    <a:pt x="461205" y="504607"/>
                  </a:lnTo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935999" y="3362314"/>
              <a:ext cx="523875" cy="262255"/>
            </a:xfrm>
            <a:custGeom>
              <a:rect b="b" l="l" r="r" t="t"/>
              <a:pathLst>
                <a:path extrusionOk="0" h="262254" w="523875">
                  <a:moveTo>
                    <a:pt x="25478" y="261929"/>
                  </a:moveTo>
                  <a:lnTo>
                    <a:pt x="0" y="167057"/>
                  </a:lnTo>
                  <a:lnTo>
                    <a:pt x="147070" y="127737"/>
                  </a:lnTo>
                  <a:lnTo>
                    <a:pt x="145662" y="121568"/>
                  </a:lnTo>
                  <a:lnTo>
                    <a:pt x="144955" y="114154"/>
                  </a:lnTo>
                  <a:lnTo>
                    <a:pt x="144955" y="105244"/>
                  </a:lnTo>
                  <a:lnTo>
                    <a:pt x="153244" y="64278"/>
                  </a:lnTo>
                  <a:lnTo>
                    <a:pt x="175850" y="30825"/>
                  </a:lnTo>
                  <a:lnTo>
                    <a:pt x="209378" y="8270"/>
                  </a:lnTo>
                  <a:lnTo>
                    <a:pt x="250436" y="0"/>
                  </a:lnTo>
                  <a:lnTo>
                    <a:pt x="284088" y="5469"/>
                  </a:lnTo>
                  <a:lnTo>
                    <a:pt x="313251" y="20688"/>
                  </a:lnTo>
                  <a:lnTo>
                    <a:pt x="336134" y="43870"/>
                  </a:lnTo>
                  <a:lnTo>
                    <a:pt x="350948" y="73229"/>
                  </a:lnTo>
                  <a:lnTo>
                    <a:pt x="498383" y="33813"/>
                  </a:lnTo>
                  <a:lnTo>
                    <a:pt x="523859" y="128687"/>
                  </a:lnTo>
                  <a:lnTo>
                    <a:pt x="25478" y="2619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2935999" y="3362314"/>
              <a:ext cx="523875" cy="262255"/>
            </a:xfrm>
            <a:custGeom>
              <a:rect b="b" l="l" r="r" t="t"/>
              <a:pathLst>
                <a:path extrusionOk="0" h="262254" w="523875">
                  <a:moveTo>
                    <a:pt x="147070" y="127737"/>
                  </a:moveTo>
                  <a:lnTo>
                    <a:pt x="145662" y="121568"/>
                  </a:lnTo>
                  <a:lnTo>
                    <a:pt x="144955" y="114154"/>
                  </a:lnTo>
                  <a:lnTo>
                    <a:pt x="144955" y="105244"/>
                  </a:lnTo>
                  <a:lnTo>
                    <a:pt x="153244" y="64278"/>
                  </a:lnTo>
                  <a:lnTo>
                    <a:pt x="175850" y="30825"/>
                  </a:lnTo>
                  <a:lnTo>
                    <a:pt x="209378" y="8270"/>
                  </a:lnTo>
                  <a:lnTo>
                    <a:pt x="250436" y="0"/>
                  </a:lnTo>
                  <a:lnTo>
                    <a:pt x="284088" y="5469"/>
                  </a:lnTo>
                  <a:lnTo>
                    <a:pt x="313251" y="20688"/>
                  </a:lnTo>
                  <a:lnTo>
                    <a:pt x="336134" y="43870"/>
                  </a:lnTo>
                  <a:lnTo>
                    <a:pt x="350948" y="73229"/>
                  </a:lnTo>
                  <a:lnTo>
                    <a:pt x="498383" y="33813"/>
                  </a:lnTo>
                  <a:lnTo>
                    <a:pt x="523859" y="128687"/>
                  </a:lnTo>
                  <a:lnTo>
                    <a:pt x="25478" y="261929"/>
                  </a:lnTo>
                  <a:lnTo>
                    <a:pt x="0" y="167057"/>
                  </a:lnTo>
                  <a:lnTo>
                    <a:pt x="147070" y="127737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2" name="Google Shape;15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6399" y="3389450"/>
              <a:ext cx="79631" cy="79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1"/>
            <p:cNvSpPr/>
            <p:nvPr/>
          </p:nvSpPr>
          <p:spPr>
            <a:xfrm>
              <a:off x="3750209" y="3823892"/>
              <a:ext cx="342265" cy="791210"/>
            </a:xfrm>
            <a:custGeom>
              <a:rect b="b" l="l" r="r" t="t"/>
              <a:pathLst>
                <a:path extrusionOk="0" h="791210" w="342264">
                  <a:moveTo>
                    <a:pt x="100094" y="790673"/>
                  </a:moveTo>
                  <a:lnTo>
                    <a:pt x="0" y="758812"/>
                  </a:lnTo>
                  <a:lnTo>
                    <a:pt x="241243" y="0"/>
                  </a:lnTo>
                  <a:lnTo>
                    <a:pt x="341837" y="31601"/>
                  </a:lnTo>
                  <a:lnTo>
                    <a:pt x="100094" y="7906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3750209" y="3823892"/>
              <a:ext cx="342265" cy="791210"/>
            </a:xfrm>
            <a:custGeom>
              <a:rect b="b" l="l" r="r" t="t"/>
              <a:pathLst>
                <a:path extrusionOk="0" h="791210" w="342264">
                  <a:moveTo>
                    <a:pt x="100094" y="790673"/>
                  </a:moveTo>
                  <a:lnTo>
                    <a:pt x="0" y="758812"/>
                  </a:lnTo>
                  <a:lnTo>
                    <a:pt x="241243" y="0"/>
                  </a:lnTo>
                  <a:lnTo>
                    <a:pt x="341837" y="31601"/>
                  </a:lnTo>
                  <a:lnTo>
                    <a:pt x="100094" y="790673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5" name="Google Shape;15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83508" y="3697074"/>
              <a:ext cx="144435" cy="166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2277" y="4574765"/>
              <a:ext cx="115969" cy="152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1"/>
            <p:cNvSpPr/>
            <p:nvPr/>
          </p:nvSpPr>
          <p:spPr>
            <a:xfrm>
              <a:off x="3800636" y="3839440"/>
              <a:ext cx="241300" cy="759460"/>
            </a:xfrm>
            <a:custGeom>
              <a:rect b="b" l="l" r="r" t="t"/>
              <a:pathLst>
                <a:path extrusionOk="0" h="759460" w="241300">
                  <a:moveTo>
                    <a:pt x="240981" y="0"/>
                  </a:moveTo>
                  <a:lnTo>
                    <a:pt x="0" y="759315"/>
                  </a:lnTo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8" name="Google Shape;158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71716" y="3697381"/>
              <a:ext cx="255628" cy="4871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332811" y="173666"/>
            <a:ext cx="8478377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6. Модель предсказания цен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7994064" y="3985366"/>
            <a:ext cx="800100" cy="7992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2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39" y="828685"/>
            <a:ext cx="4198693" cy="311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1817" y="895356"/>
            <a:ext cx="3629771" cy="304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2B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ctrTitle"/>
          </p:nvPr>
        </p:nvSpPr>
        <p:spPr>
          <a:xfrm>
            <a:off x="307143" y="171161"/>
            <a:ext cx="6405880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rgbClr val="FFFFFF"/>
                </a:solidFill>
              </a:rPr>
              <a:t>Итоги</a:t>
            </a:r>
            <a:endParaRPr sz="3800"/>
          </a:p>
        </p:txBody>
      </p:sp>
      <p:sp>
        <p:nvSpPr>
          <p:cNvPr id="174" name="Google Shape;174;p13"/>
          <p:cNvSpPr txBox="1"/>
          <p:nvPr/>
        </p:nvSpPr>
        <p:spPr>
          <a:xfrm>
            <a:off x="322993" y="1047750"/>
            <a:ext cx="60015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Получилось разработать модел</a:t>
            </a:r>
            <a:r>
              <a:rPr lang="ru-RU" sz="1600">
                <a:solidFill>
                  <a:schemeClr val="lt1"/>
                </a:solidFill>
              </a:rPr>
              <a:t>и</a:t>
            </a: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прогнозирования цен и амортиз</a:t>
            </a:r>
            <a:r>
              <a:rPr lang="ru-RU" sz="1600">
                <a:solidFill>
                  <a:schemeClr val="lt1"/>
                </a:solidFill>
              </a:rPr>
              <a:t>ации </a:t>
            </a: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автомобили и заполнить пропуски с высокой точностью.</a:t>
            </a:r>
            <a:endParaRPr/>
          </a:p>
          <a:p>
            <a:pPr indent="-285750" lvl="0" marL="2984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Были задействованы разные подходы анализа данных и разные модели машинного обучения.</a:t>
            </a:r>
            <a:endParaRPr/>
          </a:p>
          <a:p>
            <a:pPr indent="-190500" lvl="0" marL="2984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307143" y="2580929"/>
            <a:ext cx="62460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можно улучшить:</a:t>
            </a:r>
            <a:endParaRPr/>
          </a:p>
          <a:p>
            <a:pPr indent="-285750" lvl="0" marL="2984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Валидация моделей на данных с торговых площадок.</a:t>
            </a:r>
            <a:endParaRPr/>
          </a:p>
          <a:p>
            <a:pPr indent="-285750" lvl="0" marL="2984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и поиск дополнительных признаков (кузов, КПП, тип двигателя, курс валют, процентная ставка и др.)</a:t>
            </a:r>
            <a:endParaRPr/>
          </a:p>
          <a:p>
            <a:pPr indent="-285750" lvl="0" marL="2984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Поиск выбросов и аномалий, влияющих на точность предсказаний.</a:t>
            </a:r>
            <a:endParaRPr/>
          </a:p>
          <a:p>
            <a:pPr indent="-285750" lvl="0" marL="2984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Тестирование и сравнение большего количества ML инструментов.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2B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744663" y="2952750"/>
            <a:ext cx="7654674" cy="964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Заполненный файл: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-RU" sz="15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https://docs.google.com/spreadsheets/d/1--k91KzPG1CbGHVe0DZy2MdolCYBR7VB/edit?usp=sharing&amp;ouid=115646337132528588756&amp;rtpof=true&amp;sd=true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722725" y="1938131"/>
            <a:ext cx="7866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r>
              <a:rPr b="0" i="0" lang="ru-RU" sz="1600" u="sng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https://colab.research.google.com/drive/1L0zho490klfIncKEVwlKMIjqcyoBr8_Z?usp=sharing</a:t>
            </a:r>
            <a:r>
              <a:rPr b="0" i="0" lang="ru-RU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2B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72BC">
              <a:alpha val="8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5"/>
          <p:cNvSpPr txBox="1"/>
          <p:nvPr>
            <p:ph type="title"/>
          </p:nvPr>
        </p:nvSpPr>
        <p:spPr>
          <a:xfrm>
            <a:off x="3101396" y="1691580"/>
            <a:ext cx="3004185" cy="1068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250">
            <a:spAutoFit/>
          </a:bodyPr>
          <a:lstStyle/>
          <a:p>
            <a:pPr indent="-76835" lvl="0" marL="889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rgbClr val="FFFFFF"/>
                </a:solidFill>
              </a:rPr>
              <a:t>Спасибо за внимание!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2B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ctrTitle"/>
          </p:nvPr>
        </p:nvSpPr>
        <p:spPr>
          <a:xfrm>
            <a:off x="307143" y="285750"/>
            <a:ext cx="6405880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rgbClr val="FFFFFF"/>
                </a:solidFill>
              </a:rPr>
              <a:t>Задача</a:t>
            </a:r>
            <a:endParaRPr sz="3800"/>
          </a:p>
        </p:txBody>
      </p:sp>
      <p:sp>
        <p:nvSpPr>
          <p:cNvPr id="53" name="Google Shape;53;p2"/>
          <p:cNvSpPr txBox="1"/>
          <p:nvPr/>
        </p:nvSpPr>
        <p:spPr>
          <a:xfrm>
            <a:off x="307143" y="1200150"/>
            <a:ext cx="8227258" cy="1967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При оценке объекта страхования на этапе предстрахового рассмотрения у страховщика встает острая задача объективно оценить состояние автомобиля с учетом его актуальной рыночной цены, износа, пробега, истории ДТП и других факторов; а также потенциальную стоимость ремонта в случае утраты автомобиля. Актуальная проблема в текущих реалиях заключается в предсказании точной цены для транспортного средства (ТС) как будущего года выпуска, так и на период до 10 лет.</a:t>
            </a:r>
            <a:endParaRPr/>
          </a:p>
          <a:p>
            <a:pPr indent="0" lvl="0" marL="12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Задача: </a:t>
            </a:r>
            <a:r>
              <a:rPr lang="ru-RU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разработать алгоритм, который анализирует заданные значения и восполняет недостающие поля по ближайшим цифровым значениям в логике влияющих факторов.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7994064" y="3985367"/>
            <a:ext cx="800735" cy="800735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6756703" y="4778292"/>
            <a:ext cx="2002155" cy="0"/>
          </a:xfrm>
          <a:custGeom>
            <a:rect b="b" l="l" r="r" t="t"/>
            <a:pathLst>
              <a:path extrusionOk="0" h="120000" w="2002154">
                <a:moveTo>
                  <a:pt x="0" y="0"/>
                </a:moveTo>
                <a:lnTo>
                  <a:pt x="2001854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3"/>
          <p:cNvSpPr/>
          <p:nvPr/>
        </p:nvSpPr>
        <p:spPr>
          <a:xfrm>
            <a:off x="8777413" y="2453644"/>
            <a:ext cx="0" cy="2002155"/>
          </a:xfrm>
          <a:custGeom>
            <a:rect b="b" l="l" r="r" t="t"/>
            <a:pathLst>
              <a:path extrusionOk="0" h="2002154" w="120000">
                <a:moveTo>
                  <a:pt x="0" y="0"/>
                </a:moveTo>
                <a:lnTo>
                  <a:pt x="0" y="2001854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3"/>
          <p:cNvSpPr txBox="1"/>
          <p:nvPr>
            <p:ph type="title"/>
          </p:nvPr>
        </p:nvSpPr>
        <p:spPr>
          <a:xfrm>
            <a:off x="348219" y="209550"/>
            <a:ext cx="5529572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Алгоритм решения задачи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337828" y="1857828"/>
            <a:ext cx="5377163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385143" y="736257"/>
            <a:ext cx="76920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>
                <a:solidFill>
                  <a:srgbClr val="0072BC"/>
                </a:solidFill>
                <a:latin typeface="Arial"/>
                <a:ea typeface="Arial"/>
                <a:cs typeface="Arial"/>
                <a:sym typeface="Arial"/>
              </a:rPr>
              <a:t>1.     </a:t>
            </a:r>
            <a:r>
              <a:rPr b="0" i="0"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Первичный анализ исходных данных.</a:t>
            </a:r>
            <a:endParaRPr/>
          </a:p>
          <a:p>
            <a:pPr indent="-285750" lvl="6" marL="869950" rtl="0" algn="l"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Получение описательных статистических характеристик .</a:t>
            </a:r>
            <a:endParaRPr/>
          </a:p>
          <a:p>
            <a:pPr indent="-285750" lvl="6" marL="8699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на выбросы и очистка данных.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72BC"/>
                </a:solidFill>
                <a:latin typeface="Arial"/>
                <a:ea typeface="Arial"/>
                <a:cs typeface="Arial"/>
                <a:sym typeface="Arial"/>
              </a:rPr>
              <a:t>2.     </a:t>
            </a:r>
            <a:r>
              <a:rPr lang="ru-RU"/>
              <a:t>Расчет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начальной амортизации с учетом факторов: страна бренда, мощность.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72BC"/>
                </a:solidFill>
                <a:latin typeface="Arial"/>
                <a:ea typeface="Arial"/>
                <a:cs typeface="Arial"/>
                <a:sym typeface="Arial"/>
              </a:rPr>
              <a:t>3.     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Предобработка пропусков двумя способами.</a:t>
            </a:r>
            <a:endParaRPr/>
          </a:p>
          <a:p>
            <a:pPr indent="-285750" lvl="6" marL="869950" rtl="0" algn="l"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Заполнение пропусков по заданному тренду (от трех значений амортизации) и по рассчитанной амортизации.</a:t>
            </a:r>
            <a:endParaRPr/>
          </a:p>
          <a:p>
            <a:pPr indent="-285750" lvl="6" marL="869950" rtl="0" algn="l"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Заполнение всех пропусков с помощью линейной регрессии.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72BC"/>
                </a:solidFill>
                <a:latin typeface="Arial"/>
                <a:ea typeface="Arial"/>
                <a:cs typeface="Arial"/>
                <a:sym typeface="Arial"/>
              </a:rPr>
              <a:t>4.     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коэффициентов влияния факторов (модель автомобиля, мощность) на относительные изменения цен на данных полученных линейной регрессией.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72BC"/>
                </a:solidFill>
                <a:latin typeface="Arial"/>
                <a:ea typeface="Arial"/>
                <a:cs typeface="Arial"/>
                <a:sym typeface="Arial"/>
              </a:rPr>
              <a:t>5.     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Уточнение амортизации.</a:t>
            </a:r>
            <a:endParaRPr/>
          </a:p>
          <a:p>
            <a:pPr indent="-285750" lvl="6" marL="869950" rtl="0" algn="l"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Обучение модели предсказания амортизации с учетом коэффициентов влияния.</a:t>
            </a:r>
            <a:endParaRPr/>
          </a:p>
          <a:p>
            <a:pPr indent="-285750" lvl="6" marL="869950" rtl="0" algn="l"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Обновление амортизации и заполнение пропусков по обновленной амортизации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72BC"/>
                </a:solidFill>
                <a:latin typeface="Arial"/>
                <a:ea typeface="Arial"/>
                <a:cs typeface="Arial"/>
                <a:sym typeface="Arial"/>
              </a:rPr>
              <a:t>6.     </a:t>
            </a:r>
            <a:r>
              <a:rPr lang="ru-RU"/>
              <a:t>О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бучение модели предсказания цен на автомобили, используя полученный датафрейм.</a:t>
            </a:r>
            <a:endParaRPr/>
          </a:p>
          <a:p>
            <a:pPr indent="-285750" lvl="6" marL="8699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Оценка точности модели на 2024 году.</a:t>
            </a:r>
            <a:endParaRPr/>
          </a:p>
          <a:p>
            <a:pPr indent="-285750" lvl="6" marL="8699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Предсказание цен на 2025 год.</a:t>
            </a:r>
            <a:endParaRPr/>
          </a:p>
          <a:p>
            <a:pPr indent="-285750" lvl="6" marL="869950" rtl="0" algn="l">
              <a:spcBef>
                <a:spcPts val="10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Предсказание цен и заполнение пропусков в исходном файле.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7994064" y="3985367"/>
            <a:ext cx="800100" cy="8001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 txBox="1"/>
          <p:nvPr>
            <p:ph type="title"/>
          </p:nvPr>
        </p:nvSpPr>
        <p:spPr>
          <a:xfrm>
            <a:off x="354650" y="2149800"/>
            <a:ext cx="7866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72BC"/>
                </a:solidFill>
              </a:rPr>
              <a:t>Код решения:</a:t>
            </a:r>
            <a:endParaRPr sz="2200">
              <a:solidFill>
                <a:srgbClr val="0072B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ru-RU" sz="16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https://colab.research.google.com/drive/1L0zho490klfIncKEVwlKMIjqcyoBr8_Z?usp=sharing</a:t>
            </a:r>
            <a:r>
              <a:rPr b="0" lang="ru-RU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72" name="Google Shape;72;p4"/>
          <p:cNvSpPr txBox="1"/>
          <p:nvPr>
            <p:ph type="title"/>
          </p:nvPr>
        </p:nvSpPr>
        <p:spPr>
          <a:xfrm>
            <a:off x="354650" y="989275"/>
            <a:ext cx="7866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72BC"/>
                </a:solidFill>
              </a:rPr>
              <a:t>Исходный файл:</a:t>
            </a:r>
            <a:endParaRPr sz="2200">
              <a:solidFill>
                <a:srgbClr val="0072B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https://docs.google.com/spreadsheets/d/1Q-BQvq9VZzfvbcatg9t_TAVY7VL0QqYO/edit?usp=sharing&amp;ouid=115646337132528588756&amp;rtpof=true&amp;sd=true</a:t>
            </a:r>
            <a:endParaRPr>
              <a:solidFill>
                <a:srgbClr val="0072B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61868" y="517650"/>
            <a:ext cx="6520877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1. Первичный анализ данных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994064" y="3985367"/>
            <a:ext cx="800100" cy="8001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5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22627"/>
            <a:ext cx="5289573" cy="289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868" y="4276963"/>
            <a:ext cx="7456910" cy="37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332811" y="742950"/>
            <a:ext cx="4170313" cy="60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Noto Sans Symbols"/>
              <a:buChar char="✔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Разработана функция определения амортизации для каждой строки 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6"/>
          <p:cNvSpPr txBox="1"/>
          <p:nvPr>
            <p:ph type="title"/>
          </p:nvPr>
        </p:nvSpPr>
        <p:spPr>
          <a:xfrm>
            <a:off x="332811" y="173666"/>
            <a:ext cx="8478377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2. Расчет амортизации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7994064" y="3985367"/>
            <a:ext cx="800100" cy="8001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6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657068"/>
            <a:ext cx="3581400" cy="326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581150"/>
            <a:ext cx="4651693" cy="300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332811" y="976940"/>
            <a:ext cx="7744389" cy="2705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Обработка пропусков по заданному тренду. Использована модель линейной регрессии для заполнения пропусков в данных, где доступно более 4 ненулевых значений, путем преобразования данных в логарифмическую шкалу.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Оставшиеся значения заполнены по алгоритму умножения ближайшей доступной цены на амортизацию с учетом разрыва.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Отдельно полностью заполнен датафрейм с помощью линейной регрессии для независимой оценки влияния факторов на исходную динамику цен. Позволило это сделать, то, что в каждой строке было минимум два значения. 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332811" y="173666"/>
            <a:ext cx="8478377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3. Предобработка пропусков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994064" y="3985366"/>
            <a:ext cx="800100" cy="7992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7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/>
        </p:nvSpPr>
        <p:spPr>
          <a:xfrm>
            <a:off x="337394" y="617377"/>
            <a:ext cx="5915587" cy="3193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Определена средняя относительная разность цен для каждого года.</a:t>
            </a:r>
            <a:endParaRPr/>
          </a:p>
          <a:p>
            <a:pPr indent="-342900" lvl="0" marL="355600" rtl="0" algn="l"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Закодированы категориальные переменные ‘model’ (OneHotEncoder).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Обучена модель линейной регрессии из предположения, что между признаками и целевой переменной(п.1) существует линейная зависимость.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Определены коэффициенты влияния признаков на исходную динамику цен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Коэффициенты перенесены в датафрейм со значениями, рассчитанными по амортизации и тренду.</a:t>
            </a:r>
            <a:endParaRPr/>
          </a:p>
        </p:txBody>
      </p:sp>
      <p:sp>
        <p:nvSpPr>
          <p:cNvPr id="108" name="Google Shape;108;p8"/>
          <p:cNvSpPr txBox="1"/>
          <p:nvPr>
            <p:ph type="title"/>
          </p:nvPr>
        </p:nvSpPr>
        <p:spPr>
          <a:xfrm>
            <a:off x="332811" y="173666"/>
            <a:ext cx="8478377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4. Факторный анализ 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7994064" y="3985366"/>
            <a:ext cx="800100" cy="7992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2" y="4021860"/>
            <a:ext cx="7461100" cy="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5511" y="743709"/>
            <a:ext cx="2195787" cy="219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/>
        </p:nvSpPr>
        <p:spPr>
          <a:xfrm>
            <a:off x="366586" y="1279297"/>
            <a:ext cx="7744500" cy="2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Для этой задачи была использована модель RandomForestRegressor из библиотеки scikit-learn. Выбор обусловлен устойчивостью модели к переобучению, способностью обрабатывать как категориальные, так и числовые данные, эффективной работой с нелинейными зависимостями.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Модель обучалась на данных заполненных по тренду и посчитанной амортизации, с добавлением дополнительных признаков, таких, как страна, бренд, модель, мощность, коэф. влияния модели автомобиля.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FBB"/>
              </a:buClr>
              <a:buSzPts val="1500"/>
              <a:buFont typeface="Calibri"/>
              <a:buAutoNum type="arabicPeriod"/>
            </a:pP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Далее изначально посчитанн</a:t>
            </a:r>
            <a:r>
              <a:rPr lang="ru-RU" sz="1500">
                <a:latin typeface="Verdana"/>
                <a:ea typeface="Verdana"/>
                <a:cs typeface="Verdana"/>
                <a:sym typeface="Verdana"/>
              </a:rPr>
              <a:t>ая</a:t>
            </a: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амортизаци</a:t>
            </a:r>
            <a:r>
              <a:rPr lang="ru-RU" sz="1500">
                <a:latin typeface="Verdana"/>
                <a:ea typeface="Verdana"/>
                <a:cs typeface="Verdana"/>
                <a:sym typeface="Verdana"/>
              </a:rPr>
              <a:t>я</a:t>
            </a: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обнов</a:t>
            </a:r>
            <a:r>
              <a:rPr lang="ru-RU" sz="1500">
                <a:latin typeface="Verdana"/>
                <a:ea typeface="Verdana"/>
                <a:cs typeface="Verdana"/>
                <a:sym typeface="Verdana"/>
              </a:rPr>
              <a:t>лена </a:t>
            </a:r>
            <a:r>
              <a:rPr lang="ru-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 предсказанную, предполагая, что модель учла новые зависимости </a:t>
            </a:r>
            <a:endParaRPr/>
          </a:p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332811" y="173666"/>
            <a:ext cx="8478377" cy="8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72BC"/>
                </a:solidFill>
              </a:rPr>
              <a:t>5. Обучение модели предсказания амортизации</a:t>
            </a:r>
            <a:endParaRPr>
              <a:solidFill>
                <a:srgbClr val="0072BC"/>
              </a:solidFill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7994064" y="3985366"/>
            <a:ext cx="800100" cy="799200"/>
          </a:xfrm>
          <a:prstGeom prst="rect">
            <a:avLst/>
          </a:prstGeom>
          <a:solidFill>
            <a:srgbClr val="D4E7F6"/>
          </a:solidFill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6756703" y="4778292"/>
            <a:ext cx="2000250" cy="0"/>
          </a:xfrm>
          <a:custGeom>
            <a:rect b="b" l="l" r="r" t="t"/>
            <a:pathLst>
              <a:path extrusionOk="0" h="120000" w="2000250">
                <a:moveTo>
                  <a:pt x="0" y="0"/>
                </a:moveTo>
                <a:lnTo>
                  <a:pt x="1999715" y="0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9"/>
          <p:cNvSpPr/>
          <p:nvPr/>
        </p:nvSpPr>
        <p:spPr>
          <a:xfrm>
            <a:off x="8777413" y="2453644"/>
            <a:ext cx="0" cy="2000250"/>
          </a:xfrm>
          <a:custGeom>
            <a:rect b="b" l="l" r="r" t="t"/>
            <a:pathLst>
              <a:path extrusionOk="0" h="2000250" w="120000">
                <a:moveTo>
                  <a:pt x="0" y="0"/>
                </a:moveTo>
                <a:lnTo>
                  <a:pt x="0" y="1999715"/>
                </a:lnTo>
              </a:path>
            </a:pathLst>
          </a:custGeom>
          <a:noFill/>
          <a:ln cap="flat" cmpd="sng" w="19025">
            <a:solidFill>
              <a:srgbClr val="D4E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2023-12-23T17:20:03Z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