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sldIdLst>
    <p:sldId id="275" r:id="rId2"/>
    <p:sldId id="258" r:id="rId3"/>
    <p:sldId id="276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4" r:id="rId16"/>
    <p:sldId id="27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A147"/>
    <a:srgbClr val="B54C2D"/>
    <a:srgbClr val="B66952"/>
    <a:srgbClr val="B56D45"/>
    <a:srgbClr val="DF98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8/4/2023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525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8/4/2023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665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8/4/2023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205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8/4/2023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05943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8/4/2023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836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8/4/2023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406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8/4/2023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302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8/4/2023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1586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8/4/2023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527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8/4/2023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865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8/4/2023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486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8/4/2023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175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8/4/2023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887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8/4/2023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888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8/4/2023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916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8/4/2023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479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8/4/2023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378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8/4/2023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8027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5" r:id="rId2"/>
    <p:sldLayoutId id="2147483716" r:id="rId3"/>
    <p:sldLayoutId id="2147483714" r:id="rId4"/>
    <p:sldLayoutId id="2147483710" r:id="rId5"/>
    <p:sldLayoutId id="2147483694" r:id="rId6"/>
    <p:sldLayoutId id="2147483695" r:id="rId7"/>
    <p:sldLayoutId id="2147483696" r:id="rId8"/>
    <p:sldLayoutId id="2147483697" r:id="rId9"/>
    <p:sldLayoutId id="2147483699" r:id="rId10"/>
    <p:sldLayoutId id="2147483693" r:id="rId11"/>
    <p:sldLayoutId id="2147483700" r:id="rId12"/>
    <p:sldLayoutId id="2147483701" r:id="rId13"/>
    <p:sldLayoutId id="2147483703" r:id="rId14"/>
    <p:sldLayoutId id="2147483704" r:id="rId15"/>
    <p:sldLayoutId id="2147483702" r:id="rId16"/>
    <p:sldLayoutId id="2147483698" r:id="rId17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B0BEC44-3C17-3A2A-8FD2-27F2789F71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8" name="Title 6">
            <a:extLst>
              <a:ext uri="{FF2B5EF4-FFF2-40B4-BE49-F238E27FC236}">
                <a16:creationId xmlns:a16="http://schemas.microsoft.com/office/drawing/2014/main" id="{711EA861-3827-DA86-5E96-DF111D6A8D88}"/>
              </a:ext>
            </a:extLst>
          </p:cNvPr>
          <p:cNvSpPr txBox="1">
            <a:spLocks/>
          </p:cNvSpPr>
          <p:nvPr/>
        </p:nvSpPr>
        <p:spPr>
          <a:xfrm>
            <a:off x="1219774" y="2284445"/>
            <a:ext cx="9440034" cy="1828801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7200" b="1" dirty="0">
                <a:solidFill>
                  <a:srgbClr val="C00000"/>
                </a:solidFill>
                <a:effectLst/>
              </a:rPr>
              <a:t>CONSUMER GOODS</a:t>
            </a:r>
          </a:p>
        </p:txBody>
      </p:sp>
    </p:spTree>
    <p:extLst>
      <p:ext uri="{BB962C8B-B14F-4D97-AF65-F5344CB8AC3E}">
        <p14:creationId xmlns:p14="http://schemas.microsoft.com/office/powerpoint/2010/main" val="36991480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B44AB-EA38-F373-F14B-98FE9AB782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3795" y="390526"/>
            <a:ext cx="4856841" cy="5308596"/>
          </a:xfrm>
        </p:spPr>
        <p:txBody>
          <a:bodyPr>
            <a:normAutofit/>
          </a:bodyPr>
          <a:lstStyle/>
          <a:p>
            <a:pPr marL="0" marR="173990" lvl="0" indent="0">
              <a:lnSpc>
                <a:spcPct val="115000"/>
              </a:lnSpc>
              <a:spcBef>
                <a:spcPts val="650"/>
              </a:spcBef>
              <a:spcAft>
                <a:spcPts val="0"/>
              </a:spcAft>
              <a:buNone/>
              <a:tabLst>
                <a:tab pos="533400" algn="l"/>
              </a:tabLst>
            </a:pPr>
            <a:r>
              <a:rPr lang="en-US" sz="2000" dirty="0">
                <a:solidFill>
                  <a:schemeClr val="bg1"/>
                </a:solidFill>
              </a:rPr>
              <a:t>Q6. </a:t>
            </a:r>
            <a:r>
              <a:rPr lang="en-US" sz="1800" b="1" dirty="0">
                <a:solidFill>
                  <a:schemeClr val="bg1"/>
                </a:solidFill>
                <a:effectLst/>
                <a:latin typeface="Arial MT"/>
                <a:ea typeface="Arial MT"/>
                <a:cs typeface="Arial MT"/>
              </a:rPr>
              <a:t>Generate a report which contains the top 5 customers who received an</a:t>
            </a:r>
            <a:r>
              <a:rPr lang="en-US" sz="1800" b="1" spc="5" dirty="0">
                <a:solidFill>
                  <a:schemeClr val="bg1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1800" b="1" dirty="0">
                <a:solidFill>
                  <a:schemeClr val="bg1"/>
                </a:solidFill>
                <a:effectLst/>
                <a:latin typeface="Arial MT"/>
                <a:ea typeface="Arial MT"/>
                <a:cs typeface="Arial MT"/>
              </a:rPr>
              <a:t>average</a:t>
            </a:r>
            <a:r>
              <a:rPr lang="en-US" sz="1800" b="1" spc="-5" dirty="0">
                <a:solidFill>
                  <a:schemeClr val="bg1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1800" b="1" dirty="0">
                <a:solidFill>
                  <a:schemeClr val="bg1"/>
                </a:solidFill>
                <a:effectLst/>
                <a:latin typeface="Arial MT"/>
                <a:ea typeface="Arial MT"/>
                <a:cs typeface="Arial MT"/>
              </a:rPr>
              <a:t>high</a:t>
            </a:r>
            <a:r>
              <a:rPr lang="en-US" sz="1800" b="1" spc="-5" dirty="0">
                <a:solidFill>
                  <a:schemeClr val="bg1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1800" b="1" dirty="0">
                <a:solidFill>
                  <a:schemeClr val="bg1"/>
                </a:solidFill>
                <a:effectLst/>
                <a:latin typeface="Arial MT"/>
                <a:ea typeface="Arial MT"/>
                <a:cs typeface="Arial MT"/>
              </a:rPr>
              <a:t>pre_invoice_discount_pct</a:t>
            </a:r>
            <a:r>
              <a:rPr lang="en-US" sz="1800" b="1" spc="-5" dirty="0">
                <a:solidFill>
                  <a:schemeClr val="bg1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1800" b="1" dirty="0">
                <a:solidFill>
                  <a:schemeClr val="bg1"/>
                </a:solidFill>
                <a:effectLst/>
                <a:latin typeface="Arial MT"/>
                <a:ea typeface="Arial MT"/>
                <a:cs typeface="Arial MT"/>
              </a:rPr>
              <a:t>for</a:t>
            </a:r>
            <a:r>
              <a:rPr lang="en-US" sz="1800" b="1" spc="-5" dirty="0">
                <a:solidFill>
                  <a:schemeClr val="bg1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1800" b="1" dirty="0">
                <a:solidFill>
                  <a:schemeClr val="bg1"/>
                </a:solidFill>
                <a:effectLst/>
                <a:latin typeface="Arial MT"/>
                <a:ea typeface="Arial MT"/>
                <a:cs typeface="Arial MT"/>
              </a:rPr>
              <a:t>the</a:t>
            </a:r>
            <a:r>
              <a:rPr lang="en-US" sz="1800" b="1" spc="-5" dirty="0">
                <a:solidFill>
                  <a:schemeClr val="bg1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1800" b="1" u="heavy" dirty="0">
                <a:solidFill>
                  <a:schemeClr val="bg1"/>
                </a:solidFill>
                <a:effectLst/>
                <a:latin typeface="Arial MT"/>
                <a:ea typeface="Arial MT"/>
                <a:cs typeface="Arial MT"/>
              </a:rPr>
              <a:t>fiscal</a:t>
            </a:r>
            <a:r>
              <a:rPr lang="en-US" sz="1800" b="1" u="heavy" spc="-5" dirty="0">
                <a:solidFill>
                  <a:schemeClr val="bg1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1800" b="1" u="heavy" dirty="0">
                <a:solidFill>
                  <a:schemeClr val="bg1"/>
                </a:solidFill>
                <a:effectLst/>
                <a:latin typeface="Arial MT"/>
                <a:ea typeface="Arial MT"/>
                <a:cs typeface="Arial MT"/>
              </a:rPr>
              <a:t>year</a:t>
            </a:r>
            <a:r>
              <a:rPr lang="en-US" sz="1800" b="1" u="heavy" spc="-5" dirty="0">
                <a:solidFill>
                  <a:schemeClr val="bg1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1800" b="1" u="heavy" dirty="0">
                <a:solidFill>
                  <a:schemeClr val="bg1"/>
                </a:solidFill>
                <a:effectLst/>
                <a:latin typeface="Arial MT"/>
                <a:ea typeface="Arial MT"/>
                <a:cs typeface="Arial MT"/>
              </a:rPr>
              <a:t>2021</a:t>
            </a:r>
            <a:r>
              <a:rPr lang="en-US" sz="1800" b="1" spc="-5" dirty="0">
                <a:solidFill>
                  <a:schemeClr val="bg1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1800" b="1" dirty="0">
                <a:solidFill>
                  <a:schemeClr val="bg1"/>
                </a:solidFill>
                <a:effectLst/>
                <a:latin typeface="Arial MT"/>
                <a:ea typeface="Arial MT"/>
                <a:cs typeface="Arial MT"/>
              </a:rPr>
              <a:t>and</a:t>
            </a:r>
            <a:r>
              <a:rPr lang="en-US" sz="1800" b="1" spc="-5" dirty="0">
                <a:solidFill>
                  <a:schemeClr val="bg1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1800" b="1" dirty="0">
                <a:solidFill>
                  <a:schemeClr val="bg1"/>
                </a:solidFill>
                <a:effectLst/>
                <a:latin typeface="Arial MT"/>
                <a:ea typeface="Arial MT"/>
                <a:cs typeface="Arial MT"/>
              </a:rPr>
              <a:t>in</a:t>
            </a:r>
            <a:r>
              <a:rPr lang="en-US" sz="1800" b="1" spc="-5" dirty="0">
                <a:solidFill>
                  <a:schemeClr val="bg1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1800" b="1" dirty="0">
                <a:solidFill>
                  <a:schemeClr val="bg1"/>
                </a:solidFill>
                <a:effectLst/>
                <a:latin typeface="Arial MT"/>
                <a:ea typeface="Arial MT"/>
                <a:cs typeface="Arial MT"/>
              </a:rPr>
              <a:t>the</a:t>
            </a:r>
            <a:r>
              <a:rPr lang="en-US" sz="1800" b="1" spc="-350" dirty="0">
                <a:solidFill>
                  <a:schemeClr val="bg1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1800" b="1" u="heavy" dirty="0">
                <a:solidFill>
                  <a:schemeClr val="bg1"/>
                </a:solidFill>
                <a:effectLst/>
                <a:latin typeface="Arial MT"/>
                <a:ea typeface="Arial MT"/>
                <a:cs typeface="Arial MT"/>
              </a:rPr>
              <a:t>Indian</a:t>
            </a:r>
            <a:r>
              <a:rPr lang="en-US" sz="1800" b="1" spc="-5" dirty="0">
                <a:solidFill>
                  <a:schemeClr val="bg1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1800" b="1" dirty="0">
                <a:solidFill>
                  <a:schemeClr val="bg1"/>
                </a:solidFill>
                <a:effectLst/>
                <a:latin typeface="Arial MT"/>
                <a:ea typeface="Arial MT"/>
                <a:cs typeface="Arial MT"/>
              </a:rPr>
              <a:t>market</a:t>
            </a:r>
          </a:p>
          <a:p>
            <a:pPr marL="36900" indent="0">
              <a:buNone/>
            </a:pPr>
            <a:endParaRPr lang="en-GB" sz="1700" dirty="0">
              <a:solidFill>
                <a:schemeClr val="bg1"/>
              </a:solidFill>
            </a:endParaRPr>
          </a:p>
          <a:p>
            <a:pPr marL="36900" indent="0">
              <a:buNone/>
            </a:pPr>
            <a:r>
              <a:rPr lang="en-GB" sz="1700" b="1" dirty="0">
                <a:solidFill>
                  <a:schemeClr val="bg1"/>
                </a:solidFill>
                <a:effectLst/>
              </a:rPr>
              <a:t>Insights : -</a:t>
            </a:r>
          </a:p>
          <a:p>
            <a:pPr marL="36900" indent="0">
              <a:buNone/>
            </a:pPr>
            <a:r>
              <a:rPr lang="en-US" sz="1400" b="0" i="0" dirty="0">
                <a:solidFill>
                  <a:srgbClr val="242424"/>
                </a:solidFill>
                <a:effectLst/>
                <a:latin typeface="source-serif-pro"/>
              </a:rPr>
              <a:t>Flipkart customers received the highest average discount of 31% </a:t>
            </a:r>
            <a:r>
              <a:rPr lang="en-US" sz="1400" b="0" i="0" dirty="0" err="1">
                <a:solidFill>
                  <a:srgbClr val="242424"/>
                </a:solidFill>
                <a:effectLst/>
                <a:latin typeface="source-serif-pro"/>
              </a:rPr>
              <a:t>approx</a:t>
            </a:r>
            <a:r>
              <a:rPr lang="en-US" sz="1400" b="0" i="0" dirty="0">
                <a:solidFill>
                  <a:srgbClr val="242424"/>
                </a:solidFill>
                <a:effectLst/>
                <a:latin typeface="source-serif-pro"/>
              </a:rPr>
              <a:t>, </a:t>
            </a:r>
            <a:r>
              <a:rPr lang="en-US" sz="1400" b="0" i="0" dirty="0" err="1">
                <a:solidFill>
                  <a:srgbClr val="242424"/>
                </a:solidFill>
                <a:effectLst/>
                <a:latin typeface="source-serif-pro"/>
              </a:rPr>
              <a:t>Viveks</a:t>
            </a:r>
            <a:r>
              <a:rPr lang="en-US" sz="1400" b="0" i="0" dirty="0">
                <a:solidFill>
                  <a:srgbClr val="242424"/>
                </a:solidFill>
                <a:effectLst/>
                <a:latin typeface="source-serif-pro"/>
              </a:rPr>
              <a:t>, Croma, and Ezone received an average discount of 30% </a:t>
            </a:r>
            <a:r>
              <a:rPr lang="en-US" sz="1400" b="0" i="0" dirty="0" err="1">
                <a:solidFill>
                  <a:srgbClr val="242424"/>
                </a:solidFill>
                <a:effectLst/>
                <a:latin typeface="source-serif-pro"/>
              </a:rPr>
              <a:t>approx</a:t>
            </a:r>
            <a:r>
              <a:rPr lang="en-US" sz="1400" b="0" i="0" dirty="0">
                <a:solidFill>
                  <a:srgbClr val="242424"/>
                </a:solidFill>
                <a:effectLst/>
                <a:latin typeface="source-serif-pro"/>
              </a:rPr>
              <a:t>, while Amazon received a 29% discount.</a:t>
            </a:r>
            <a:endParaRPr lang="en-GB" sz="1700" b="1" dirty="0">
              <a:solidFill>
                <a:schemeClr val="bg1"/>
              </a:solidFill>
              <a:effectLst/>
            </a:endParaRPr>
          </a:p>
          <a:p>
            <a:pPr marL="36900" indent="0">
              <a:buNone/>
            </a:pP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31B5485-7D29-DA2E-D6B7-3528F73645C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8454" y="2080984"/>
            <a:ext cx="4779751" cy="1993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7556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B44AB-EA38-F373-F14B-98FE9AB782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3795" y="390526"/>
            <a:ext cx="4856841" cy="5308596"/>
          </a:xfrm>
        </p:spPr>
        <p:txBody>
          <a:bodyPr>
            <a:normAutofit/>
          </a:bodyPr>
          <a:lstStyle/>
          <a:p>
            <a:pPr marL="0" marR="82550" lv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33400" algn="l"/>
              </a:tabLst>
            </a:pP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Q7. </a:t>
            </a:r>
            <a:r>
              <a:rPr lang="en-US" sz="1800" b="1" dirty="0">
                <a:solidFill>
                  <a:schemeClr val="bg1"/>
                </a:solidFill>
                <a:effectLst/>
                <a:latin typeface="Arial MT"/>
                <a:ea typeface="Arial MT"/>
                <a:cs typeface="Arial MT"/>
              </a:rPr>
              <a:t>Get</a:t>
            </a:r>
            <a:r>
              <a:rPr lang="en-US" sz="1800" b="1" spc="-5" dirty="0">
                <a:solidFill>
                  <a:schemeClr val="bg1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1800" b="1" dirty="0">
                <a:solidFill>
                  <a:schemeClr val="bg1"/>
                </a:solidFill>
                <a:effectLst/>
                <a:latin typeface="Arial MT"/>
                <a:ea typeface="Arial MT"/>
                <a:cs typeface="Arial MT"/>
              </a:rPr>
              <a:t>the</a:t>
            </a:r>
            <a:r>
              <a:rPr lang="en-US" sz="1800" b="1" spc="-5" dirty="0">
                <a:solidFill>
                  <a:schemeClr val="bg1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1800" b="1" dirty="0">
                <a:solidFill>
                  <a:schemeClr val="bg1"/>
                </a:solidFill>
                <a:effectLst/>
                <a:latin typeface="Arial MT"/>
                <a:ea typeface="Arial MT"/>
                <a:cs typeface="Arial MT"/>
              </a:rPr>
              <a:t>complete</a:t>
            </a:r>
            <a:r>
              <a:rPr lang="en-US" sz="1800" b="1" spc="-5" dirty="0">
                <a:solidFill>
                  <a:schemeClr val="bg1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1800" b="1" dirty="0">
                <a:solidFill>
                  <a:schemeClr val="bg1"/>
                </a:solidFill>
                <a:effectLst/>
                <a:latin typeface="Arial MT"/>
                <a:ea typeface="Arial MT"/>
                <a:cs typeface="Arial MT"/>
              </a:rPr>
              <a:t>report</a:t>
            </a:r>
            <a:r>
              <a:rPr lang="en-US" sz="1800" b="1" spc="-5" dirty="0">
                <a:solidFill>
                  <a:schemeClr val="bg1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1800" b="1" dirty="0">
                <a:solidFill>
                  <a:schemeClr val="bg1"/>
                </a:solidFill>
                <a:effectLst/>
                <a:latin typeface="Arial MT"/>
                <a:ea typeface="Arial MT"/>
                <a:cs typeface="Arial MT"/>
              </a:rPr>
              <a:t>of</a:t>
            </a:r>
            <a:r>
              <a:rPr lang="en-US" sz="1800" b="1" spc="-5" dirty="0">
                <a:solidFill>
                  <a:schemeClr val="bg1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1800" b="1" dirty="0">
                <a:solidFill>
                  <a:schemeClr val="bg1"/>
                </a:solidFill>
                <a:effectLst/>
                <a:latin typeface="Arial MT"/>
                <a:ea typeface="Arial MT"/>
                <a:cs typeface="Arial MT"/>
              </a:rPr>
              <a:t>the</a:t>
            </a:r>
            <a:r>
              <a:rPr lang="en-US" sz="1800" b="1" spc="-5" dirty="0">
                <a:solidFill>
                  <a:schemeClr val="bg1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1800" b="1" dirty="0">
                <a:solidFill>
                  <a:schemeClr val="bg1"/>
                </a:solidFill>
                <a:effectLst/>
                <a:latin typeface="Arial MT"/>
                <a:ea typeface="Arial MT"/>
                <a:cs typeface="Arial MT"/>
              </a:rPr>
              <a:t>Gross</a:t>
            </a:r>
            <a:r>
              <a:rPr lang="en-US" sz="1800" b="1" spc="-5" dirty="0">
                <a:solidFill>
                  <a:schemeClr val="bg1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1800" b="1" dirty="0">
                <a:solidFill>
                  <a:schemeClr val="bg1"/>
                </a:solidFill>
                <a:effectLst/>
                <a:latin typeface="Arial MT"/>
                <a:ea typeface="Arial MT"/>
                <a:cs typeface="Arial MT"/>
              </a:rPr>
              <a:t>sales</a:t>
            </a:r>
            <a:r>
              <a:rPr lang="en-US" sz="1800" b="1" spc="-5" dirty="0">
                <a:solidFill>
                  <a:schemeClr val="bg1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1800" b="1" dirty="0">
                <a:solidFill>
                  <a:schemeClr val="bg1"/>
                </a:solidFill>
                <a:effectLst/>
                <a:latin typeface="Arial MT"/>
                <a:ea typeface="Arial MT"/>
                <a:cs typeface="Arial MT"/>
              </a:rPr>
              <a:t>amount</a:t>
            </a:r>
            <a:r>
              <a:rPr lang="en-US" sz="1800" b="1" spc="-5" dirty="0">
                <a:solidFill>
                  <a:schemeClr val="bg1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1800" b="1" dirty="0">
                <a:solidFill>
                  <a:schemeClr val="bg1"/>
                </a:solidFill>
                <a:effectLst/>
                <a:latin typeface="Arial MT"/>
                <a:ea typeface="Arial MT"/>
                <a:cs typeface="Arial MT"/>
              </a:rPr>
              <a:t>for</a:t>
            </a:r>
            <a:r>
              <a:rPr lang="en-US" sz="1800" b="1" spc="-5" dirty="0">
                <a:solidFill>
                  <a:schemeClr val="bg1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1800" b="1" dirty="0">
                <a:solidFill>
                  <a:schemeClr val="bg1"/>
                </a:solidFill>
                <a:effectLst/>
                <a:latin typeface="Arial MT"/>
                <a:ea typeface="Arial MT"/>
                <a:cs typeface="Arial MT"/>
              </a:rPr>
              <a:t>the</a:t>
            </a:r>
            <a:r>
              <a:rPr lang="en-US" sz="1800" b="1" spc="-5" dirty="0">
                <a:solidFill>
                  <a:schemeClr val="bg1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1800" b="1" dirty="0">
                <a:solidFill>
                  <a:schemeClr val="bg1"/>
                </a:solidFill>
                <a:effectLst/>
                <a:latin typeface="Arial MT"/>
                <a:ea typeface="Arial MT"/>
                <a:cs typeface="Arial MT"/>
              </a:rPr>
              <a:t>customer</a:t>
            </a:r>
            <a:r>
              <a:rPr lang="en-US" sz="1800" b="1" spc="-5" dirty="0">
                <a:solidFill>
                  <a:schemeClr val="bg1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18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 MT"/>
                <a:cs typeface="Arial MT"/>
              </a:rPr>
              <a:t>“</a:t>
            </a:r>
            <a:r>
              <a:rPr lang="en-US" sz="1800" b="1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 MT"/>
                <a:cs typeface="Arial MT"/>
              </a:rPr>
              <a:t>Atliq</a:t>
            </a:r>
            <a:r>
              <a:rPr lang="en-US" sz="1800" b="1" spc="-35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 MT"/>
                <a:cs typeface="Arial MT"/>
              </a:rPr>
              <a:t> </a:t>
            </a:r>
            <a:r>
              <a:rPr lang="en-US" sz="18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 MT"/>
                <a:cs typeface="Arial MT"/>
              </a:rPr>
              <a:t>Exclusive” </a:t>
            </a:r>
            <a:r>
              <a:rPr lang="en-US" sz="1800" b="1" dirty="0">
                <a:solidFill>
                  <a:schemeClr val="bg1"/>
                </a:solidFill>
                <a:effectLst/>
                <a:latin typeface="Arial MT"/>
                <a:ea typeface="Arial MT"/>
                <a:cs typeface="Arial MT"/>
              </a:rPr>
              <a:t>for each month</a:t>
            </a:r>
            <a:r>
              <a:rPr lang="en-US" sz="18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 MT"/>
                <a:cs typeface="Arial MT"/>
              </a:rPr>
              <a:t>. </a:t>
            </a:r>
            <a:r>
              <a:rPr lang="en-US" sz="1800" b="1" dirty="0">
                <a:solidFill>
                  <a:schemeClr val="bg1"/>
                </a:solidFill>
                <a:effectLst/>
                <a:latin typeface="Arial MT"/>
                <a:ea typeface="Arial MT"/>
                <a:cs typeface="Arial MT"/>
              </a:rPr>
              <a:t>This analysis helps to get an idea of low and</a:t>
            </a:r>
            <a:r>
              <a:rPr lang="en-US" sz="1800" b="1" spc="5" dirty="0">
                <a:solidFill>
                  <a:schemeClr val="bg1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1800" b="1" dirty="0">
                <a:solidFill>
                  <a:schemeClr val="bg1"/>
                </a:solidFill>
                <a:effectLst/>
                <a:latin typeface="Arial MT"/>
                <a:ea typeface="Arial MT"/>
                <a:cs typeface="Arial MT"/>
              </a:rPr>
              <a:t>high-performing</a:t>
            </a:r>
            <a:r>
              <a:rPr lang="en-US" sz="1800" b="1" spc="-5" dirty="0">
                <a:solidFill>
                  <a:schemeClr val="bg1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1800" b="1" dirty="0">
                <a:solidFill>
                  <a:schemeClr val="bg1"/>
                </a:solidFill>
                <a:effectLst/>
                <a:latin typeface="Arial MT"/>
                <a:ea typeface="Arial MT"/>
                <a:cs typeface="Arial MT"/>
              </a:rPr>
              <a:t>months</a:t>
            </a:r>
            <a:r>
              <a:rPr lang="en-US" sz="1800" b="1" spc="-5" dirty="0">
                <a:solidFill>
                  <a:schemeClr val="bg1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1800" b="1" dirty="0">
                <a:solidFill>
                  <a:schemeClr val="bg1"/>
                </a:solidFill>
                <a:effectLst/>
                <a:latin typeface="Arial MT"/>
                <a:ea typeface="Arial MT"/>
                <a:cs typeface="Arial MT"/>
              </a:rPr>
              <a:t>and</a:t>
            </a:r>
            <a:r>
              <a:rPr lang="en-US" sz="1800" b="1" spc="-5" dirty="0">
                <a:solidFill>
                  <a:schemeClr val="bg1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1800" b="1" dirty="0">
                <a:solidFill>
                  <a:schemeClr val="bg1"/>
                </a:solidFill>
                <a:effectLst/>
                <a:latin typeface="Arial MT"/>
                <a:ea typeface="Arial MT"/>
                <a:cs typeface="Arial MT"/>
              </a:rPr>
              <a:t>take</a:t>
            </a:r>
            <a:r>
              <a:rPr lang="en-US" sz="1800" b="1" spc="-5" dirty="0">
                <a:solidFill>
                  <a:schemeClr val="bg1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1800" b="1" dirty="0">
                <a:solidFill>
                  <a:schemeClr val="bg1"/>
                </a:solidFill>
                <a:effectLst/>
                <a:latin typeface="Arial MT"/>
                <a:ea typeface="Arial MT"/>
                <a:cs typeface="Arial MT"/>
              </a:rPr>
              <a:t>strategic</a:t>
            </a:r>
            <a:r>
              <a:rPr lang="en-US" sz="1800" b="1" spc="-5" dirty="0">
                <a:solidFill>
                  <a:schemeClr val="bg1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1800" b="1" dirty="0">
                <a:solidFill>
                  <a:schemeClr val="bg1"/>
                </a:solidFill>
                <a:effectLst/>
                <a:latin typeface="Arial MT"/>
                <a:ea typeface="Arial MT"/>
                <a:cs typeface="Arial MT"/>
              </a:rPr>
              <a:t>decisions.</a:t>
            </a:r>
          </a:p>
          <a:p>
            <a:pPr marL="36900" indent="0">
              <a:buNone/>
            </a:pPr>
            <a:endParaRPr lang="en-GB" sz="17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900" indent="0">
              <a:buNone/>
            </a:pPr>
            <a:r>
              <a:rPr lang="en-GB" sz="1600" b="1" dirty="0">
                <a:solidFill>
                  <a:schemeClr val="bg1"/>
                </a:solidFill>
                <a:effectLst/>
              </a:rPr>
              <a:t>Insights :-</a:t>
            </a:r>
          </a:p>
          <a:p>
            <a:pPr marL="36900" indent="0">
              <a:buNone/>
            </a:pPr>
            <a:r>
              <a:rPr lang="en-GB" sz="1600" b="1" dirty="0">
                <a:solidFill>
                  <a:schemeClr val="bg1"/>
                </a:solidFill>
                <a:effectLst/>
              </a:rPr>
              <a:t>For Customer “</a:t>
            </a:r>
            <a:r>
              <a:rPr lang="en-GB" sz="1600" b="1" dirty="0" err="1">
                <a:solidFill>
                  <a:schemeClr val="bg1"/>
                </a:solidFill>
                <a:effectLst/>
              </a:rPr>
              <a:t>Atliq</a:t>
            </a:r>
            <a:r>
              <a:rPr lang="en-GB" sz="1600" b="1" dirty="0">
                <a:solidFill>
                  <a:schemeClr val="bg1"/>
                </a:solidFill>
                <a:effectLst/>
              </a:rPr>
              <a:t> Exclusive”, In the month </a:t>
            </a:r>
            <a:r>
              <a:rPr lang="en-GB" sz="1600" b="1" dirty="0" err="1">
                <a:solidFill>
                  <a:schemeClr val="bg1"/>
                </a:solidFill>
                <a:effectLst/>
              </a:rPr>
              <a:t>Novemeber</a:t>
            </a:r>
            <a:r>
              <a:rPr lang="en-GB" sz="1600" b="1" dirty="0">
                <a:solidFill>
                  <a:schemeClr val="bg1"/>
                </a:solidFill>
                <a:effectLst/>
              </a:rPr>
              <a:t> 2021 has the highest </a:t>
            </a:r>
            <a:r>
              <a:rPr lang="en-GB" sz="1600" b="1" dirty="0" err="1">
                <a:solidFill>
                  <a:schemeClr val="bg1"/>
                </a:solidFill>
                <a:effectLst/>
              </a:rPr>
              <a:t>Gross_sale_amount</a:t>
            </a:r>
            <a:r>
              <a:rPr lang="en-GB" sz="1600" b="1" dirty="0">
                <a:solidFill>
                  <a:schemeClr val="bg1"/>
                </a:solidFill>
                <a:effectLst/>
              </a:rPr>
              <a:t>  followed by October 2021 and December 2021. March 2020 has the least </a:t>
            </a:r>
            <a:r>
              <a:rPr lang="en-GB" sz="1600" b="1">
                <a:solidFill>
                  <a:schemeClr val="bg1"/>
                </a:solidFill>
                <a:effectLst/>
              </a:rPr>
              <a:t>gross sale.</a:t>
            </a:r>
            <a:endParaRPr lang="en-GB" sz="1600" b="1" dirty="0">
              <a:solidFill>
                <a:schemeClr val="bg1"/>
              </a:solidFill>
              <a:effectLst/>
            </a:endParaRPr>
          </a:p>
          <a:p>
            <a:pPr marL="36900" indent="0">
              <a:buNone/>
            </a:pP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A5D698B-73E8-A579-0431-3E15FB3B850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781" b="4215"/>
          <a:stretch/>
        </p:blipFill>
        <p:spPr bwMode="auto">
          <a:xfrm>
            <a:off x="7372513" y="869087"/>
            <a:ext cx="3777839" cy="423557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4594782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B44AB-EA38-F373-F14B-98FE9AB782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3795" y="390526"/>
            <a:ext cx="4856841" cy="5308596"/>
          </a:xfrm>
        </p:spPr>
        <p:txBody>
          <a:bodyPr/>
          <a:lstStyle/>
          <a:p>
            <a:pPr marL="0" marR="201295" lv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33400" algn="l"/>
              </a:tabLst>
            </a:pP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Q8. </a:t>
            </a:r>
            <a:r>
              <a:rPr lang="en-US" sz="1800" b="1" dirty="0">
                <a:solidFill>
                  <a:schemeClr val="bg1"/>
                </a:solidFill>
                <a:effectLst/>
                <a:latin typeface="Arial MT"/>
                <a:ea typeface="Arial MT"/>
                <a:cs typeface="Arial MT"/>
              </a:rPr>
              <a:t>In</a:t>
            </a:r>
            <a:r>
              <a:rPr lang="en-US" sz="1800" b="1" spc="-5" dirty="0">
                <a:solidFill>
                  <a:schemeClr val="bg1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1800" b="1" dirty="0">
                <a:solidFill>
                  <a:schemeClr val="bg1"/>
                </a:solidFill>
                <a:effectLst/>
                <a:latin typeface="Arial MT"/>
                <a:ea typeface="Arial MT"/>
                <a:cs typeface="Arial MT"/>
              </a:rPr>
              <a:t>which</a:t>
            </a:r>
            <a:r>
              <a:rPr lang="en-US" sz="1800" b="1" spc="-5" dirty="0">
                <a:solidFill>
                  <a:schemeClr val="bg1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1800" b="1" dirty="0">
                <a:solidFill>
                  <a:schemeClr val="bg1"/>
                </a:solidFill>
                <a:effectLst/>
                <a:latin typeface="Arial MT"/>
                <a:ea typeface="Arial MT"/>
                <a:cs typeface="Arial MT"/>
              </a:rPr>
              <a:t>quarter</a:t>
            </a:r>
            <a:r>
              <a:rPr lang="en-US" sz="1800" b="1" spc="-5" dirty="0">
                <a:solidFill>
                  <a:schemeClr val="bg1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1800" b="1" dirty="0">
                <a:solidFill>
                  <a:schemeClr val="bg1"/>
                </a:solidFill>
                <a:effectLst/>
                <a:latin typeface="Arial MT"/>
                <a:ea typeface="Arial MT"/>
                <a:cs typeface="Arial MT"/>
              </a:rPr>
              <a:t>of</a:t>
            </a:r>
            <a:r>
              <a:rPr lang="en-US" sz="1800" b="1" spc="-5" dirty="0">
                <a:solidFill>
                  <a:schemeClr val="bg1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1800" b="1" dirty="0">
                <a:solidFill>
                  <a:schemeClr val="bg1"/>
                </a:solidFill>
                <a:effectLst/>
                <a:latin typeface="Arial MT"/>
                <a:ea typeface="Arial MT"/>
                <a:cs typeface="Arial MT"/>
              </a:rPr>
              <a:t>2020,</a:t>
            </a:r>
            <a:r>
              <a:rPr lang="en-US" sz="1800" b="1" spc="-5" dirty="0">
                <a:solidFill>
                  <a:schemeClr val="bg1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1800" b="1" dirty="0">
                <a:solidFill>
                  <a:schemeClr val="bg1"/>
                </a:solidFill>
                <a:effectLst/>
                <a:latin typeface="Arial MT"/>
                <a:ea typeface="Arial MT"/>
                <a:cs typeface="Arial MT"/>
              </a:rPr>
              <a:t>got</a:t>
            </a:r>
            <a:r>
              <a:rPr lang="en-US" sz="1800" b="1" spc="-5" dirty="0">
                <a:solidFill>
                  <a:schemeClr val="bg1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1800" b="1" dirty="0">
                <a:solidFill>
                  <a:schemeClr val="bg1"/>
                </a:solidFill>
                <a:effectLst/>
                <a:latin typeface="Arial MT"/>
                <a:ea typeface="Arial MT"/>
                <a:cs typeface="Arial MT"/>
              </a:rPr>
              <a:t>the</a:t>
            </a:r>
            <a:r>
              <a:rPr lang="en-US" sz="1800" b="1" spc="-5" dirty="0">
                <a:solidFill>
                  <a:schemeClr val="bg1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1800" b="1" dirty="0">
                <a:solidFill>
                  <a:schemeClr val="bg1"/>
                </a:solidFill>
                <a:effectLst/>
                <a:latin typeface="Arial MT"/>
                <a:ea typeface="Arial MT"/>
                <a:cs typeface="Arial MT"/>
              </a:rPr>
              <a:t>maximum</a:t>
            </a:r>
            <a:r>
              <a:rPr lang="en-US" sz="1800" b="1" spc="-5" dirty="0">
                <a:solidFill>
                  <a:schemeClr val="bg1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1800" b="1" dirty="0" err="1">
                <a:solidFill>
                  <a:schemeClr val="bg1"/>
                </a:solidFill>
                <a:effectLst/>
                <a:latin typeface="Arial MT"/>
                <a:ea typeface="Arial MT"/>
                <a:cs typeface="Arial MT"/>
              </a:rPr>
              <a:t>total_sold_quantity</a:t>
            </a:r>
            <a:r>
              <a:rPr lang="en-US" sz="1800" b="1" dirty="0">
                <a:solidFill>
                  <a:schemeClr val="bg1"/>
                </a:solidFill>
                <a:effectLst/>
                <a:latin typeface="Arial MT"/>
                <a:ea typeface="Arial MT"/>
                <a:cs typeface="Arial MT"/>
              </a:rPr>
              <a:t>?</a:t>
            </a:r>
            <a:r>
              <a:rPr lang="en-US" sz="1800" b="1" spc="-5" dirty="0">
                <a:solidFill>
                  <a:schemeClr val="bg1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endParaRPr lang="en-US" sz="1800" b="1" dirty="0">
              <a:solidFill>
                <a:schemeClr val="bg1"/>
              </a:solidFill>
              <a:effectLst/>
              <a:latin typeface="Arial MT"/>
              <a:ea typeface="Arial MT"/>
              <a:cs typeface="Arial MT"/>
            </a:endParaRPr>
          </a:p>
          <a:p>
            <a:pPr marL="36900" indent="0">
              <a:buNone/>
            </a:pPr>
            <a:endParaRPr lang="en-GB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900" indent="0">
              <a:buNone/>
            </a:pPr>
            <a:r>
              <a:rPr lang="en-GB" sz="1600" b="1" dirty="0">
                <a:solidFill>
                  <a:schemeClr val="bg1"/>
                </a:solidFill>
                <a:effectLst/>
              </a:rPr>
              <a:t>Insights:-</a:t>
            </a:r>
          </a:p>
          <a:p>
            <a:pPr marL="36900" indent="0">
              <a:buNone/>
            </a:pPr>
            <a:endParaRPr lang="en-GB" sz="1600" b="1" dirty="0">
              <a:solidFill>
                <a:schemeClr val="bg1"/>
              </a:solidFill>
              <a:effectLst/>
            </a:endParaRPr>
          </a:p>
          <a:p>
            <a:pPr marL="36900" indent="0">
              <a:buNone/>
            </a:pPr>
            <a:r>
              <a:rPr lang="en-US" sz="1600" b="0" i="0" dirty="0">
                <a:solidFill>
                  <a:srgbClr val="242424"/>
                </a:solidFill>
                <a:effectLst/>
                <a:latin typeface="source-serif-pro"/>
              </a:rPr>
              <a:t>The first quarter recorded a high quantity of goods sold, followed by the fourth quarter.</a:t>
            </a:r>
            <a:endParaRPr lang="en-US" sz="16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41E2FF1-1449-02AB-2E14-5C9912053DF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630" b="12592"/>
          <a:stretch/>
        </p:blipFill>
        <p:spPr bwMode="auto">
          <a:xfrm>
            <a:off x="6736533" y="1511710"/>
            <a:ext cx="3676973" cy="203047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7513918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B44AB-EA38-F373-F14B-98FE9AB782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3795" y="390526"/>
            <a:ext cx="4856841" cy="5308596"/>
          </a:xfrm>
        </p:spPr>
        <p:txBody>
          <a:bodyPr/>
          <a:lstStyle/>
          <a:p>
            <a:pPr marL="0" marR="154305" lvl="0" indent="0">
              <a:lnSpc>
                <a:spcPct val="115000"/>
              </a:lnSpc>
              <a:spcBef>
                <a:spcPts val="5"/>
              </a:spcBef>
              <a:spcAft>
                <a:spcPts val="0"/>
              </a:spcAft>
              <a:buNone/>
              <a:tabLst>
                <a:tab pos="533400" algn="l"/>
              </a:tabLst>
            </a:pP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en-GB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9. </a:t>
            </a:r>
            <a:r>
              <a:rPr lang="en-US" sz="1800" b="1" dirty="0">
                <a:solidFill>
                  <a:schemeClr val="bg1"/>
                </a:solidFill>
                <a:effectLst/>
                <a:latin typeface="Arial MT"/>
                <a:ea typeface="Arial MT"/>
                <a:cs typeface="Arial MT"/>
              </a:rPr>
              <a:t>Which channel helped to bring more gross sales in the fiscal year 2021</a:t>
            </a:r>
            <a:r>
              <a:rPr lang="en-US" sz="1800" b="1" spc="5" dirty="0">
                <a:solidFill>
                  <a:schemeClr val="bg1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1800" b="1" dirty="0">
                <a:solidFill>
                  <a:schemeClr val="bg1"/>
                </a:solidFill>
                <a:effectLst/>
                <a:latin typeface="Arial MT"/>
                <a:ea typeface="Arial MT"/>
                <a:cs typeface="Arial MT"/>
              </a:rPr>
              <a:t>and</a:t>
            </a:r>
            <a:r>
              <a:rPr lang="en-US" sz="1800" b="1" spc="-5" dirty="0">
                <a:solidFill>
                  <a:schemeClr val="bg1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1800" b="1" dirty="0">
                <a:solidFill>
                  <a:schemeClr val="bg1"/>
                </a:solidFill>
                <a:effectLst/>
                <a:latin typeface="Arial MT"/>
                <a:ea typeface="Arial MT"/>
                <a:cs typeface="Arial MT"/>
              </a:rPr>
              <a:t>the</a:t>
            </a:r>
            <a:r>
              <a:rPr lang="en-US" sz="1800" b="1" spc="-5" dirty="0">
                <a:solidFill>
                  <a:schemeClr val="bg1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1800" b="1" dirty="0">
                <a:solidFill>
                  <a:schemeClr val="bg1"/>
                </a:solidFill>
                <a:effectLst/>
                <a:latin typeface="Arial MT"/>
                <a:ea typeface="Arial MT"/>
                <a:cs typeface="Arial MT"/>
              </a:rPr>
              <a:t>percentage</a:t>
            </a:r>
            <a:r>
              <a:rPr lang="en-US" sz="1800" b="1" spc="-5" dirty="0">
                <a:solidFill>
                  <a:schemeClr val="bg1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1800" b="1" dirty="0">
                <a:solidFill>
                  <a:schemeClr val="bg1"/>
                </a:solidFill>
                <a:effectLst/>
                <a:latin typeface="Arial MT"/>
                <a:ea typeface="Arial MT"/>
                <a:cs typeface="Arial MT"/>
              </a:rPr>
              <a:t>of</a:t>
            </a:r>
            <a:r>
              <a:rPr lang="en-US" sz="1800" b="1" spc="-5" dirty="0">
                <a:solidFill>
                  <a:schemeClr val="bg1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1800" b="1" dirty="0">
                <a:solidFill>
                  <a:schemeClr val="bg1"/>
                </a:solidFill>
                <a:effectLst/>
                <a:latin typeface="Arial MT"/>
                <a:ea typeface="Arial MT"/>
                <a:cs typeface="Arial MT"/>
              </a:rPr>
              <a:t>contribution?</a:t>
            </a:r>
            <a:r>
              <a:rPr lang="en-US" sz="1800" b="1" spc="-5" dirty="0">
                <a:solidFill>
                  <a:schemeClr val="bg1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endParaRPr lang="en-US" sz="1800" b="1" dirty="0">
              <a:solidFill>
                <a:schemeClr val="bg1"/>
              </a:solidFill>
              <a:effectLst/>
              <a:latin typeface="Arial MT"/>
              <a:ea typeface="Arial MT"/>
              <a:cs typeface="Arial MT"/>
            </a:endParaRPr>
          </a:p>
          <a:p>
            <a:pPr marL="36900" indent="0">
              <a:buNone/>
            </a:pPr>
            <a:endParaRPr lang="en-GB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900" indent="0">
              <a:buNone/>
            </a:pPr>
            <a:r>
              <a:rPr lang="en-GB" sz="1600" b="1" dirty="0">
                <a:solidFill>
                  <a:schemeClr val="bg1"/>
                </a:solidFill>
                <a:effectLst/>
              </a:rPr>
              <a:t>Insights :-</a:t>
            </a:r>
          </a:p>
          <a:p>
            <a:pPr marL="36900" indent="0">
              <a:buNone/>
            </a:pPr>
            <a:r>
              <a:rPr lang="en-US" sz="1200" b="0" i="0" dirty="0">
                <a:solidFill>
                  <a:srgbClr val="242424"/>
                </a:solidFill>
                <a:effectLst/>
                <a:latin typeface="source-serif-pro"/>
              </a:rPr>
              <a:t>Retailer channel generated more sales in 2021 with 73.22% followed by Direct which, generated 15.5% sales.</a:t>
            </a:r>
            <a:endParaRPr lang="en-GB" sz="1600" b="1" dirty="0">
              <a:solidFill>
                <a:schemeClr val="bg1"/>
              </a:solidFill>
              <a:effectLst/>
            </a:endParaRPr>
          </a:p>
          <a:p>
            <a:pPr marL="36900" indent="0">
              <a:buNone/>
            </a:pP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8F467DF-02F8-1215-C1B5-9344697CAAF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252" b="33803"/>
          <a:stretch/>
        </p:blipFill>
        <p:spPr bwMode="auto">
          <a:xfrm>
            <a:off x="7286396" y="1798470"/>
            <a:ext cx="3579872" cy="207219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9665263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B44AB-EA38-F373-F14B-98FE9AB782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3795" y="390526"/>
            <a:ext cx="4856841" cy="5308596"/>
          </a:xfrm>
        </p:spPr>
        <p:txBody>
          <a:bodyPr>
            <a:normAutofit/>
          </a:bodyPr>
          <a:lstStyle/>
          <a:p>
            <a:pPr marL="0" marR="62865" lvl="0" indent="0">
              <a:lnSpc>
                <a:spcPct val="115000"/>
              </a:lnSpc>
              <a:spcBef>
                <a:spcPts val="5"/>
              </a:spcBef>
              <a:spcAft>
                <a:spcPts val="0"/>
              </a:spcAft>
              <a:buNone/>
              <a:tabLst>
                <a:tab pos="761365" algn="l"/>
                <a:tab pos="762000" algn="l"/>
              </a:tabLst>
            </a:pP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en-GB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10.</a:t>
            </a:r>
            <a:r>
              <a:rPr lang="en-GB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>
                <a:solidFill>
                  <a:schemeClr val="bg1"/>
                </a:solidFill>
                <a:effectLst/>
                <a:latin typeface="Arial MT"/>
                <a:ea typeface="Arial MT"/>
                <a:cs typeface="Arial MT"/>
              </a:rPr>
              <a:t>Get the Top 3 products in each division that have a high</a:t>
            </a:r>
            <a:r>
              <a:rPr lang="en-US" sz="1800" b="1" spc="5" dirty="0">
                <a:solidFill>
                  <a:schemeClr val="bg1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1800" b="1" dirty="0">
                <a:solidFill>
                  <a:schemeClr val="bg1"/>
                </a:solidFill>
                <a:effectLst/>
                <a:latin typeface="Arial MT"/>
                <a:ea typeface="Arial MT"/>
                <a:cs typeface="Arial MT"/>
              </a:rPr>
              <a:t>total_sold_quantity</a:t>
            </a:r>
            <a:r>
              <a:rPr lang="en-US" sz="1800" b="1" spc="-5" dirty="0">
                <a:solidFill>
                  <a:schemeClr val="bg1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1800" b="1" dirty="0">
                <a:solidFill>
                  <a:schemeClr val="bg1"/>
                </a:solidFill>
                <a:effectLst/>
                <a:latin typeface="Arial MT"/>
                <a:ea typeface="Arial MT"/>
                <a:cs typeface="Arial MT"/>
              </a:rPr>
              <a:t>in</a:t>
            </a:r>
            <a:r>
              <a:rPr lang="en-US" sz="1800" b="1" spc="-5" dirty="0">
                <a:solidFill>
                  <a:schemeClr val="bg1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1800" b="1" dirty="0">
                <a:solidFill>
                  <a:schemeClr val="bg1"/>
                </a:solidFill>
                <a:effectLst/>
                <a:latin typeface="Arial MT"/>
                <a:ea typeface="Arial MT"/>
                <a:cs typeface="Arial MT"/>
              </a:rPr>
              <a:t>the</a:t>
            </a:r>
            <a:r>
              <a:rPr lang="en-US" sz="1800" b="1" spc="-5" dirty="0">
                <a:solidFill>
                  <a:schemeClr val="bg1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1800" b="1" dirty="0" err="1">
                <a:solidFill>
                  <a:schemeClr val="bg1"/>
                </a:solidFill>
                <a:effectLst/>
                <a:latin typeface="Arial MT"/>
                <a:ea typeface="Arial MT"/>
                <a:cs typeface="Arial MT"/>
              </a:rPr>
              <a:t>fiscal_year</a:t>
            </a:r>
            <a:r>
              <a:rPr lang="en-US" sz="1800" b="1" spc="-5" dirty="0">
                <a:solidFill>
                  <a:schemeClr val="bg1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1800" b="1" dirty="0">
                <a:solidFill>
                  <a:schemeClr val="bg1"/>
                </a:solidFill>
                <a:effectLst/>
                <a:latin typeface="Arial MT"/>
                <a:ea typeface="Arial MT"/>
                <a:cs typeface="Arial MT"/>
              </a:rPr>
              <a:t>2021?</a:t>
            </a:r>
          </a:p>
          <a:p>
            <a:pPr marL="36900" indent="0">
              <a:buNone/>
            </a:pPr>
            <a:endParaRPr lang="en-GB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900" indent="0">
              <a:buNone/>
            </a:pPr>
            <a:r>
              <a:rPr lang="en-GB" sz="2100" b="1" dirty="0">
                <a:solidFill>
                  <a:schemeClr val="bg1"/>
                </a:solidFill>
                <a:effectLst/>
              </a:rPr>
              <a:t>Insights : -</a:t>
            </a:r>
          </a:p>
          <a:p>
            <a:pPr marL="36900" indent="0">
              <a:buNone/>
            </a:pPr>
            <a:r>
              <a:rPr lang="en-US" sz="1600" b="0" i="0" dirty="0">
                <a:solidFill>
                  <a:srgbClr val="242424"/>
                </a:solidFill>
                <a:effectLst/>
                <a:latin typeface="source-serif-pro"/>
              </a:rPr>
              <a:t>N &amp; S division recorded a high total quantity sold among the divisions, with AQ </a:t>
            </a:r>
            <a:r>
              <a:rPr lang="en-US" sz="1600" b="0" i="0" dirty="0" err="1">
                <a:solidFill>
                  <a:srgbClr val="242424"/>
                </a:solidFill>
                <a:effectLst/>
                <a:latin typeface="source-serif-pro"/>
              </a:rPr>
              <a:t>PEn</a:t>
            </a:r>
            <a:r>
              <a:rPr lang="en-US" sz="1600" b="0" i="0" dirty="0">
                <a:solidFill>
                  <a:srgbClr val="242424"/>
                </a:solidFill>
                <a:effectLst/>
                <a:latin typeface="source-serif-pro"/>
              </a:rPr>
              <a:t> Drive 2 IN 1 leading.</a:t>
            </a:r>
            <a:endParaRPr lang="en-GB" sz="2100" b="1" i="0" dirty="0">
              <a:solidFill>
                <a:schemeClr val="bg1"/>
              </a:solidFill>
              <a:effectLst/>
              <a:latin typeface="source-serif-pro"/>
            </a:endParaRPr>
          </a:p>
          <a:p>
            <a:pPr marL="36900" indent="0">
              <a:buNone/>
            </a:pPr>
            <a:r>
              <a:rPr lang="en-US" sz="1600" dirty="0">
                <a:solidFill>
                  <a:srgbClr val="242424"/>
                </a:solidFill>
                <a:effectLst/>
                <a:latin typeface="source-serif-pro"/>
              </a:rPr>
              <a:t>P</a:t>
            </a:r>
            <a:r>
              <a:rPr lang="en-US" sz="1600" b="0" i="0" dirty="0">
                <a:solidFill>
                  <a:srgbClr val="242424"/>
                </a:solidFill>
                <a:effectLst/>
                <a:latin typeface="source-serif-pro"/>
              </a:rPr>
              <a:t> &amp; A division recorded a high total quantity sold among the divisions, with AQ Games MS.</a:t>
            </a:r>
            <a:endParaRPr lang="en-GB" sz="1600" b="1" i="0" dirty="0">
              <a:solidFill>
                <a:schemeClr val="bg1"/>
              </a:solidFill>
              <a:effectLst/>
              <a:latin typeface="source-serif-pro"/>
            </a:endParaRPr>
          </a:p>
          <a:p>
            <a:pPr marL="36900" indent="0">
              <a:buNone/>
            </a:pPr>
            <a:endParaRPr lang="en-GB" sz="2100" b="1" dirty="0">
              <a:solidFill>
                <a:schemeClr val="bg1"/>
              </a:solidFill>
              <a:effectLst/>
            </a:endParaRPr>
          </a:p>
          <a:p>
            <a:pPr marL="36900" indent="0">
              <a:buNone/>
            </a:pP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9C02568-3BE5-A341-5E57-F3FFB90F590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087" b="14516"/>
          <a:stretch/>
        </p:blipFill>
        <p:spPr bwMode="auto">
          <a:xfrm>
            <a:off x="6258757" y="1813417"/>
            <a:ext cx="5170563" cy="328236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65439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9735D1B-A62F-70CC-8704-FCD9ED421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696686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  <a:effectLst/>
              </a:rPr>
              <a:t>ERD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78E3A8E-B1BB-4AF7-47DB-08D44F3B22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5737" y="1686757"/>
            <a:ext cx="9188388" cy="4447713"/>
          </a:xfrm>
        </p:spPr>
      </p:pic>
    </p:spTree>
    <p:extLst>
      <p:ext uri="{BB962C8B-B14F-4D97-AF65-F5344CB8AC3E}">
        <p14:creationId xmlns:p14="http://schemas.microsoft.com/office/powerpoint/2010/main" val="19311763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A774FC9-C0A9-33FA-3B76-B335D106C95E}"/>
              </a:ext>
            </a:extLst>
          </p:cNvPr>
          <p:cNvSpPr txBox="1"/>
          <p:nvPr/>
        </p:nvSpPr>
        <p:spPr>
          <a:xfrm>
            <a:off x="3360716" y="2192693"/>
            <a:ext cx="52590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</a:rPr>
              <a:t>THANK YOU</a:t>
            </a:r>
          </a:p>
          <a:p>
            <a:pPr algn="ctr"/>
            <a:r>
              <a:rPr lang="en-US" sz="2400" b="1" dirty="0">
                <a:solidFill>
                  <a:schemeClr val="bg1"/>
                </a:solidFill>
              </a:rPr>
              <a:t>Sukhpaldeep Kaur</a:t>
            </a:r>
          </a:p>
        </p:txBody>
      </p:sp>
    </p:spTree>
    <p:extLst>
      <p:ext uri="{BB962C8B-B14F-4D97-AF65-F5344CB8AC3E}">
        <p14:creationId xmlns:p14="http://schemas.microsoft.com/office/powerpoint/2010/main" val="776996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A748D-BEEC-43A4-BFF3-B31C0275A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  <a:effectLst/>
              </a:rPr>
              <a:t>Objectives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4333DE1-B620-51CE-2320-276B6F294D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76451"/>
            <a:ext cx="10353762" cy="2238098"/>
          </a:xfrm>
        </p:spPr>
        <p:txBody>
          <a:bodyPr/>
          <a:lstStyle/>
          <a:p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 This projects involved using available data to provide data-driven insights to present to the executive management on the performance of the hardware store by answering a series of questions. </a:t>
            </a:r>
            <a:r>
              <a:rPr lang="en-US" b="1" dirty="0">
                <a:solidFill>
                  <a:schemeClr val="bg1"/>
                </a:solidFill>
                <a:effectLst/>
              </a:rPr>
              <a:t>As a data analyst, Peter Pandey saw this as an opportunity to expand his skills and show his work on a bigger scale.</a:t>
            </a:r>
          </a:p>
        </p:txBody>
      </p:sp>
    </p:spTree>
    <p:extLst>
      <p:ext uri="{BB962C8B-B14F-4D97-AF65-F5344CB8AC3E}">
        <p14:creationId xmlns:p14="http://schemas.microsoft.com/office/powerpoint/2010/main" val="2689089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A89DA-A619-B6CB-9AF3-646C9084C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1" i="0" dirty="0">
                <a:solidFill>
                  <a:srgbClr val="242424"/>
                </a:solidFill>
                <a:effectLst/>
                <a:latin typeface="sohne"/>
              </a:rPr>
            </a:br>
            <a:r>
              <a:rPr lang="en-US" b="1" i="0" dirty="0">
                <a:solidFill>
                  <a:srgbClr val="242424"/>
                </a:solidFill>
                <a:effectLst/>
                <a:latin typeface="sohne"/>
              </a:rPr>
              <a:t>Guiding Questions</a:t>
            </a:r>
            <a:br>
              <a:rPr lang="en-US" b="1" i="0" dirty="0">
                <a:solidFill>
                  <a:srgbClr val="242424"/>
                </a:solidFill>
                <a:effectLst/>
                <a:latin typeface="sohne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75480-56FB-0A72-CB33-4E235FB92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How will the store Maintain and increase the number of customers?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The strategies that the store will use to drive revenue growth?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Can you explain the store's specific tactics or approaches to implement its pricing strategy and achieve optimal profit margins effectively?</a:t>
            </a:r>
          </a:p>
          <a:p>
            <a:pPr marL="369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573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FB3F5-F9C8-3A07-6005-88073A17D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effectLst/>
              </a:rPr>
              <a:t>Data And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5397C0-DDD1-20DC-2184-A8285D3904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74609"/>
            <a:ext cx="10353762" cy="4857010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>
                <a:solidFill>
                  <a:srgbClr val="242424"/>
                </a:solidFill>
                <a:effectLst/>
                <a:latin typeface="source-serif-pro"/>
              </a:rPr>
              <a:t>Using SQL to analyze data</a:t>
            </a:r>
            <a:endParaRPr lang="en-US" b="0" i="0" dirty="0">
              <a:solidFill>
                <a:srgbClr val="242424"/>
              </a:solidFill>
              <a:effectLst/>
              <a:latin typeface="source-serif-pro"/>
            </a:endParaRPr>
          </a:p>
          <a:p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The dataset consists of 6 tables, namely:</a:t>
            </a:r>
          </a:p>
          <a:p>
            <a:pPr algn="l">
              <a:buFont typeface="+mj-lt"/>
              <a:buAutoNum type="arabicPeriod"/>
            </a:pPr>
            <a:r>
              <a:rPr lang="en-US" dirty="0" err="1">
                <a:solidFill>
                  <a:srgbClr val="242424"/>
                </a:solidFill>
                <a:effectLst/>
                <a:latin typeface="source-serif-pro"/>
              </a:rPr>
              <a:t>d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source-serif-pro"/>
              </a:rPr>
              <a:t>im_customer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: contains customer-related data</a:t>
            </a:r>
          </a:p>
          <a:p>
            <a:pPr algn="l">
              <a:buFont typeface="+mj-lt"/>
              <a:buAutoNum type="arabicPeriod"/>
            </a:pPr>
            <a:r>
              <a:rPr lang="en-US" b="0" i="0" dirty="0" err="1">
                <a:solidFill>
                  <a:srgbClr val="242424"/>
                </a:solidFill>
                <a:effectLst/>
                <a:latin typeface="source-serif-pro"/>
              </a:rPr>
              <a:t>dim_product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: contains product-related data</a:t>
            </a:r>
          </a:p>
          <a:p>
            <a:pPr algn="l">
              <a:buFont typeface="+mj-lt"/>
              <a:buAutoNum type="arabicPeriod"/>
            </a:pPr>
            <a:r>
              <a:rPr lang="en-US" b="0" i="0" dirty="0" err="1">
                <a:solidFill>
                  <a:srgbClr val="242424"/>
                </a:solidFill>
                <a:effectLst/>
                <a:latin typeface="source-serif-pro"/>
              </a:rPr>
              <a:t>fact_gross_price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: contains gross price information for each product</a:t>
            </a:r>
          </a:p>
          <a:p>
            <a:pPr algn="l">
              <a:buFont typeface="+mj-lt"/>
              <a:buAutoNum type="arabicPeriod"/>
            </a:pPr>
            <a:r>
              <a:rPr lang="en-US" b="0" i="0" dirty="0" err="1">
                <a:solidFill>
                  <a:srgbClr val="242424"/>
                </a:solidFill>
                <a:effectLst/>
                <a:latin typeface="source-serif-pro"/>
              </a:rPr>
              <a:t>fact_manufacturing_cost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: contains the cost incurred in the production of each product</a:t>
            </a:r>
          </a:p>
          <a:p>
            <a:pPr algn="l">
              <a:buFont typeface="+mj-lt"/>
              <a:buAutoNum type="arabicPeriod"/>
            </a:pPr>
            <a:r>
              <a:rPr lang="en-US" b="0" i="0" dirty="0" err="1">
                <a:solidFill>
                  <a:srgbClr val="242424"/>
                </a:solidFill>
                <a:effectLst/>
                <a:latin typeface="source-serif-pro"/>
              </a:rPr>
              <a:t>fact_pre_invoice_deductions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: contains pre-invoice deductions information for each product</a:t>
            </a:r>
          </a:p>
          <a:p>
            <a:pPr algn="l">
              <a:buFont typeface="+mj-lt"/>
              <a:buAutoNum type="arabicPeriod"/>
            </a:pPr>
            <a:r>
              <a:rPr lang="en-US" b="0" i="0" dirty="0" err="1">
                <a:solidFill>
                  <a:srgbClr val="242424"/>
                </a:solidFill>
                <a:effectLst/>
                <a:latin typeface="source-serif-pro"/>
              </a:rPr>
              <a:t>fact_sales_monthly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: contains monthly sales data for each product.</a:t>
            </a:r>
          </a:p>
          <a:p>
            <a:pPr marL="36900" indent="0" algn="l">
              <a:buNone/>
            </a:pPr>
            <a:endParaRPr lang="en-US" b="0" i="0" dirty="0">
              <a:solidFill>
                <a:srgbClr val="242424"/>
              </a:solidFill>
              <a:effectLst/>
              <a:latin typeface="source-serif-pro"/>
            </a:endParaRPr>
          </a:p>
          <a:p>
            <a:pPr algn="l">
              <a:buFont typeface="+mj-lt"/>
              <a:buAutoNum type="arabicPeriod"/>
            </a:pPr>
            <a:endParaRPr lang="en-US" b="0" i="0" dirty="0">
              <a:solidFill>
                <a:srgbClr val="242424"/>
              </a:solidFill>
              <a:effectLst/>
              <a:latin typeface="source-serif-pro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460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4040844-04F8-204E-3419-2D68ECBC14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3795" y="533400"/>
            <a:ext cx="4856841" cy="5165721"/>
          </a:xfrm>
        </p:spPr>
        <p:txBody>
          <a:bodyPr/>
          <a:lstStyle/>
          <a:p>
            <a:pPr marL="36900" indent="0">
              <a:buNone/>
            </a:pPr>
            <a:r>
              <a:rPr lang="en-US" sz="2000" b="1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Q1. </a:t>
            </a:r>
            <a:r>
              <a:rPr lang="en-US" sz="1800" b="1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Arial MT"/>
                <a:cs typeface="Arial MT"/>
              </a:rPr>
              <a:t>Provide</a:t>
            </a:r>
            <a:r>
              <a:rPr lang="en-US" sz="1800" b="1" spc="-75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Arial MT"/>
                <a:cs typeface="Arial MT"/>
              </a:rPr>
              <a:t> </a:t>
            </a:r>
            <a:r>
              <a:rPr lang="en-US" sz="1800" b="1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Arial MT"/>
                <a:cs typeface="Arial MT"/>
              </a:rPr>
              <a:t>the</a:t>
            </a:r>
            <a:r>
              <a:rPr lang="en-US" sz="1800" b="1" spc="-7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Arial MT"/>
                <a:cs typeface="Arial MT"/>
              </a:rPr>
              <a:t> </a:t>
            </a:r>
            <a:r>
              <a:rPr lang="en-US" sz="1800" b="1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Arial MT"/>
                <a:cs typeface="Arial MT"/>
              </a:rPr>
              <a:t>list</a:t>
            </a:r>
            <a:r>
              <a:rPr lang="en-US" sz="1800" b="1" spc="-7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Arial MT"/>
                <a:cs typeface="Arial MT"/>
              </a:rPr>
              <a:t> </a:t>
            </a:r>
            <a:r>
              <a:rPr lang="en-US" sz="1800" b="1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Arial MT"/>
                <a:cs typeface="Arial MT"/>
              </a:rPr>
              <a:t>of</a:t>
            </a:r>
            <a:r>
              <a:rPr lang="en-US" sz="1800" b="1" spc="-75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Arial MT"/>
                <a:cs typeface="Arial MT"/>
              </a:rPr>
              <a:t> </a:t>
            </a:r>
            <a:r>
              <a:rPr lang="en-US" sz="1800" b="1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Arial MT"/>
                <a:cs typeface="Arial MT"/>
              </a:rPr>
              <a:t>markets</a:t>
            </a:r>
            <a:r>
              <a:rPr lang="en-US" sz="1800" b="1" spc="-7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Arial MT"/>
                <a:cs typeface="Arial MT"/>
              </a:rPr>
              <a:t> </a:t>
            </a:r>
            <a:r>
              <a:rPr lang="en-US" sz="1800" b="1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Arial MT"/>
                <a:cs typeface="Arial MT"/>
              </a:rPr>
              <a:t>in</a:t>
            </a:r>
            <a:r>
              <a:rPr lang="en-US" sz="1800" b="1" spc="-7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Arial MT"/>
                <a:cs typeface="Arial MT"/>
              </a:rPr>
              <a:t> </a:t>
            </a:r>
            <a:r>
              <a:rPr lang="en-US" sz="1800" b="1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Arial MT"/>
                <a:cs typeface="Arial MT"/>
              </a:rPr>
              <a:t>which</a:t>
            </a:r>
            <a:r>
              <a:rPr lang="en-US" sz="1800" b="1" spc="-7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Arial MT"/>
                <a:cs typeface="Arial MT"/>
              </a:rPr>
              <a:t> </a:t>
            </a:r>
            <a:r>
              <a:rPr lang="en-US" sz="1800" b="1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Arial MT"/>
                <a:cs typeface="Arial MT"/>
              </a:rPr>
              <a:t>customer</a:t>
            </a:r>
            <a:r>
              <a:rPr lang="en-US" sz="1800" b="1" spc="-75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Arial MT"/>
                <a:cs typeface="Arial MT"/>
              </a:rPr>
              <a:t> </a:t>
            </a:r>
            <a:r>
              <a:rPr lang="en-US" sz="1800" b="1" u="heavy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Arial MT"/>
                <a:cs typeface="Arial MT"/>
              </a:rPr>
              <a:t>"</a:t>
            </a:r>
            <a:r>
              <a:rPr lang="en-US" sz="1800" b="1" u="heavy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Arial MT"/>
                <a:cs typeface="Arial MT"/>
              </a:rPr>
              <a:t>Atliq</a:t>
            </a:r>
            <a:r>
              <a:rPr lang="en-US" sz="1800" b="1" u="heavy" spc="-7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Arial MT"/>
                <a:cs typeface="Arial MT"/>
              </a:rPr>
              <a:t> </a:t>
            </a:r>
            <a:r>
              <a:rPr lang="en-US" sz="1800" b="1" u="heavy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Arial MT"/>
                <a:cs typeface="Arial MT"/>
              </a:rPr>
              <a:t>Exclusive"</a:t>
            </a:r>
            <a:r>
              <a:rPr lang="en-US" sz="1800" b="1" spc="-7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Arial MT"/>
                <a:cs typeface="Arial MT"/>
              </a:rPr>
              <a:t> </a:t>
            </a:r>
            <a:r>
              <a:rPr lang="en-US" sz="1800" b="1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Arial MT"/>
                <a:cs typeface="Arial MT"/>
              </a:rPr>
              <a:t>operates</a:t>
            </a:r>
            <a:r>
              <a:rPr lang="en-US" sz="1800" b="1" spc="-7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Arial MT"/>
                <a:cs typeface="Arial MT"/>
              </a:rPr>
              <a:t> </a:t>
            </a:r>
            <a:r>
              <a:rPr lang="en-US" sz="1800" b="1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Arial MT"/>
                <a:cs typeface="Arial MT"/>
              </a:rPr>
              <a:t>its</a:t>
            </a:r>
            <a:r>
              <a:rPr lang="en-US" sz="1800" b="1" spc="-315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Arial MT"/>
                <a:cs typeface="Arial MT"/>
              </a:rPr>
              <a:t> </a:t>
            </a:r>
            <a:r>
              <a:rPr lang="en-US" sz="1800" b="1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Arial MT"/>
                <a:cs typeface="Arial MT"/>
              </a:rPr>
              <a:t>business</a:t>
            </a:r>
            <a:r>
              <a:rPr lang="en-US" sz="1800" b="1" spc="-1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Arial MT"/>
                <a:cs typeface="Arial MT"/>
              </a:rPr>
              <a:t> </a:t>
            </a:r>
            <a:r>
              <a:rPr lang="en-US" sz="1800" b="1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Arial MT"/>
                <a:cs typeface="Arial MT"/>
              </a:rPr>
              <a:t>in</a:t>
            </a:r>
            <a:r>
              <a:rPr lang="en-US" sz="1800" b="1" spc="-1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Arial MT"/>
                <a:cs typeface="Arial MT"/>
              </a:rPr>
              <a:t> </a:t>
            </a:r>
            <a:r>
              <a:rPr lang="en-US" sz="1800" b="1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Arial MT"/>
                <a:cs typeface="Arial MT"/>
              </a:rPr>
              <a:t>the</a:t>
            </a:r>
            <a:r>
              <a:rPr lang="en-US" sz="1800" b="1" spc="-5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Arial MT"/>
                <a:cs typeface="Arial MT"/>
              </a:rPr>
              <a:t> </a:t>
            </a:r>
            <a:r>
              <a:rPr lang="en-US" sz="1800" b="1" u="heavy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Arial MT"/>
                <a:cs typeface="Arial MT"/>
              </a:rPr>
              <a:t>APAC</a:t>
            </a:r>
            <a:r>
              <a:rPr lang="en-US" sz="1800" b="1" spc="-1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Arial MT"/>
                <a:cs typeface="Arial MT"/>
              </a:rPr>
              <a:t> </a:t>
            </a:r>
            <a:r>
              <a:rPr lang="en-US" sz="1800" b="1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Arial MT"/>
                <a:cs typeface="Arial MT"/>
              </a:rPr>
              <a:t>region.</a:t>
            </a:r>
            <a:endParaRPr lang="en-US" sz="1800" b="1" dirty="0">
              <a:solidFill>
                <a:schemeClr val="bg1"/>
              </a:solidFill>
              <a:effectLst/>
              <a:latin typeface="Arial MT"/>
              <a:ea typeface="Arial MT"/>
              <a:cs typeface="Arial MT"/>
            </a:endParaRPr>
          </a:p>
          <a:p>
            <a:pPr marL="36900" indent="0">
              <a:buNone/>
            </a:pPr>
            <a:endParaRPr lang="en-GB" sz="2000" b="1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900" indent="0">
              <a:buNone/>
            </a:pPr>
            <a:r>
              <a:rPr lang="en-GB" sz="2000" b="1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Insight:-</a:t>
            </a:r>
          </a:p>
          <a:p>
            <a:pPr marL="36900" indent="0">
              <a:buNone/>
            </a:pPr>
            <a:r>
              <a:rPr lang="en-US" sz="1600" b="0" i="0" dirty="0">
                <a:solidFill>
                  <a:srgbClr val="242424"/>
                </a:solidFill>
                <a:effectLst/>
                <a:latin typeface="source-serif-pro"/>
              </a:rPr>
              <a:t>Customer </a:t>
            </a:r>
            <a:r>
              <a:rPr lang="en-US" sz="1600" b="0" i="0" dirty="0" err="1">
                <a:solidFill>
                  <a:srgbClr val="242424"/>
                </a:solidFill>
                <a:effectLst/>
                <a:latin typeface="source-serif-pro"/>
              </a:rPr>
              <a:t>Atliq</a:t>
            </a:r>
            <a:r>
              <a:rPr lang="en-US" sz="1600" b="0" i="0" dirty="0">
                <a:solidFill>
                  <a:srgbClr val="242424"/>
                </a:solidFill>
                <a:effectLst/>
                <a:latin typeface="source-serif-pro"/>
              </a:rPr>
              <a:t> Exclusive operates in 8 countries in the Asia Pacific.</a:t>
            </a:r>
            <a:endParaRPr lang="en-GB" sz="2000" b="1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EC2917C-42E0-8F74-8840-99EB5A9BCD9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263" b="8191"/>
          <a:stretch/>
        </p:blipFill>
        <p:spPr bwMode="auto">
          <a:xfrm>
            <a:off x="7872944" y="1833809"/>
            <a:ext cx="2549439" cy="288911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762541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B44AB-EA38-F373-F14B-98FE9AB782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3795" y="390526"/>
            <a:ext cx="4856841" cy="5308596"/>
          </a:xfrm>
        </p:spPr>
        <p:txBody>
          <a:bodyPr/>
          <a:lstStyle/>
          <a:p>
            <a:pPr marL="0" marR="15494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33400" algn="l"/>
              </a:tabLst>
            </a:pP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Q2. </a:t>
            </a:r>
            <a:r>
              <a:rPr lang="en-US" sz="1800" b="1" dirty="0">
                <a:solidFill>
                  <a:schemeClr val="bg1"/>
                </a:solidFill>
                <a:effectLst/>
                <a:latin typeface="Arial MT"/>
                <a:ea typeface="Arial MT"/>
                <a:cs typeface="Arial MT"/>
              </a:rPr>
              <a:t>What is the percentage of unique product increase in 2021 vs. 2020?</a:t>
            </a:r>
          </a:p>
          <a:p>
            <a:pPr marL="36900" indent="0">
              <a:buNone/>
            </a:pPr>
            <a:endParaRPr lang="en-GB" sz="2000" b="1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900" indent="0">
              <a:buNone/>
            </a:pPr>
            <a:r>
              <a:rPr lang="en-GB" sz="1600" b="1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Insight:-</a:t>
            </a:r>
          </a:p>
          <a:p>
            <a:pPr marL="36900" indent="0">
              <a:buNone/>
            </a:pPr>
            <a:r>
              <a:rPr lang="en-US" sz="1200" b="0" i="0" dirty="0">
                <a:solidFill>
                  <a:srgbClr val="242424"/>
                </a:solidFill>
                <a:effectLst/>
                <a:latin typeface="source-serif-pro"/>
              </a:rPr>
              <a:t>The total percentage change in the sales of products between 2021 and 2020 is 35.9%.</a:t>
            </a:r>
            <a:endParaRPr lang="en-GB" sz="1600" b="1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74CAB5-9E5D-F02B-193A-2D59E1654C5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11390" b="44566"/>
          <a:stretch/>
        </p:blipFill>
        <p:spPr bwMode="auto">
          <a:xfrm>
            <a:off x="7173157" y="1947426"/>
            <a:ext cx="4385569" cy="123077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083173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B44AB-EA38-F373-F14B-98FE9AB782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3795" y="390526"/>
            <a:ext cx="4856841" cy="5308596"/>
          </a:xfrm>
        </p:spPr>
        <p:txBody>
          <a:bodyPr/>
          <a:lstStyle/>
          <a:p>
            <a:pPr marL="0" marR="136525" lv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33400" algn="l"/>
              </a:tabLst>
            </a:pP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Q3. </a:t>
            </a:r>
            <a:r>
              <a:rPr lang="en-US" sz="1800" b="1" dirty="0">
                <a:solidFill>
                  <a:schemeClr val="bg1"/>
                </a:solidFill>
                <a:effectLst/>
                <a:latin typeface="Arial MT"/>
                <a:ea typeface="Arial MT"/>
                <a:cs typeface="Arial MT"/>
              </a:rPr>
              <a:t>Provide a report with all the unique product counts for each </a:t>
            </a:r>
            <a:r>
              <a:rPr lang="en-US" sz="1800" b="1" u="heavy" dirty="0">
                <a:solidFill>
                  <a:schemeClr val="bg1"/>
                </a:solidFill>
                <a:effectLst/>
                <a:latin typeface="Arial MT"/>
                <a:ea typeface="Arial MT"/>
                <a:cs typeface="Arial MT"/>
              </a:rPr>
              <a:t>segment</a:t>
            </a:r>
            <a:r>
              <a:rPr lang="en-US" sz="1800" b="1" dirty="0">
                <a:solidFill>
                  <a:schemeClr val="bg1"/>
                </a:solidFill>
                <a:effectLst/>
                <a:latin typeface="Arial MT"/>
                <a:ea typeface="Arial MT"/>
                <a:cs typeface="Arial MT"/>
              </a:rPr>
              <a:t> and</a:t>
            </a:r>
            <a:r>
              <a:rPr lang="en-US" sz="1800" b="1" spc="5" dirty="0">
                <a:solidFill>
                  <a:schemeClr val="bg1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1800" b="1" dirty="0">
                <a:solidFill>
                  <a:schemeClr val="bg1"/>
                </a:solidFill>
                <a:effectLst/>
                <a:latin typeface="Arial MT"/>
                <a:ea typeface="Arial MT"/>
                <a:cs typeface="Arial MT"/>
              </a:rPr>
              <a:t>sort them in descending order of product counts. </a:t>
            </a:r>
          </a:p>
          <a:p>
            <a:pPr marL="36900" indent="0">
              <a:buNone/>
            </a:pPr>
            <a:endParaRPr lang="en-GB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900" indent="0">
              <a:buNone/>
            </a:pPr>
            <a:r>
              <a:rPr lang="en-GB" sz="1600" b="1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Insight :-</a:t>
            </a:r>
          </a:p>
          <a:p>
            <a:pPr marL="36900" indent="0">
              <a:buNone/>
            </a:pPr>
            <a:r>
              <a:rPr lang="en-US" sz="1200" b="0" i="0" dirty="0">
                <a:solidFill>
                  <a:srgbClr val="242424"/>
                </a:solidFill>
                <a:effectLst/>
                <a:latin typeface="source-serif-pro"/>
              </a:rPr>
              <a:t>The Notebook segment had a highly unique product count of 129 unique products. This could imply that notebooks are a popular product category followed by Accessories. The networking segment with the least number of unique products is networking. 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8BFB91A-0F2E-5A71-A9B1-CD846299526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6" r="32629" b="13549"/>
          <a:stretch/>
        </p:blipFill>
        <p:spPr bwMode="auto">
          <a:xfrm>
            <a:off x="7868152" y="1463780"/>
            <a:ext cx="2935972" cy="278862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5990620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B44AB-EA38-F373-F14B-98FE9AB782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3795" y="390526"/>
            <a:ext cx="4856841" cy="5308596"/>
          </a:xfrm>
        </p:spPr>
        <p:txBody>
          <a:bodyPr>
            <a:normAutofit/>
          </a:bodyPr>
          <a:lstStyle/>
          <a:p>
            <a:pPr marL="0" marR="339090" lv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33400" algn="l"/>
              </a:tabLst>
            </a:pP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Q4. </a:t>
            </a:r>
            <a:r>
              <a:rPr lang="en-US" sz="1800" b="1" dirty="0">
                <a:solidFill>
                  <a:schemeClr val="bg1"/>
                </a:solidFill>
                <a:effectLst/>
                <a:latin typeface="Arial MT"/>
                <a:ea typeface="Arial MT"/>
                <a:cs typeface="Arial MT"/>
              </a:rPr>
              <a:t>Which</a:t>
            </a:r>
            <a:r>
              <a:rPr lang="en-US" sz="1800" b="1" spc="-5" dirty="0">
                <a:solidFill>
                  <a:schemeClr val="bg1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1800" b="1" dirty="0">
                <a:solidFill>
                  <a:schemeClr val="bg1"/>
                </a:solidFill>
                <a:effectLst/>
                <a:latin typeface="Arial MT"/>
                <a:ea typeface="Arial MT"/>
                <a:cs typeface="Arial MT"/>
              </a:rPr>
              <a:t>segment</a:t>
            </a:r>
            <a:r>
              <a:rPr lang="en-US" sz="1800" b="1" spc="-5" dirty="0">
                <a:solidFill>
                  <a:schemeClr val="bg1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1800" b="1" dirty="0">
                <a:solidFill>
                  <a:schemeClr val="bg1"/>
                </a:solidFill>
                <a:effectLst/>
                <a:latin typeface="Arial MT"/>
                <a:ea typeface="Arial MT"/>
                <a:cs typeface="Arial MT"/>
              </a:rPr>
              <a:t>had</a:t>
            </a:r>
            <a:r>
              <a:rPr lang="en-US" sz="1800" b="1" spc="-5" dirty="0">
                <a:solidFill>
                  <a:schemeClr val="bg1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1800" b="1" dirty="0">
                <a:solidFill>
                  <a:schemeClr val="bg1"/>
                </a:solidFill>
                <a:effectLst/>
                <a:latin typeface="Arial MT"/>
                <a:ea typeface="Arial MT"/>
                <a:cs typeface="Arial MT"/>
              </a:rPr>
              <a:t>the</a:t>
            </a:r>
            <a:r>
              <a:rPr lang="en-US" sz="1800" b="1" spc="-5" dirty="0">
                <a:solidFill>
                  <a:schemeClr val="bg1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1800" b="1" dirty="0">
                <a:solidFill>
                  <a:schemeClr val="bg1"/>
                </a:solidFill>
                <a:effectLst/>
                <a:latin typeface="Arial MT"/>
                <a:ea typeface="Arial MT"/>
                <a:cs typeface="Arial MT"/>
              </a:rPr>
              <a:t>most</a:t>
            </a:r>
            <a:r>
              <a:rPr lang="en-US" sz="1800" b="1" spc="-5" dirty="0">
                <a:solidFill>
                  <a:schemeClr val="bg1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1800" b="1" dirty="0">
                <a:solidFill>
                  <a:schemeClr val="bg1"/>
                </a:solidFill>
                <a:effectLst/>
                <a:latin typeface="Arial MT"/>
                <a:ea typeface="Arial MT"/>
                <a:cs typeface="Arial MT"/>
              </a:rPr>
              <a:t>increase</a:t>
            </a:r>
            <a:r>
              <a:rPr lang="en-US" sz="1800" b="1" spc="-5" dirty="0">
                <a:solidFill>
                  <a:schemeClr val="bg1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1800" b="1" dirty="0">
                <a:solidFill>
                  <a:schemeClr val="bg1"/>
                </a:solidFill>
                <a:effectLst/>
                <a:latin typeface="Arial MT"/>
                <a:ea typeface="Arial MT"/>
                <a:cs typeface="Arial MT"/>
              </a:rPr>
              <a:t>in</a:t>
            </a:r>
            <a:r>
              <a:rPr lang="en-US" sz="1800" b="1" spc="-5" dirty="0">
                <a:solidFill>
                  <a:schemeClr val="bg1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1800" b="1" dirty="0">
                <a:solidFill>
                  <a:schemeClr val="bg1"/>
                </a:solidFill>
                <a:effectLst/>
                <a:latin typeface="Arial MT"/>
                <a:ea typeface="Arial MT"/>
                <a:cs typeface="Arial MT"/>
              </a:rPr>
              <a:t>unique</a:t>
            </a:r>
            <a:r>
              <a:rPr lang="en-US" sz="1800" b="1" spc="-5" dirty="0">
                <a:solidFill>
                  <a:schemeClr val="bg1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1800" b="1" dirty="0">
                <a:solidFill>
                  <a:schemeClr val="bg1"/>
                </a:solidFill>
                <a:effectLst/>
                <a:latin typeface="Arial MT"/>
                <a:ea typeface="Arial MT"/>
                <a:cs typeface="Arial MT"/>
              </a:rPr>
              <a:t>products</a:t>
            </a:r>
            <a:r>
              <a:rPr lang="en-US" sz="1800" b="1" spc="-5" dirty="0">
                <a:solidFill>
                  <a:schemeClr val="bg1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1800" b="1" dirty="0">
                <a:solidFill>
                  <a:schemeClr val="bg1"/>
                </a:solidFill>
                <a:effectLst/>
                <a:latin typeface="Arial MT"/>
                <a:ea typeface="Arial MT"/>
                <a:cs typeface="Arial MT"/>
              </a:rPr>
              <a:t>in</a:t>
            </a:r>
            <a:r>
              <a:rPr lang="en-US" sz="1800" b="1" spc="-350" dirty="0">
                <a:solidFill>
                  <a:schemeClr val="bg1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1800" b="1" dirty="0">
                <a:solidFill>
                  <a:schemeClr val="bg1"/>
                </a:solidFill>
                <a:effectLst/>
                <a:latin typeface="Arial MT"/>
                <a:ea typeface="Arial MT"/>
                <a:cs typeface="Arial MT"/>
              </a:rPr>
              <a:t>2021</a:t>
            </a:r>
            <a:r>
              <a:rPr lang="en-US" sz="1800" b="1" spc="-5" dirty="0">
                <a:solidFill>
                  <a:schemeClr val="bg1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1800" b="1" dirty="0">
                <a:solidFill>
                  <a:schemeClr val="bg1"/>
                </a:solidFill>
                <a:effectLst/>
                <a:latin typeface="Arial MT"/>
                <a:ea typeface="Arial MT"/>
                <a:cs typeface="Arial MT"/>
              </a:rPr>
              <a:t>vs</a:t>
            </a:r>
            <a:r>
              <a:rPr lang="en-US" sz="1800" b="1" spc="-5" dirty="0">
                <a:solidFill>
                  <a:schemeClr val="bg1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1800" b="1" dirty="0">
                <a:solidFill>
                  <a:schemeClr val="bg1"/>
                </a:solidFill>
                <a:effectLst/>
                <a:latin typeface="Arial MT"/>
                <a:ea typeface="Arial MT"/>
                <a:cs typeface="Arial MT"/>
              </a:rPr>
              <a:t>2020?</a:t>
            </a:r>
          </a:p>
          <a:p>
            <a:pPr marL="36900" indent="0">
              <a:buNone/>
            </a:pPr>
            <a:endParaRPr lang="en-GB" sz="170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900" indent="0">
              <a:buNone/>
            </a:pPr>
            <a:r>
              <a:rPr lang="en-GB" sz="1700" b="1" dirty="0">
                <a:solidFill>
                  <a:schemeClr val="bg1"/>
                </a:solidFill>
                <a:effectLst/>
              </a:rPr>
              <a:t>Insights: </a:t>
            </a:r>
          </a:p>
          <a:p>
            <a:pPr marL="36900" indent="0">
              <a:buNone/>
            </a:pPr>
            <a:r>
              <a:rPr lang="en-US" sz="1400" b="0" i="0" dirty="0">
                <a:solidFill>
                  <a:srgbClr val="242424"/>
                </a:solidFill>
                <a:effectLst/>
                <a:latin typeface="source-serif-pro"/>
              </a:rPr>
              <a:t>The accessories segment had the highest difference in unique product counts between 2020 and 2021, with a difference of 33.</a:t>
            </a:r>
            <a:endParaRPr lang="en-GB" sz="1700" b="1" dirty="0">
              <a:solidFill>
                <a:schemeClr val="bg1"/>
              </a:solidFill>
              <a:effectLst/>
            </a:endParaRPr>
          </a:p>
          <a:p>
            <a:pPr marL="36900" indent="0">
              <a:buNone/>
            </a:pPr>
            <a:endParaRPr lang="en-GB" sz="1700" b="1" dirty="0">
              <a:solidFill>
                <a:schemeClr val="bg1"/>
              </a:solidFill>
              <a:effectLst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64E8895-1363-7B9E-AB4E-ABED0A66506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956" b="24590"/>
          <a:stretch/>
        </p:blipFill>
        <p:spPr bwMode="auto">
          <a:xfrm>
            <a:off x="6421364" y="1875267"/>
            <a:ext cx="4856841" cy="221733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8504127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B44AB-EA38-F373-F14B-98FE9AB782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3795" y="390526"/>
            <a:ext cx="4856841" cy="5308596"/>
          </a:xfrm>
        </p:spPr>
        <p:txBody>
          <a:bodyPr/>
          <a:lstStyle/>
          <a:p>
            <a:pPr marL="0" marR="320040" lv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33400" algn="l"/>
              </a:tabLst>
            </a:pP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Q5. </a:t>
            </a:r>
            <a:r>
              <a:rPr lang="en-US" sz="1800" b="1" dirty="0">
                <a:solidFill>
                  <a:schemeClr val="bg1"/>
                </a:solidFill>
                <a:effectLst/>
                <a:latin typeface="Arial MT"/>
                <a:ea typeface="Arial MT"/>
                <a:cs typeface="Arial MT"/>
              </a:rPr>
              <a:t>Get</a:t>
            </a:r>
            <a:r>
              <a:rPr lang="en-US" sz="1800" b="1" spc="-5" dirty="0">
                <a:solidFill>
                  <a:schemeClr val="bg1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1800" b="1" dirty="0">
                <a:solidFill>
                  <a:schemeClr val="bg1"/>
                </a:solidFill>
                <a:effectLst/>
                <a:latin typeface="Arial MT"/>
                <a:ea typeface="Arial MT"/>
                <a:cs typeface="Arial MT"/>
              </a:rPr>
              <a:t>the</a:t>
            </a:r>
            <a:r>
              <a:rPr lang="en-US" sz="1800" b="1" spc="-5" dirty="0">
                <a:solidFill>
                  <a:schemeClr val="bg1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1800" b="1" dirty="0">
                <a:solidFill>
                  <a:schemeClr val="bg1"/>
                </a:solidFill>
                <a:effectLst/>
                <a:latin typeface="Arial MT"/>
                <a:ea typeface="Arial MT"/>
                <a:cs typeface="Arial MT"/>
              </a:rPr>
              <a:t>products</a:t>
            </a:r>
            <a:r>
              <a:rPr lang="en-US" sz="1800" b="1" spc="-5" dirty="0">
                <a:solidFill>
                  <a:schemeClr val="bg1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1800" b="1" dirty="0">
                <a:solidFill>
                  <a:schemeClr val="bg1"/>
                </a:solidFill>
                <a:effectLst/>
                <a:latin typeface="Arial MT"/>
                <a:ea typeface="Arial MT"/>
                <a:cs typeface="Arial MT"/>
              </a:rPr>
              <a:t>that</a:t>
            </a:r>
            <a:r>
              <a:rPr lang="en-US" sz="1800" b="1" spc="-5" dirty="0">
                <a:solidFill>
                  <a:schemeClr val="bg1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1800" b="1" dirty="0">
                <a:solidFill>
                  <a:schemeClr val="bg1"/>
                </a:solidFill>
                <a:effectLst/>
                <a:latin typeface="Arial MT"/>
                <a:ea typeface="Arial MT"/>
                <a:cs typeface="Arial MT"/>
              </a:rPr>
              <a:t>have</a:t>
            </a:r>
            <a:r>
              <a:rPr lang="en-US" sz="1800" b="1" spc="-5" dirty="0">
                <a:solidFill>
                  <a:schemeClr val="bg1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1800" b="1" dirty="0">
                <a:solidFill>
                  <a:schemeClr val="bg1"/>
                </a:solidFill>
                <a:effectLst/>
                <a:latin typeface="Arial MT"/>
                <a:ea typeface="Arial MT"/>
                <a:cs typeface="Arial MT"/>
              </a:rPr>
              <a:t>the</a:t>
            </a:r>
            <a:r>
              <a:rPr lang="en-US" sz="1800" b="1" spc="-5" dirty="0">
                <a:solidFill>
                  <a:schemeClr val="bg1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1800" b="1" dirty="0">
                <a:solidFill>
                  <a:schemeClr val="bg1"/>
                </a:solidFill>
                <a:effectLst/>
                <a:latin typeface="Arial MT"/>
                <a:ea typeface="Arial MT"/>
                <a:cs typeface="Arial MT"/>
              </a:rPr>
              <a:t>highest</a:t>
            </a:r>
            <a:r>
              <a:rPr lang="en-US" sz="1800" b="1" spc="-5" dirty="0">
                <a:solidFill>
                  <a:schemeClr val="bg1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1800" b="1" dirty="0">
                <a:solidFill>
                  <a:schemeClr val="bg1"/>
                </a:solidFill>
                <a:effectLst/>
                <a:latin typeface="Arial MT"/>
                <a:ea typeface="Arial MT"/>
                <a:cs typeface="Arial MT"/>
              </a:rPr>
              <a:t>and</a:t>
            </a:r>
            <a:r>
              <a:rPr lang="en-US" sz="1800" b="1" spc="-5" dirty="0">
                <a:solidFill>
                  <a:schemeClr val="bg1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1800" b="1" dirty="0">
                <a:solidFill>
                  <a:schemeClr val="bg1"/>
                </a:solidFill>
                <a:effectLst/>
                <a:latin typeface="Arial MT"/>
                <a:ea typeface="Arial MT"/>
                <a:cs typeface="Arial MT"/>
              </a:rPr>
              <a:t>lowest</a:t>
            </a:r>
            <a:r>
              <a:rPr lang="en-US" sz="1800" b="1" spc="-5" dirty="0">
                <a:solidFill>
                  <a:schemeClr val="bg1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1800" b="1" dirty="0">
                <a:solidFill>
                  <a:schemeClr val="bg1"/>
                </a:solidFill>
                <a:effectLst/>
                <a:latin typeface="Arial MT"/>
                <a:ea typeface="Arial MT"/>
                <a:cs typeface="Arial MT"/>
              </a:rPr>
              <a:t>manufacturing</a:t>
            </a:r>
            <a:r>
              <a:rPr lang="en-US" sz="1800" b="1" spc="-5" dirty="0">
                <a:solidFill>
                  <a:schemeClr val="bg1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1800" b="1" dirty="0">
                <a:solidFill>
                  <a:schemeClr val="bg1"/>
                </a:solidFill>
                <a:effectLst/>
                <a:latin typeface="Arial MT"/>
                <a:ea typeface="Arial MT"/>
                <a:cs typeface="Arial MT"/>
              </a:rPr>
              <a:t>costs.</a:t>
            </a:r>
            <a:r>
              <a:rPr lang="en-US" sz="1800" b="1" spc="-350" dirty="0">
                <a:solidFill>
                  <a:schemeClr val="bg1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endParaRPr lang="en-US" sz="1800" b="1" dirty="0">
              <a:solidFill>
                <a:schemeClr val="bg1"/>
              </a:solidFill>
              <a:effectLst/>
              <a:latin typeface="Arial MT"/>
              <a:ea typeface="Arial MT"/>
              <a:cs typeface="Arial MT"/>
            </a:endParaRPr>
          </a:p>
          <a:p>
            <a:pPr marL="36900" indent="0">
              <a:buNone/>
            </a:pPr>
            <a:endParaRPr lang="en-GB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900" indent="0">
              <a:buNone/>
            </a:pPr>
            <a:r>
              <a:rPr lang="en-GB" sz="1600" b="1" dirty="0">
                <a:solidFill>
                  <a:schemeClr val="bg1"/>
                </a:solidFill>
                <a:effectLst/>
              </a:rPr>
              <a:t>Insights : -</a:t>
            </a:r>
          </a:p>
          <a:p>
            <a:pPr marL="36900" indent="0">
              <a:buNone/>
            </a:pPr>
            <a:endParaRPr lang="en-GB" sz="1600" b="1" dirty="0">
              <a:solidFill>
                <a:schemeClr val="bg1"/>
              </a:solidFill>
              <a:effectLst/>
            </a:endParaRPr>
          </a:p>
          <a:p>
            <a:pPr marL="36900" indent="0">
              <a:buNone/>
            </a:pPr>
            <a:r>
              <a:rPr lang="en-US" sz="1200" b="0" i="0" dirty="0">
                <a:solidFill>
                  <a:srgbClr val="242424"/>
                </a:solidFill>
                <a:effectLst/>
                <a:latin typeface="source-serif-pro"/>
              </a:rPr>
              <a:t>AQ HOME Allin1 Gen 2 had the highest manufacturing cost of 240.5364, while AQ Master wired x1 </a:t>
            </a:r>
            <a:r>
              <a:rPr lang="en-US" sz="1200" b="0" i="0" dirty="0" err="1">
                <a:solidFill>
                  <a:srgbClr val="242424"/>
                </a:solidFill>
                <a:effectLst/>
                <a:latin typeface="source-serif-pro"/>
              </a:rPr>
              <a:t>Ms</a:t>
            </a:r>
            <a:r>
              <a:rPr lang="en-US" sz="1200" b="0" i="0" dirty="0">
                <a:solidFill>
                  <a:srgbClr val="242424"/>
                </a:solidFill>
                <a:effectLst/>
                <a:latin typeface="source-serif-pro"/>
              </a:rPr>
              <a:t> had the lowest cost of 0.892.</a:t>
            </a:r>
            <a:endParaRPr lang="en-GB" sz="1600" b="1" dirty="0">
              <a:solidFill>
                <a:schemeClr val="bg1"/>
              </a:solidFill>
              <a:effectLst/>
            </a:endParaRPr>
          </a:p>
          <a:p>
            <a:pPr marL="36900" indent="0">
              <a:buNone/>
            </a:pP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CE4356F-ABE5-0639-8AB0-99AC7B34038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196" b="16495"/>
          <a:stretch/>
        </p:blipFill>
        <p:spPr bwMode="auto">
          <a:xfrm>
            <a:off x="6421367" y="2034436"/>
            <a:ext cx="4057490" cy="162316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4911219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offee">
      <a:dk1>
        <a:sysClr val="windowText" lastClr="000000"/>
      </a:dk1>
      <a:lt1>
        <a:sysClr val="window" lastClr="FFFFFF"/>
      </a:lt1>
      <a:dk2>
        <a:srgbClr val="4E3B30"/>
      </a:dk2>
      <a:lt2>
        <a:srgbClr val="F4EEDC"/>
      </a:lt2>
      <a:accent1>
        <a:srgbClr val="CC830E"/>
      </a:accent1>
      <a:accent2>
        <a:srgbClr val="B54C2D"/>
      </a:accent2>
      <a:accent3>
        <a:srgbClr val="99570C"/>
      </a:accent3>
      <a:accent4>
        <a:srgbClr val="C17529"/>
      </a:accent4>
      <a:accent5>
        <a:srgbClr val="A19574"/>
      </a:accent5>
      <a:accent6>
        <a:srgbClr val="A49518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REE.pptx" id="{E781C72B-3D65-4B8D-9071-33B66AF0EF30}" vid="{3A5A58F2-9BE1-435C-B12D-88FD9BF701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{9D87AFCC-02FE-4928-9B5F-A92562A2676A}tf12214701_win32</Template>
  <TotalTime>1440</TotalTime>
  <Words>721</Words>
  <Application>Microsoft Office PowerPoint</Application>
  <PresentationFormat>Widescreen</PresentationFormat>
  <Paragraphs>63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Arial MT</vt:lpstr>
      <vt:lpstr>Goudy Old Style</vt:lpstr>
      <vt:lpstr>Roboto</vt:lpstr>
      <vt:lpstr>sohne</vt:lpstr>
      <vt:lpstr>source-serif-pro</vt:lpstr>
      <vt:lpstr>Wingdings 2</vt:lpstr>
      <vt:lpstr>SlateVTI</vt:lpstr>
      <vt:lpstr>PowerPoint Presentation</vt:lpstr>
      <vt:lpstr>Objectives</vt:lpstr>
      <vt:lpstr> Guiding Questions </vt:lpstr>
      <vt:lpstr>Data And Tools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ERD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Provide Insights For Telangana Govt Tourism Department</dc:title>
  <dc:creator>Sukh Gill</dc:creator>
  <cp:lastModifiedBy>Sukh Gill</cp:lastModifiedBy>
  <cp:revision>4</cp:revision>
  <dcterms:created xsi:type="dcterms:W3CDTF">2023-07-24T08:31:21Z</dcterms:created>
  <dcterms:modified xsi:type="dcterms:W3CDTF">2023-08-04T07:21:05Z</dcterms:modified>
</cp:coreProperties>
</file>