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7/24/2023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7/24/2023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5983" y="1880222"/>
            <a:ext cx="9440034" cy="2648381"/>
          </a:xfrm>
        </p:spPr>
        <p:txBody>
          <a:bodyPr>
            <a:noAutofit/>
          </a:bodyPr>
          <a:lstStyle/>
          <a:p>
            <a:r>
              <a:rPr lang="en-US" sz="7200" b="1" dirty="0">
                <a:solidFill>
                  <a:srgbClr val="FF0000"/>
                </a:solidFill>
              </a:rPr>
              <a:t>Provide Insights</a:t>
            </a:r>
            <a:br>
              <a:rPr lang="en-US" sz="7200" b="1" dirty="0">
                <a:solidFill>
                  <a:schemeClr val="bg2"/>
                </a:solidFill>
              </a:rPr>
            </a:br>
            <a:r>
              <a:rPr lang="en-US" sz="7200" b="1" dirty="0">
                <a:solidFill>
                  <a:srgbClr val="FFFF00"/>
                </a:solidFill>
              </a:rPr>
              <a:t>For Telangana Govt</a:t>
            </a:r>
            <a:br>
              <a:rPr lang="en-US" sz="7200" b="1" dirty="0">
                <a:solidFill>
                  <a:srgbClr val="FFFF00"/>
                </a:solidFill>
              </a:rPr>
            </a:br>
            <a:r>
              <a:rPr lang="en-US" sz="7200" b="1" dirty="0">
                <a:solidFill>
                  <a:srgbClr val="FFFF00"/>
                </a:solidFill>
              </a:rPr>
              <a:t>Tourism Department</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a:bodyPr>
          <a:lstStyle/>
          <a:p>
            <a:pPr marL="36900" indent="0">
              <a:buNone/>
            </a:pPr>
            <a:r>
              <a:rPr lang="en-US" sz="2000" dirty="0">
                <a:solidFill>
                  <a:schemeClr val="bg1"/>
                </a:solidFill>
                <a:latin typeface="Arial" panose="020B0604020202020204" pitchFamily="34" charset="0"/>
                <a:cs typeface="Arial" panose="020B0604020202020204" pitchFamily="34" charset="0"/>
              </a:rPr>
              <a:t>Q7. </a:t>
            </a:r>
            <a:r>
              <a:rPr lang="en-GB" sz="2000" dirty="0">
                <a:solidFill>
                  <a:schemeClr val="bg1"/>
                </a:solidFill>
                <a:latin typeface="Arial" panose="020B0604020202020204" pitchFamily="34" charset="0"/>
                <a:cs typeface="Arial" panose="020B0604020202020204" pitchFamily="34" charset="0"/>
              </a:rPr>
              <a:t>What will be the projected number of domestic and foreign tourists in Hyderabad in 2025 based on the growth rate from previous years?</a:t>
            </a:r>
          </a:p>
          <a:p>
            <a:pPr marL="36900" indent="0">
              <a:buNone/>
            </a:pPr>
            <a:endParaRPr lang="en-GB" sz="1700" b="1" dirty="0">
              <a:solidFill>
                <a:schemeClr val="bg1"/>
              </a:solidFill>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rPr>
              <a:t>Insights :</a:t>
            </a:r>
          </a:p>
          <a:p>
            <a:pPr marL="36900" indent="0">
              <a:buNone/>
            </a:pPr>
            <a:r>
              <a:rPr lang="en-GB" sz="1600" b="1" dirty="0">
                <a:solidFill>
                  <a:schemeClr val="bg1"/>
                </a:solidFill>
                <a:effectLst/>
              </a:rPr>
              <a:t>As by CGAR,</a:t>
            </a:r>
          </a:p>
          <a:p>
            <a:pPr marL="285750" indent="-285750">
              <a:buFont typeface="Arial" panose="020B0604020202020204" pitchFamily="34" charset="0"/>
              <a:buChar char="•"/>
            </a:pPr>
            <a:r>
              <a:rPr lang="en-GB" sz="1600" b="1" dirty="0">
                <a:solidFill>
                  <a:schemeClr val="bg1"/>
                </a:solidFill>
                <a:effectLst/>
              </a:rPr>
              <a:t>Domestic Tourist in Hyderabad will be 4,804,244</a:t>
            </a:r>
          </a:p>
          <a:p>
            <a:pPr marL="285750" indent="-285750">
              <a:buFont typeface="Arial" panose="020B0604020202020204" pitchFamily="34" charset="0"/>
              <a:buChar char="•"/>
            </a:pPr>
            <a:r>
              <a:rPr lang="en-GB" sz="1600" b="1" dirty="0">
                <a:solidFill>
                  <a:schemeClr val="bg1"/>
                </a:solidFill>
                <a:effectLst/>
              </a:rPr>
              <a:t>Foreign Tourist in Hyderabad will be 1,215,810</a:t>
            </a:r>
          </a:p>
          <a:p>
            <a:pPr marL="285750" indent="-285750">
              <a:buFont typeface="Arial" panose="020B0604020202020204" pitchFamily="34" charset="0"/>
              <a:buChar char="•"/>
            </a:pPr>
            <a:r>
              <a:rPr lang="en-GB" sz="1600" b="1" dirty="0">
                <a:solidFill>
                  <a:schemeClr val="bg1"/>
                </a:solidFill>
                <a:effectLst/>
              </a:rPr>
              <a:t>Overall Estimated Tourists in 2025 will 63.74 M in all Telangana State</a:t>
            </a:r>
          </a:p>
          <a:p>
            <a:pPr marL="36900" indent="0">
              <a:buNone/>
            </a:pPr>
            <a:endParaRPr lang="en-US" dirty="0"/>
          </a:p>
        </p:txBody>
      </p:sp>
      <p:pic>
        <p:nvPicPr>
          <p:cNvPr id="9" name="Picture 8">
            <a:extLst>
              <a:ext uri="{FF2B5EF4-FFF2-40B4-BE49-F238E27FC236}">
                <a16:creationId xmlns:a16="http://schemas.microsoft.com/office/drawing/2014/main" id="{EF234E98-5252-EC38-9D9D-E13D1845D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301" y="1060505"/>
            <a:ext cx="2911299" cy="815411"/>
          </a:xfrm>
          <a:prstGeom prst="rect">
            <a:avLst/>
          </a:prstGeom>
        </p:spPr>
      </p:pic>
      <p:pic>
        <p:nvPicPr>
          <p:cNvPr id="13" name="Content Placeholder 12">
            <a:extLst>
              <a:ext uri="{FF2B5EF4-FFF2-40B4-BE49-F238E27FC236}">
                <a16:creationId xmlns:a16="http://schemas.microsoft.com/office/drawing/2014/main" id="{E139189F-5A45-802C-DE17-FFFC27200C0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74001" y="2528596"/>
            <a:ext cx="5001232" cy="2379305"/>
          </a:xfrm>
        </p:spPr>
      </p:pic>
    </p:spTree>
    <p:extLst>
      <p:ext uri="{BB962C8B-B14F-4D97-AF65-F5344CB8AC3E}">
        <p14:creationId xmlns:p14="http://schemas.microsoft.com/office/powerpoint/2010/main" val="145947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lstStyle/>
          <a:p>
            <a:pPr marL="36900" indent="0">
              <a:buNone/>
            </a:pPr>
            <a:r>
              <a:rPr lang="en-US" sz="2000" dirty="0">
                <a:solidFill>
                  <a:schemeClr val="bg1"/>
                </a:solidFill>
                <a:latin typeface="Arial" panose="020B0604020202020204" pitchFamily="34" charset="0"/>
                <a:cs typeface="Arial" panose="020B0604020202020204" pitchFamily="34" charset="0"/>
              </a:rPr>
              <a:t>Q8. </a:t>
            </a:r>
            <a:r>
              <a:rPr lang="en-GB" sz="2000" dirty="0">
                <a:solidFill>
                  <a:schemeClr val="bg1"/>
                </a:solidFill>
                <a:latin typeface="Arial" panose="020B0604020202020204" pitchFamily="34" charset="0"/>
                <a:cs typeface="Arial" panose="020B0604020202020204" pitchFamily="34" charset="0"/>
              </a:rPr>
              <a:t>Estimate the projected revenue for Hyderabad in 2025 based on average spend per tourist (approximate data)</a:t>
            </a:r>
          </a:p>
          <a:p>
            <a:pPr marL="36900" indent="0">
              <a:buNone/>
            </a:pPr>
            <a:endParaRPr lang="en-GB" sz="2000" dirty="0">
              <a:solidFill>
                <a:schemeClr val="bg1"/>
              </a:solidFill>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rPr>
              <a:t>Insights:</a:t>
            </a:r>
          </a:p>
          <a:p>
            <a:pPr marL="285750" indent="-285750">
              <a:buFont typeface="Arial" panose="020B0604020202020204" pitchFamily="34" charset="0"/>
              <a:buChar char="•"/>
            </a:pPr>
            <a:r>
              <a:rPr lang="en-GB" sz="1600" b="1" dirty="0">
                <a:solidFill>
                  <a:schemeClr val="bg1"/>
                </a:solidFill>
                <a:effectLst/>
              </a:rPr>
              <a:t>In 2025 Domestic and Foreign and Domestic Tourist Both will bring approx. 35 Billion INR revenue.</a:t>
            </a:r>
          </a:p>
          <a:p>
            <a:pPr marL="285750" indent="-285750">
              <a:buFont typeface="Arial" panose="020B0604020202020204" pitchFamily="34" charset="0"/>
              <a:buChar char="•"/>
            </a:pPr>
            <a:r>
              <a:rPr lang="en-US" sz="1600" b="1" dirty="0">
                <a:solidFill>
                  <a:schemeClr val="bg1"/>
                </a:solidFill>
                <a:effectLst/>
              </a:rPr>
              <a:t>Total Revenue 433 Billion will generate by 33 district in 2025 with proper planning</a:t>
            </a:r>
            <a:endParaRPr lang="en-IN" sz="1600" b="1" dirty="0">
              <a:solidFill>
                <a:schemeClr val="bg1"/>
              </a:solidFill>
              <a:effectLst/>
            </a:endParaRPr>
          </a:p>
          <a:p>
            <a:pPr marL="36900" indent="0">
              <a:buNone/>
            </a:pPr>
            <a:endParaRPr lang="en-US" dirty="0"/>
          </a:p>
        </p:txBody>
      </p:sp>
      <p:pic>
        <p:nvPicPr>
          <p:cNvPr id="7" name="Content Placeholder 6">
            <a:extLst>
              <a:ext uri="{FF2B5EF4-FFF2-40B4-BE49-F238E27FC236}">
                <a16:creationId xmlns:a16="http://schemas.microsoft.com/office/drawing/2014/main" id="{F32C8216-0629-765C-9D8D-9270BC74A5E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45610" y="1133118"/>
            <a:ext cx="2758679" cy="899238"/>
          </a:xfrm>
        </p:spPr>
      </p:pic>
      <p:pic>
        <p:nvPicPr>
          <p:cNvPr id="8" name="Content Placeholder 12">
            <a:extLst>
              <a:ext uri="{FF2B5EF4-FFF2-40B4-BE49-F238E27FC236}">
                <a16:creationId xmlns:a16="http://schemas.microsoft.com/office/drawing/2014/main" id="{410FFEB2-EC1D-A8AB-435D-F8A2C1CB2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000" y="2416629"/>
            <a:ext cx="4777297" cy="2481942"/>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75139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lstStyle/>
          <a:p>
            <a:pPr marL="36900" indent="0">
              <a:buNone/>
            </a:pPr>
            <a:r>
              <a:rPr lang="en-US" sz="2000" dirty="0">
                <a:solidFill>
                  <a:schemeClr val="bg1"/>
                </a:solidFill>
                <a:latin typeface="Arial" panose="020B0604020202020204" pitchFamily="34" charset="0"/>
                <a:cs typeface="Arial" panose="020B0604020202020204" pitchFamily="34" charset="0"/>
              </a:rPr>
              <a:t>Q</a:t>
            </a:r>
            <a:r>
              <a:rPr lang="en-GB" sz="2000" dirty="0">
                <a:solidFill>
                  <a:schemeClr val="bg1"/>
                </a:solidFill>
                <a:latin typeface="Arial" panose="020B0604020202020204" pitchFamily="34" charset="0"/>
                <a:cs typeface="Arial" panose="020B0604020202020204" pitchFamily="34" charset="0"/>
              </a:rPr>
              <a:t>9. Districts with highest potentials. </a:t>
            </a:r>
            <a:br>
              <a:rPr lang="en-GB" sz="2000" dirty="0">
                <a:solidFill>
                  <a:schemeClr val="bg1"/>
                </a:solidFill>
                <a:latin typeface="Arial" panose="020B0604020202020204" pitchFamily="34" charset="0"/>
                <a:cs typeface="Arial" panose="020B0604020202020204" pitchFamily="34" charset="0"/>
              </a:rPr>
            </a:br>
            <a:r>
              <a:rPr lang="en-GB" sz="2000" dirty="0">
                <a:solidFill>
                  <a:schemeClr val="bg1"/>
                </a:solidFill>
                <a:latin typeface="Arial" panose="020B0604020202020204" pitchFamily="34" charset="0"/>
                <a:cs typeface="Arial" panose="020B0604020202020204" pitchFamily="34" charset="0"/>
              </a:rPr>
              <a:t>	A. Which districts has the highest potential for tourism growth and what actions government can take?</a:t>
            </a:r>
          </a:p>
          <a:p>
            <a:pPr marL="36900" indent="0">
              <a:buNone/>
            </a:pPr>
            <a:endParaRPr lang="en-GB" sz="2000" dirty="0">
              <a:solidFill>
                <a:schemeClr val="bg1"/>
              </a:solidFill>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rPr>
              <a:t>Insights :</a:t>
            </a:r>
          </a:p>
          <a:p>
            <a:pPr marL="36900" indent="0">
              <a:buNone/>
            </a:pPr>
            <a:r>
              <a:rPr lang="en-GB" sz="1600" b="1" dirty="0">
                <a:solidFill>
                  <a:schemeClr val="bg1"/>
                </a:solidFill>
                <a:effectLst/>
              </a:rPr>
              <a:t>The district with highest potential for tourism growth are Hyderabad , Warangal(Urban) and Rajanna Sricilla .</a:t>
            </a:r>
          </a:p>
          <a:p>
            <a:pPr marL="36900" indent="0">
              <a:buNone/>
            </a:pPr>
            <a:r>
              <a:rPr lang="en-GB" sz="1600" b="1" dirty="0">
                <a:solidFill>
                  <a:schemeClr val="bg1"/>
                </a:solidFill>
                <a:effectLst/>
              </a:rPr>
              <a:t>Proper Planning can further boost the Tourism in other areas also like Promoting Historical places, Wildlife Sanctuaries and Museum which displays the history of particular District. </a:t>
            </a:r>
          </a:p>
          <a:p>
            <a:pPr marL="36900" indent="0">
              <a:buNone/>
            </a:pPr>
            <a:r>
              <a:rPr lang="en-GB" sz="1600" b="1" dirty="0">
                <a:solidFill>
                  <a:schemeClr val="bg1"/>
                </a:solidFill>
                <a:effectLst/>
              </a:rPr>
              <a:t>Another option create Tourist attraction sports like Park, Lake or  cultural program which shows Telangana culture.</a:t>
            </a:r>
            <a:endParaRPr lang="en-IN" sz="1600" b="1" dirty="0">
              <a:solidFill>
                <a:schemeClr val="bg1"/>
              </a:solidFill>
              <a:effectLst/>
            </a:endParaRPr>
          </a:p>
          <a:p>
            <a:pPr marL="36900" indent="0">
              <a:buNone/>
            </a:pPr>
            <a:endParaRPr lang="en-US" dirty="0"/>
          </a:p>
        </p:txBody>
      </p:sp>
      <p:pic>
        <p:nvPicPr>
          <p:cNvPr id="7" name="Content Placeholder 6">
            <a:extLst>
              <a:ext uri="{FF2B5EF4-FFF2-40B4-BE49-F238E27FC236}">
                <a16:creationId xmlns:a16="http://schemas.microsoft.com/office/drawing/2014/main" id="{DC6CEB5E-28E4-6398-87B8-5A09DD827A2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6865" y="709128"/>
            <a:ext cx="5840964" cy="4337896"/>
          </a:xfrm>
        </p:spPr>
      </p:pic>
    </p:spTree>
    <p:extLst>
      <p:ext uri="{BB962C8B-B14F-4D97-AF65-F5344CB8AC3E}">
        <p14:creationId xmlns:p14="http://schemas.microsoft.com/office/powerpoint/2010/main" val="96652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fontScale="70000" lnSpcReduction="20000"/>
          </a:bodyPr>
          <a:lstStyle/>
          <a:p>
            <a:pPr marL="36900" indent="0">
              <a:buNone/>
            </a:pPr>
            <a:r>
              <a:rPr lang="en-US" sz="2000" dirty="0">
                <a:solidFill>
                  <a:schemeClr val="bg1"/>
                </a:solidFill>
                <a:latin typeface="Arial" panose="020B0604020202020204" pitchFamily="34" charset="0"/>
                <a:cs typeface="Arial" panose="020B0604020202020204" pitchFamily="34" charset="0"/>
              </a:rPr>
              <a:t>Q</a:t>
            </a:r>
            <a:r>
              <a:rPr lang="en-GB" sz="2000" dirty="0">
                <a:solidFill>
                  <a:schemeClr val="bg1"/>
                </a:solidFill>
                <a:latin typeface="Arial" panose="020B0604020202020204" pitchFamily="34" charset="0"/>
                <a:cs typeface="Arial" panose="020B0604020202020204" pitchFamily="34" charset="0"/>
              </a:rPr>
              <a:t>10. Cultural / Corporate Events to boost tourism. </a:t>
            </a:r>
            <a:br>
              <a:rPr lang="en-GB" sz="2000" dirty="0">
                <a:solidFill>
                  <a:schemeClr val="bg1"/>
                </a:solidFill>
                <a:latin typeface="Arial" panose="020B0604020202020204" pitchFamily="34" charset="0"/>
                <a:cs typeface="Arial" panose="020B0604020202020204" pitchFamily="34" charset="0"/>
              </a:rPr>
            </a:br>
            <a:br>
              <a:rPr lang="en-GB" sz="2000" dirty="0">
                <a:solidFill>
                  <a:schemeClr val="bg1"/>
                </a:solidFill>
                <a:latin typeface="Arial" panose="020B0604020202020204" pitchFamily="34" charset="0"/>
                <a:cs typeface="Arial" panose="020B0604020202020204" pitchFamily="34" charset="0"/>
              </a:rPr>
            </a:br>
            <a:r>
              <a:rPr lang="en-GB" sz="2000" dirty="0">
                <a:solidFill>
                  <a:schemeClr val="bg1"/>
                </a:solidFill>
                <a:latin typeface="Arial" panose="020B0604020202020204" pitchFamily="34" charset="0"/>
                <a:cs typeface="Arial" panose="020B0604020202020204" pitchFamily="34" charset="0"/>
              </a:rPr>
              <a:t>A. What kind of events the government can conduct. 	</a:t>
            </a:r>
          </a:p>
          <a:p>
            <a:pPr marL="36900" indent="0">
              <a:buNone/>
            </a:pPr>
            <a:r>
              <a:rPr lang="en-GB" sz="2000" dirty="0">
                <a:solidFill>
                  <a:schemeClr val="bg1"/>
                </a:solidFill>
                <a:latin typeface="Arial" panose="020B0604020202020204" pitchFamily="34" charset="0"/>
                <a:cs typeface="Arial" panose="020B0604020202020204" pitchFamily="34" charset="0"/>
              </a:rPr>
              <a:t>B. Which month(s)? </a:t>
            </a:r>
            <a:br>
              <a:rPr lang="en-GB" sz="2000" dirty="0">
                <a:solidFill>
                  <a:schemeClr val="bg1"/>
                </a:solidFill>
                <a:latin typeface="Arial" panose="020B0604020202020204" pitchFamily="34" charset="0"/>
                <a:cs typeface="Arial" panose="020B0604020202020204" pitchFamily="34" charset="0"/>
              </a:rPr>
            </a:br>
            <a:r>
              <a:rPr lang="en-GB" sz="2000" dirty="0">
                <a:solidFill>
                  <a:schemeClr val="bg1"/>
                </a:solidFill>
                <a:latin typeface="Arial" panose="020B0604020202020204" pitchFamily="34" charset="0"/>
                <a:cs typeface="Arial" panose="020B0604020202020204" pitchFamily="34" charset="0"/>
              </a:rPr>
              <a:t>C. Which districts?</a:t>
            </a:r>
          </a:p>
          <a:p>
            <a:pPr marL="36900" indent="0">
              <a:buNone/>
            </a:pPr>
            <a:endParaRPr lang="en-GB" sz="2000" dirty="0">
              <a:solidFill>
                <a:schemeClr val="bg1"/>
              </a:solidFill>
              <a:latin typeface="Arial" panose="020B0604020202020204" pitchFamily="34" charset="0"/>
              <a:cs typeface="Arial" panose="020B0604020202020204" pitchFamily="34" charset="0"/>
            </a:endParaRPr>
          </a:p>
          <a:p>
            <a:pPr marL="36900" indent="0">
              <a:buNone/>
            </a:pPr>
            <a:r>
              <a:rPr lang="en-GB" sz="2100" b="1" dirty="0">
                <a:solidFill>
                  <a:schemeClr val="bg1"/>
                </a:solidFill>
                <a:effectLst/>
              </a:rPr>
              <a:t>Insights : </a:t>
            </a:r>
          </a:p>
          <a:p>
            <a:pPr marL="36900" indent="0">
              <a:buNone/>
            </a:pPr>
            <a:r>
              <a:rPr lang="en-GB" sz="2100" b="1" dirty="0">
                <a:solidFill>
                  <a:schemeClr val="bg1"/>
                </a:solidFill>
                <a:effectLst/>
              </a:rPr>
              <a:t>Events </a:t>
            </a:r>
          </a:p>
          <a:p>
            <a:pPr marL="342900" indent="-342900">
              <a:buAutoNum type="arabicPeriod"/>
            </a:pPr>
            <a:r>
              <a:rPr lang="en-GB" sz="2100" b="1" dirty="0">
                <a:solidFill>
                  <a:schemeClr val="bg1"/>
                </a:solidFill>
                <a:effectLst/>
              </a:rPr>
              <a:t>Telangana Food Festival, Handicraft and Handloom exhibition are great ideas to showcase Telangana rich culture and attract Tourist.</a:t>
            </a:r>
          </a:p>
          <a:p>
            <a:pPr marL="342900" indent="-342900">
              <a:buAutoNum type="arabicPeriod"/>
            </a:pPr>
            <a:r>
              <a:rPr lang="en-GB" sz="2100" b="1" dirty="0">
                <a:solidFill>
                  <a:schemeClr val="bg1"/>
                </a:solidFill>
                <a:effectLst/>
              </a:rPr>
              <a:t>Dance Festival , Carnival will conduct to boost tourists</a:t>
            </a:r>
          </a:p>
          <a:p>
            <a:r>
              <a:rPr lang="en-GB" sz="2100" b="1" dirty="0">
                <a:solidFill>
                  <a:schemeClr val="bg1"/>
                </a:solidFill>
                <a:effectLst/>
              </a:rPr>
              <a:t>Hyderabad, Rajanna Sircilla and Wrangal (Urban) will be good choice for such events in the month of June And December</a:t>
            </a:r>
          </a:p>
          <a:p>
            <a:r>
              <a:rPr lang="en-GB" sz="2100" b="1" dirty="0">
                <a:solidFill>
                  <a:schemeClr val="bg1"/>
                </a:solidFill>
                <a:effectLst/>
              </a:rPr>
              <a:t>Sport Activities can conduct in February, March to increase Tourist growth</a:t>
            </a:r>
            <a:endParaRPr lang="en-IN" sz="2100" b="1" dirty="0">
              <a:solidFill>
                <a:schemeClr val="bg1"/>
              </a:solidFill>
              <a:effectLst/>
            </a:endParaRPr>
          </a:p>
          <a:p>
            <a:pPr marL="36900" indent="0">
              <a:buNone/>
            </a:pPr>
            <a:endParaRPr lang="en-US" dirty="0"/>
          </a:p>
        </p:txBody>
      </p:sp>
      <p:pic>
        <p:nvPicPr>
          <p:cNvPr id="8" name="Content Placeholder 6">
            <a:extLst>
              <a:ext uri="{FF2B5EF4-FFF2-40B4-BE49-F238E27FC236}">
                <a16:creationId xmlns:a16="http://schemas.microsoft.com/office/drawing/2014/main" id="{B293D6F8-DC91-9D60-5141-FCCF2995F8C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26155" y="4329404"/>
            <a:ext cx="5029200" cy="2220685"/>
          </a:xfrm>
        </p:spPr>
      </p:pic>
      <p:pic>
        <p:nvPicPr>
          <p:cNvPr id="9" name="Content Placeholder 6">
            <a:extLst>
              <a:ext uri="{FF2B5EF4-FFF2-40B4-BE49-F238E27FC236}">
                <a16:creationId xmlns:a16="http://schemas.microsoft.com/office/drawing/2014/main" id="{D49DB664-B2E6-303E-39B2-67F4BF290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78497"/>
            <a:ext cx="5968482" cy="3517641"/>
          </a:xfrm>
          <a:prstGeom prst="rect">
            <a:avLst/>
          </a:prstGeom>
          <a:effectLst>
            <a:outerShdw blurRad="25400" dir="17880000">
              <a:srgbClr val="000000">
                <a:alpha val="46000"/>
              </a:srgbClr>
            </a:outerShdw>
          </a:effectLst>
        </p:spPr>
      </p:pic>
    </p:spTree>
    <p:extLst>
      <p:ext uri="{BB962C8B-B14F-4D97-AF65-F5344CB8AC3E}">
        <p14:creationId xmlns:p14="http://schemas.microsoft.com/office/powerpoint/2010/main" val="2654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fontScale="77500" lnSpcReduction="20000"/>
          </a:bodyPr>
          <a:lstStyle/>
          <a:p>
            <a:pPr marL="36900" indent="0">
              <a:buNone/>
            </a:pPr>
            <a:r>
              <a:rPr lang="en-US" sz="2400" b="1" dirty="0">
                <a:solidFill>
                  <a:schemeClr val="bg1"/>
                </a:solidFill>
                <a:effectLst/>
                <a:latin typeface="Arial" panose="020B0604020202020204" pitchFamily="34" charset="0"/>
                <a:cs typeface="Arial" panose="020B0604020202020204" pitchFamily="34" charset="0"/>
              </a:rPr>
              <a:t>Q</a:t>
            </a:r>
            <a:r>
              <a:rPr lang="en-GB" sz="2400" b="1" dirty="0">
                <a:solidFill>
                  <a:schemeClr val="bg1"/>
                </a:solidFill>
                <a:effectLst/>
                <a:latin typeface="Arial" panose="020B0604020202020204" pitchFamily="34" charset="0"/>
                <a:cs typeface="Arial" panose="020B0604020202020204" pitchFamily="34" charset="0"/>
              </a:rPr>
              <a:t>11. Dubai has made itself a business hub and enjoys massive business tourism. Can Hyderabad emulate the Dubai model? Provide insights based on your research.</a:t>
            </a:r>
            <a:endParaRPr lang="en-US" sz="2400" b="1" dirty="0">
              <a:effectLst/>
            </a:endParaRPr>
          </a:p>
        </p:txBody>
      </p:sp>
      <p:sp>
        <p:nvSpPr>
          <p:cNvPr id="4" name="Content Placeholder 3">
            <a:extLst>
              <a:ext uri="{FF2B5EF4-FFF2-40B4-BE49-F238E27FC236}">
                <a16:creationId xmlns:a16="http://schemas.microsoft.com/office/drawing/2014/main" id="{6DD16A50-1B4D-FE45-A644-65563BF7245B}"/>
              </a:ext>
            </a:extLst>
          </p:cNvPr>
          <p:cNvSpPr>
            <a:spLocks noGrp="1"/>
          </p:cNvSpPr>
          <p:nvPr>
            <p:ph sz="half" idx="2"/>
          </p:nvPr>
        </p:nvSpPr>
        <p:spPr>
          <a:xfrm>
            <a:off x="6096000" y="522514"/>
            <a:ext cx="5912498" cy="5654351"/>
          </a:xfrm>
        </p:spPr>
        <p:txBody>
          <a:bodyPr>
            <a:normAutofit fontScale="77500" lnSpcReduction="20000"/>
          </a:bodyPr>
          <a:lstStyle/>
          <a:p>
            <a:pPr marL="36900" indent="0">
              <a:buNone/>
            </a:pPr>
            <a:r>
              <a:rPr lang="en-GB" dirty="0">
                <a:solidFill>
                  <a:schemeClr val="bg1"/>
                </a:solidFill>
                <a:effectLst/>
              </a:rPr>
              <a:t>Insights : </a:t>
            </a:r>
          </a:p>
          <a:p>
            <a:endParaRPr lang="en-GB" dirty="0">
              <a:solidFill>
                <a:schemeClr val="bg1"/>
              </a:solidFill>
              <a:effectLst/>
            </a:endParaRPr>
          </a:p>
          <a:p>
            <a:pPr marL="36900" indent="0">
              <a:buNone/>
            </a:pPr>
            <a:r>
              <a:rPr lang="en-IN" dirty="0">
                <a:solidFill>
                  <a:schemeClr val="bg1"/>
                </a:solidFill>
                <a:effectLst/>
              </a:rPr>
              <a:t>Yes, Hyderabad has The potential to Emulate Dubai Model. </a:t>
            </a:r>
          </a:p>
          <a:p>
            <a:pPr marL="342900" indent="-342900">
              <a:buFont typeface="+mj-lt"/>
              <a:buAutoNum type="arabicPeriod"/>
            </a:pPr>
            <a:r>
              <a:rPr lang="en-IN" dirty="0">
                <a:solidFill>
                  <a:schemeClr val="bg1"/>
                </a:solidFill>
                <a:effectLst/>
              </a:rPr>
              <a:t>Developing Infrastructure : Dubai has very well developed  infrastructure which helps business in doing and by improving the infrastructure in Hyderabad it can attract more business tourists.</a:t>
            </a:r>
          </a:p>
          <a:p>
            <a:pPr marL="342900" indent="-342900">
              <a:buFont typeface="+mj-lt"/>
              <a:buAutoNum type="arabicPeriod"/>
            </a:pPr>
            <a:r>
              <a:rPr lang="en-IN" dirty="0">
                <a:solidFill>
                  <a:schemeClr val="bg1"/>
                </a:solidFill>
                <a:effectLst/>
              </a:rPr>
              <a:t>Business friendly Environment : Its very convenient to  business in Dubai, because of the business friendly environment and by simplifying the regulations in Hyderabad and introducing tax incentives can help in achieving the same in Hyderabad.</a:t>
            </a:r>
          </a:p>
          <a:p>
            <a:pPr marL="342900" indent="-342900">
              <a:buFont typeface="+mj-lt"/>
              <a:buAutoNum type="arabicPeriod"/>
            </a:pPr>
            <a:r>
              <a:rPr lang="en-IN" dirty="0">
                <a:solidFill>
                  <a:schemeClr val="bg1"/>
                </a:solidFill>
                <a:effectLst/>
              </a:rPr>
              <a:t>Key Industries : Dubai has focused on key industries and identifying the key industries and focusing on its strengths like IT, biotech and pharma can attract more business and tourists.</a:t>
            </a:r>
          </a:p>
          <a:p>
            <a:endParaRPr lang="en-US" dirty="0"/>
          </a:p>
        </p:txBody>
      </p:sp>
    </p:spTree>
    <p:extLst>
      <p:ext uri="{BB962C8B-B14F-4D97-AF65-F5344CB8AC3E}">
        <p14:creationId xmlns:p14="http://schemas.microsoft.com/office/powerpoint/2010/main" val="85151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fontScale="85000" lnSpcReduction="10000"/>
          </a:bodyPr>
          <a:lstStyle/>
          <a:p>
            <a:pPr marL="36900" indent="0">
              <a:buNone/>
            </a:pPr>
            <a:r>
              <a:rPr lang="en-US" sz="2000" dirty="0">
                <a:solidFill>
                  <a:schemeClr val="bg1"/>
                </a:solidFill>
              </a:rPr>
              <a:t>Q</a:t>
            </a:r>
            <a:r>
              <a:rPr lang="en-GB" sz="2000" dirty="0">
                <a:solidFill>
                  <a:schemeClr val="bg1"/>
                </a:solidFill>
              </a:rPr>
              <a:t>12. Provide all other recommendations that can boost the Telangana tourism, particularly Hyderabad.</a:t>
            </a:r>
          </a:p>
          <a:p>
            <a:pPr marL="36900" indent="0">
              <a:buNone/>
            </a:pPr>
            <a:endParaRPr lang="en-GB" sz="2100" b="1" dirty="0">
              <a:solidFill>
                <a:schemeClr val="bg1"/>
              </a:solidFill>
              <a:effectLst/>
            </a:endParaRPr>
          </a:p>
          <a:p>
            <a:pPr marL="36900" indent="0">
              <a:buNone/>
            </a:pPr>
            <a:r>
              <a:rPr lang="en-GB" sz="2100" b="1" dirty="0">
                <a:solidFill>
                  <a:schemeClr val="bg1"/>
                </a:solidFill>
                <a:effectLst/>
              </a:rPr>
              <a:t>Insights : </a:t>
            </a:r>
          </a:p>
          <a:p>
            <a:endParaRPr lang="en-GB" sz="2100" b="1" dirty="0">
              <a:solidFill>
                <a:schemeClr val="bg1"/>
              </a:solidFill>
              <a:effectLst/>
            </a:endParaRPr>
          </a:p>
          <a:p>
            <a:pPr marL="342900" indent="-342900">
              <a:buAutoNum type="arabicPeriod"/>
            </a:pPr>
            <a:r>
              <a:rPr lang="en-GB" sz="2100" b="1" dirty="0">
                <a:solidFill>
                  <a:schemeClr val="bg1"/>
                </a:solidFill>
                <a:effectLst/>
              </a:rPr>
              <a:t>Highlighting Hyderabad rich history and cultural heritage through campaigns and social Media can attract Tourists.</a:t>
            </a:r>
          </a:p>
          <a:p>
            <a:pPr marL="342900" indent="-342900">
              <a:buAutoNum type="arabicPeriod"/>
            </a:pPr>
            <a:r>
              <a:rPr lang="en-GB" sz="2100" b="1" dirty="0">
                <a:solidFill>
                  <a:schemeClr val="bg1"/>
                </a:solidFill>
                <a:effectLst/>
              </a:rPr>
              <a:t>Restoring and preserving Hyderabad historic Monuments, Buildings and landmarks can help in showing Hyderabad rich heritage.</a:t>
            </a:r>
          </a:p>
          <a:p>
            <a:pPr marL="342900" indent="-342900">
              <a:buAutoNum type="arabicPeriod"/>
            </a:pPr>
            <a:r>
              <a:rPr lang="en-GB" sz="2100" b="1" dirty="0">
                <a:solidFill>
                  <a:schemeClr val="bg1"/>
                </a:solidFill>
                <a:effectLst/>
              </a:rPr>
              <a:t>Collaborating with international organizations and tourism boards to promote Hyderabad's heritage to a global audience can attract tourists from around the world.</a:t>
            </a:r>
          </a:p>
          <a:p>
            <a:pPr marL="36900" indent="0">
              <a:buNone/>
            </a:pPr>
            <a:endParaRPr lang="en-US" dirty="0"/>
          </a:p>
        </p:txBody>
      </p:sp>
      <p:pic>
        <p:nvPicPr>
          <p:cNvPr id="11" name="Content Placeholder 10">
            <a:extLst>
              <a:ext uri="{FF2B5EF4-FFF2-40B4-BE49-F238E27FC236}">
                <a16:creationId xmlns:a16="http://schemas.microsoft.com/office/drawing/2014/main" id="{2E4151CD-2FE8-756C-420A-093C7AFAF0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250302"/>
            <a:ext cx="5781869" cy="4254759"/>
          </a:xfrm>
        </p:spPr>
      </p:pic>
    </p:spTree>
    <p:extLst>
      <p:ext uri="{BB962C8B-B14F-4D97-AF65-F5344CB8AC3E}">
        <p14:creationId xmlns:p14="http://schemas.microsoft.com/office/powerpoint/2010/main" val="2487944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735D1B-A62F-70CC-8704-FCD9ED421B1B}"/>
              </a:ext>
            </a:extLst>
          </p:cNvPr>
          <p:cNvSpPr>
            <a:spLocks noGrp="1"/>
          </p:cNvSpPr>
          <p:nvPr>
            <p:ph type="title"/>
          </p:nvPr>
        </p:nvSpPr>
        <p:spPr>
          <a:xfrm>
            <a:off x="913795" y="609600"/>
            <a:ext cx="10353762" cy="696686"/>
          </a:xfrm>
        </p:spPr>
        <p:txBody>
          <a:bodyPr>
            <a:normAutofit fontScale="90000"/>
          </a:bodyPr>
          <a:lstStyle/>
          <a:p>
            <a:r>
              <a:rPr lang="en-US" b="1" dirty="0">
                <a:solidFill>
                  <a:schemeClr val="bg1"/>
                </a:solidFill>
                <a:effectLst/>
              </a:rPr>
              <a:t>Report</a:t>
            </a:r>
          </a:p>
        </p:txBody>
      </p:sp>
      <p:pic>
        <p:nvPicPr>
          <p:cNvPr id="8" name="Content Placeholder 7">
            <a:extLst>
              <a:ext uri="{FF2B5EF4-FFF2-40B4-BE49-F238E27FC236}">
                <a16:creationId xmlns:a16="http://schemas.microsoft.com/office/drawing/2014/main" id="{5A9DA1ED-3355-34B9-3EE4-7A48F9A54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144" y="1306286"/>
            <a:ext cx="11112758" cy="5393094"/>
          </a:xfrm>
        </p:spPr>
      </p:pic>
    </p:spTree>
    <p:extLst>
      <p:ext uri="{BB962C8B-B14F-4D97-AF65-F5344CB8AC3E}">
        <p14:creationId xmlns:p14="http://schemas.microsoft.com/office/powerpoint/2010/main" val="193117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74FC9-C0A9-33FA-3B76-B335D106C95E}"/>
              </a:ext>
            </a:extLst>
          </p:cNvPr>
          <p:cNvSpPr txBox="1"/>
          <p:nvPr/>
        </p:nvSpPr>
        <p:spPr>
          <a:xfrm>
            <a:off x="3360716" y="2192693"/>
            <a:ext cx="5259072" cy="1200329"/>
          </a:xfrm>
          <a:prstGeom prst="rect">
            <a:avLst/>
          </a:prstGeom>
          <a:noFill/>
        </p:spPr>
        <p:txBody>
          <a:bodyPr wrap="square" rtlCol="0">
            <a:spAutoFit/>
          </a:bodyPr>
          <a:lstStyle/>
          <a:p>
            <a:pPr algn="ctr"/>
            <a:r>
              <a:rPr lang="en-US" sz="4800" b="1" dirty="0">
                <a:solidFill>
                  <a:schemeClr val="bg1"/>
                </a:solidFill>
              </a:rPr>
              <a:t>THANK YOU</a:t>
            </a:r>
          </a:p>
          <a:p>
            <a:pPr algn="ctr"/>
            <a:r>
              <a:rPr lang="en-US" sz="2400" b="1" dirty="0">
                <a:solidFill>
                  <a:schemeClr val="bg1"/>
                </a:solidFill>
              </a:rPr>
              <a:t>Sukhpaldeep Kaur</a:t>
            </a:r>
          </a:p>
        </p:txBody>
      </p:sp>
    </p:spTree>
    <p:extLst>
      <p:ext uri="{BB962C8B-B14F-4D97-AF65-F5344CB8AC3E}">
        <p14:creationId xmlns:p14="http://schemas.microsoft.com/office/powerpoint/2010/main" val="776996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b="1" dirty="0">
                <a:solidFill>
                  <a:schemeClr val="bg1"/>
                </a:solidFill>
                <a:effectLst/>
              </a:rPr>
              <a:t>Objectives</a:t>
            </a:r>
          </a:p>
        </p:txBody>
      </p:sp>
      <p:sp>
        <p:nvSpPr>
          <p:cNvPr id="5" name="Content Placeholder 4">
            <a:extLst>
              <a:ext uri="{FF2B5EF4-FFF2-40B4-BE49-F238E27FC236}">
                <a16:creationId xmlns:a16="http://schemas.microsoft.com/office/drawing/2014/main" id="{F4333DE1-B620-51CE-2320-276B6F294DF1}"/>
              </a:ext>
            </a:extLst>
          </p:cNvPr>
          <p:cNvSpPr>
            <a:spLocks noGrp="1"/>
          </p:cNvSpPr>
          <p:nvPr>
            <p:ph idx="1"/>
          </p:nvPr>
        </p:nvSpPr>
        <p:spPr/>
        <p:txBody>
          <a:bodyPr/>
          <a:lstStyle/>
          <a:p>
            <a:r>
              <a:rPr lang="en-US" b="1" dirty="0">
                <a:solidFill>
                  <a:schemeClr val="bg1"/>
                </a:solidFill>
                <a:effectLst/>
              </a:rPr>
              <a:t>Telangana is one of India’s leading states and has published its tourism data under its open data policy.</a:t>
            </a:r>
          </a:p>
          <a:p>
            <a:r>
              <a:rPr lang="en-US" b="1" dirty="0">
                <a:solidFill>
                  <a:schemeClr val="bg1"/>
                </a:solidFill>
                <a:effectLst/>
              </a:rPr>
              <a:t>As a data analyst, Peter Pandey saw this as an opportunity to expand his skills and show his work on a bigger scale.</a:t>
            </a:r>
          </a:p>
          <a:p>
            <a:r>
              <a:rPr lang="en-US" b="1" dirty="0">
                <a:solidFill>
                  <a:schemeClr val="bg1"/>
                </a:solidFill>
                <a:effectLst/>
              </a:rPr>
              <a:t>Peter Pandey’s idea is to find the patterns in the given data, do additional research, and give data-informed recommendations to the Telangana government which can be used to increase their revenue by improving administrative operations.</a:t>
            </a:r>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B3F5-F9C8-3A07-6005-88073A17DCB1}"/>
              </a:ext>
            </a:extLst>
          </p:cNvPr>
          <p:cNvSpPr>
            <a:spLocks noGrp="1"/>
          </p:cNvSpPr>
          <p:nvPr>
            <p:ph type="title"/>
          </p:nvPr>
        </p:nvSpPr>
        <p:spPr/>
        <p:txBody>
          <a:bodyPr/>
          <a:lstStyle/>
          <a:p>
            <a:r>
              <a:rPr lang="en-US" b="1" dirty="0">
                <a:solidFill>
                  <a:schemeClr val="bg1"/>
                </a:solidFill>
                <a:effectLst/>
              </a:rPr>
              <a:t>Data And Tools</a:t>
            </a:r>
          </a:p>
        </p:txBody>
      </p:sp>
      <p:sp>
        <p:nvSpPr>
          <p:cNvPr id="3" name="Content Placeholder 2">
            <a:extLst>
              <a:ext uri="{FF2B5EF4-FFF2-40B4-BE49-F238E27FC236}">
                <a16:creationId xmlns:a16="http://schemas.microsoft.com/office/drawing/2014/main" id="{E15397C0-DDD1-20DC-2184-A8285D3904E0}"/>
              </a:ext>
            </a:extLst>
          </p:cNvPr>
          <p:cNvSpPr>
            <a:spLocks noGrp="1"/>
          </p:cNvSpPr>
          <p:nvPr>
            <p:ph idx="1"/>
          </p:nvPr>
        </p:nvSpPr>
        <p:spPr/>
        <p:txBody>
          <a:bodyPr/>
          <a:lstStyle/>
          <a:p>
            <a:r>
              <a:rPr lang="en-US" b="1" dirty="0">
                <a:solidFill>
                  <a:schemeClr val="bg1"/>
                </a:solidFill>
                <a:effectLst/>
              </a:rPr>
              <a:t>The provided data is in separate 8 files ( 4 for domestic visitors &amp; 4 for Foreign Visitors) combined them into two separate files using Python</a:t>
            </a:r>
          </a:p>
          <a:p>
            <a:r>
              <a:rPr lang="en-US" b="1" dirty="0">
                <a:solidFill>
                  <a:schemeClr val="bg1"/>
                </a:solidFill>
                <a:effectLst/>
              </a:rPr>
              <a:t>Combined two separate files together into one in the Power Bi Query</a:t>
            </a:r>
          </a:p>
          <a:p>
            <a:r>
              <a:rPr lang="en-US" b="1" dirty="0">
                <a:solidFill>
                  <a:schemeClr val="bg1"/>
                </a:solidFill>
                <a:effectLst/>
              </a:rPr>
              <a:t>Using Dax to calculate measures and conditional Columns</a:t>
            </a:r>
          </a:p>
          <a:p>
            <a:r>
              <a:rPr lang="en-US" b="1" dirty="0">
                <a:solidFill>
                  <a:schemeClr val="bg1"/>
                </a:solidFill>
                <a:effectLst/>
              </a:rPr>
              <a:t>Create Visualizations in Power BI</a:t>
            </a:r>
          </a:p>
          <a:p>
            <a:endParaRPr lang="en-US" dirty="0"/>
          </a:p>
        </p:txBody>
      </p:sp>
    </p:spTree>
    <p:extLst>
      <p:ext uri="{BB962C8B-B14F-4D97-AF65-F5344CB8AC3E}">
        <p14:creationId xmlns:p14="http://schemas.microsoft.com/office/powerpoint/2010/main" val="338646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040844-04F8-204E-3419-2D68ECBC14D6}"/>
              </a:ext>
            </a:extLst>
          </p:cNvPr>
          <p:cNvSpPr>
            <a:spLocks noGrp="1"/>
          </p:cNvSpPr>
          <p:nvPr>
            <p:ph sz="half" idx="1"/>
          </p:nvPr>
        </p:nvSpPr>
        <p:spPr>
          <a:xfrm>
            <a:off x="913795" y="533400"/>
            <a:ext cx="4856841" cy="5165721"/>
          </a:xfrm>
        </p:spPr>
        <p:txBody>
          <a:bodyPr/>
          <a:lstStyle/>
          <a:p>
            <a:pPr marL="36900" indent="0">
              <a:buNone/>
            </a:pPr>
            <a:r>
              <a:rPr lang="en-US" sz="2000" b="1" dirty="0">
                <a:solidFill>
                  <a:schemeClr val="bg1"/>
                </a:solidFill>
                <a:effectLst/>
                <a:latin typeface="Arial" panose="020B0604020202020204" pitchFamily="34" charset="0"/>
                <a:cs typeface="Arial" panose="020B0604020202020204" pitchFamily="34" charset="0"/>
              </a:rPr>
              <a:t>Q1. </a:t>
            </a:r>
            <a:r>
              <a:rPr lang="en-GB" sz="2000" b="1" dirty="0">
                <a:solidFill>
                  <a:schemeClr val="bg1"/>
                </a:solidFill>
                <a:effectLst/>
                <a:latin typeface="Arial" panose="020B0604020202020204" pitchFamily="34" charset="0"/>
                <a:cs typeface="Arial" panose="020B0604020202020204" pitchFamily="34" charset="0"/>
              </a:rPr>
              <a:t>List down the top 10 districts that have the highest number of domestic visitors overall (2016 - 2019)?</a:t>
            </a:r>
          </a:p>
          <a:p>
            <a:pPr marL="36900" indent="0">
              <a:buNone/>
            </a:pPr>
            <a:endParaRPr lang="en-GB" sz="2000" b="1" dirty="0">
              <a:solidFill>
                <a:schemeClr val="bg1"/>
              </a:solidFill>
              <a:effectLst/>
              <a:latin typeface="Arial" panose="020B0604020202020204" pitchFamily="34" charset="0"/>
              <a:cs typeface="Arial" panose="020B0604020202020204" pitchFamily="34" charset="0"/>
            </a:endParaRPr>
          </a:p>
          <a:p>
            <a:pPr marL="36900" indent="0">
              <a:buNone/>
            </a:pPr>
            <a:r>
              <a:rPr lang="en-GB" sz="2000" b="1" dirty="0">
                <a:solidFill>
                  <a:schemeClr val="bg1"/>
                </a:solidFill>
                <a:effectLst/>
                <a:latin typeface="Arial" panose="020B0604020202020204" pitchFamily="34" charset="0"/>
                <a:cs typeface="Arial" panose="020B0604020202020204" pitchFamily="34" charset="0"/>
              </a:rPr>
              <a:t>Insight</a:t>
            </a:r>
          </a:p>
          <a:p>
            <a:pPr marL="36900" indent="0">
              <a:buNone/>
            </a:pPr>
            <a:r>
              <a:rPr lang="en-US" sz="1600" b="1" dirty="0">
                <a:solidFill>
                  <a:schemeClr val="bg1"/>
                </a:solidFill>
                <a:effectLst/>
              </a:rPr>
              <a:t>Out of 33 district, Hyderabad city has the highest number of domestic tourists from 2016 to 2019 which are approx. 84 Million followed by Ranjana Sircilla has 45 M tourists and Jagtial is at the tenth place have 11 M tourists</a:t>
            </a:r>
          </a:p>
        </p:txBody>
      </p:sp>
      <p:pic>
        <p:nvPicPr>
          <p:cNvPr id="12" name="Content Placeholder 11">
            <a:extLst>
              <a:ext uri="{FF2B5EF4-FFF2-40B4-BE49-F238E27FC236}">
                <a16:creationId xmlns:a16="http://schemas.microsoft.com/office/drawing/2014/main" id="{3CA3D49B-12B1-0733-BD84-0D55216217E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0636" y="885825"/>
            <a:ext cx="6278489" cy="4263353"/>
          </a:xfrm>
        </p:spPr>
      </p:pic>
    </p:spTree>
    <p:extLst>
      <p:ext uri="{BB962C8B-B14F-4D97-AF65-F5344CB8AC3E}">
        <p14:creationId xmlns:p14="http://schemas.microsoft.com/office/powerpoint/2010/main" val="376254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lstStyle/>
          <a:p>
            <a:pPr marL="36900" indent="0">
              <a:buNone/>
            </a:pPr>
            <a:r>
              <a:rPr lang="en-US" sz="2000" dirty="0">
                <a:solidFill>
                  <a:schemeClr val="bg1"/>
                </a:solidFill>
                <a:latin typeface="Arial" panose="020B0604020202020204" pitchFamily="34" charset="0"/>
                <a:cs typeface="Arial" panose="020B0604020202020204" pitchFamily="34" charset="0"/>
              </a:rPr>
              <a:t>Q2. </a:t>
            </a:r>
            <a:r>
              <a:rPr lang="en-GB" sz="2000" dirty="0">
                <a:solidFill>
                  <a:schemeClr val="bg1"/>
                </a:solidFill>
                <a:latin typeface="Arial" panose="020B0604020202020204" pitchFamily="34" charset="0"/>
                <a:cs typeface="Arial" panose="020B0604020202020204" pitchFamily="34" charset="0"/>
              </a:rPr>
              <a:t>List down the top 3 districts based on compounded annual growth rate(CAGR) of visitors between (2016 - 2019)?</a:t>
            </a:r>
          </a:p>
          <a:p>
            <a:pPr marL="36900" indent="0">
              <a:buNone/>
            </a:pPr>
            <a:endParaRPr lang="en-GB" sz="2000" b="1" dirty="0">
              <a:solidFill>
                <a:schemeClr val="bg1"/>
              </a:solidFill>
              <a:effectLst/>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latin typeface="Arial" panose="020B0604020202020204" pitchFamily="34" charset="0"/>
                <a:cs typeface="Arial" panose="020B0604020202020204" pitchFamily="34" charset="0"/>
              </a:rPr>
              <a:t>Insight</a:t>
            </a:r>
          </a:p>
          <a:p>
            <a:pPr marL="36900" indent="0">
              <a:buNone/>
            </a:pPr>
            <a:r>
              <a:rPr lang="en-GB" sz="1600" b="1" dirty="0">
                <a:solidFill>
                  <a:schemeClr val="bg1"/>
                </a:solidFill>
                <a:effectLst/>
                <a:latin typeface="Arial" panose="020B0604020202020204" pitchFamily="34" charset="0"/>
                <a:cs typeface="Arial" panose="020B0604020202020204" pitchFamily="34" charset="0"/>
              </a:rPr>
              <a:t>Bhadradri Kothagudem, Mancherial, Warangal(Rural) are performing well based on CAGR of visitors. Mancherial Compound Annual Growth Rate increased by 226% in 2019 from previous years</a:t>
            </a:r>
            <a:endParaRPr lang="en-US" sz="1600" b="1" dirty="0">
              <a:effectLst/>
            </a:endParaRPr>
          </a:p>
        </p:txBody>
      </p:sp>
      <p:pic>
        <p:nvPicPr>
          <p:cNvPr id="6" name="Content Placeholder 5">
            <a:extLst>
              <a:ext uri="{FF2B5EF4-FFF2-40B4-BE49-F238E27FC236}">
                <a16:creationId xmlns:a16="http://schemas.microsoft.com/office/drawing/2014/main" id="{4C9DA768-A9D1-F310-C30A-FBFAB65D55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770636" y="1162051"/>
            <a:ext cx="3830868" cy="3052554"/>
          </a:xfrm>
        </p:spPr>
      </p:pic>
      <p:pic>
        <p:nvPicPr>
          <p:cNvPr id="8" name="Picture 7">
            <a:extLst>
              <a:ext uri="{FF2B5EF4-FFF2-40B4-BE49-F238E27FC236}">
                <a16:creationId xmlns:a16="http://schemas.microsoft.com/office/drawing/2014/main" id="{1E9055D7-2F65-D498-5878-33C1E79A4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722" y="2152650"/>
            <a:ext cx="1790855" cy="2061955"/>
          </a:xfrm>
          <a:prstGeom prst="rect">
            <a:avLst/>
          </a:prstGeom>
        </p:spPr>
      </p:pic>
      <p:sp>
        <p:nvSpPr>
          <p:cNvPr id="9" name="Arrow: Curved Up 8">
            <a:extLst>
              <a:ext uri="{FF2B5EF4-FFF2-40B4-BE49-F238E27FC236}">
                <a16:creationId xmlns:a16="http://schemas.microsoft.com/office/drawing/2014/main" id="{BF190964-A7F9-1405-4577-109CB51C9824}"/>
              </a:ext>
            </a:extLst>
          </p:cNvPr>
          <p:cNvSpPr/>
          <p:nvPr/>
        </p:nvSpPr>
        <p:spPr>
          <a:xfrm>
            <a:off x="7867650" y="4214605"/>
            <a:ext cx="3238500" cy="12908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8317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lstStyle/>
          <a:p>
            <a:pPr marL="36900" indent="0">
              <a:buNone/>
            </a:pPr>
            <a:r>
              <a:rPr lang="en-US" sz="2000" dirty="0">
                <a:solidFill>
                  <a:schemeClr val="bg1"/>
                </a:solidFill>
                <a:latin typeface="Arial" panose="020B0604020202020204" pitchFamily="34" charset="0"/>
                <a:cs typeface="Arial" panose="020B0604020202020204" pitchFamily="34" charset="0"/>
              </a:rPr>
              <a:t>Q3. </a:t>
            </a:r>
            <a:r>
              <a:rPr lang="en-GB" sz="2000" dirty="0">
                <a:solidFill>
                  <a:schemeClr val="bg1"/>
                </a:solidFill>
                <a:latin typeface="Arial" panose="020B0604020202020204" pitchFamily="34" charset="0"/>
                <a:cs typeface="Arial" panose="020B0604020202020204" pitchFamily="34" charset="0"/>
              </a:rPr>
              <a:t>List down the bottom 3 districts based on compounded annual growth rate(CAGR) of visitors between (2016 – 2019?</a:t>
            </a:r>
          </a:p>
          <a:p>
            <a:pPr marL="36900" indent="0">
              <a:buNone/>
            </a:pPr>
            <a:endParaRPr lang="en-GB" sz="2000" dirty="0">
              <a:solidFill>
                <a:schemeClr val="bg1"/>
              </a:solidFill>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latin typeface="Arial" panose="020B0604020202020204" pitchFamily="34" charset="0"/>
                <a:cs typeface="Arial" panose="020B0604020202020204" pitchFamily="34" charset="0"/>
              </a:rPr>
              <a:t>Insight </a:t>
            </a:r>
          </a:p>
          <a:p>
            <a:pPr marL="36900" indent="0">
              <a:buNone/>
            </a:pPr>
            <a:r>
              <a:rPr lang="en-GB" sz="1600" b="1" dirty="0">
                <a:solidFill>
                  <a:schemeClr val="bg1"/>
                </a:solidFill>
                <a:effectLst/>
                <a:latin typeface="Arial" panose="020B0604020202020204" pitchFamily="34" charset="0"/>
                <a:cs typeface="Arial" panose="020B0604020202020204" pitchFamily="34" charset="0"/>
              </a:rPr>
              <a:t>Warangal(Urban), Nalgonda and Karimnagar Compound Annual Growth decreasing from previous years.</a:t>
            </a:r>
          </a:p>
          <a:p>
            <a:pPr marL="36900" indent="0">
              <a:buNone/>
            </a:pPr>
            <a:r>
              <a:rPr lang="en-GB" sz="1600" b="1" dirty="0">
                <a:solidFill>
                  <a:schemeClr val="bg1"/>
                </a:solidFill>
                <a:effectLst/>
                <a:latin typeface="Arial" panose="020B0604020202020204" pitchFamily="34" charset="0"/>
                <a:cs typeface="Arial" panose="020B0604020202020204" pitchFamily="34" charset="0"/>
              </a:rPr>
              <a:t>Special Attention is given to these areas will boost their tourist attraction</a:t>
            </a:r>
          </a:p>
          <a:p>
            <a:pPr marL="36900" indent="0">
              <a:buNone/>
            </a:pPr>
            <a:endParaRPr lang="en-US" dirty="0"/>
          </a:p>
        </p:txBody>
      </p:sp>
      <p:pic>
        <p:nvPicPr>
          <p:cNvPr id="6" name="Content Placeholder 5">
            <a:extLst>
              <a:ext uri="{FF2B5EF4-FFF2-40B4-BE49-F238E27FC236}">
                <a16:creationId xmlns:a16="http://schemas.microsoft.com/office/drawing/2014/main" id="{4C9DA768-A9D1-F310-C30A-FBFAB65D55A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865520"/>
            <a:ext cx="3505504" cy="2530059"/>
          </a:xfrm>
        </p:spPr>
      </p:pic>
      <p:pic>
        <p:nvPicPr>
          <p:cNvPr id="4" name="Picture 3">
            <a:extLst>
              <a:ext uri="{FF2B5EF4-FFF2-40B4-BE49-F238E27FC236}">
                <a16:creationId xmlns:a16="http://schemas.microsoft.com/office/drawing/2014/main" id="{D0C63818-3FAB-0BC0-CC26-5B2F0E8CA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7548" y="2525951"/>
            <a:ext cx="1699407" cy="1806097"/>
          </a:xfrm>
          <a:prstGeom prst="rect">
            <a:avLst/>
          </a:prstGeom>
        </p:spPr>
      </p:pic>
      <p:sp>
        <p:nvSpPr>
          <p:cNvPr id="5" name="Arrow: Curved Up 4">
            <a:extLst>
              <a:ext uri="{FF2B5EF4-FFF2-40B4-BE49-F238E27FC236}">
                <a16:creationId xmlns:a16="http://schemas.microsoft.com/office/drawing/2014/main" id="{67DBF81B-A431-78E1-E4ED-00BBDDFD0451}"/>
              </a:ext>
            </a:extLst>
          </p:cNvPr>
          <p:cNvSpPr/>
          <p:nvPr/>
        </p:nvSpPr>
        <p:spPr>
          <a:xfrm>
            <a:off x="7848752" y="4408277"/>
            <a:ext cx="3238500" cy="1290845"/>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599062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a:bodyPr>
          <a:lstStyle/>
          <a:p>
            <a:pPr marL="36900" indent="0">
              <a:buNone/>
            </a:pPr>
            <a:r>
              <a:rPr lang="en-US" sz="2000" dirty="0">
                <a:solidFill>
                  <a:schemeClr val="bg1"/>
                </a:solidFill>
                <a:latin typeface="Arial" panose="020B0604020202020204" pitchFamily="34" charset="0"/>
                <a:cs typeface="Arial" panose="020B0604020202020204" pitchFamily="34" charset="0"/>
              </a:rPr>
              <a:t>Q4. </a:t>
            </a:r>
            <a:r>
              <a:rPr lang="en-GB" sz="2000" dirty="0">
                <a:solidFill>
                  <a:schemeClr val="bg1"/>
                </a:solidFill>
                <a:latin typeface="Arial" panose="020B0604020202020204" pitchFamily="34" charset="0"/>
                <a:cs typeface="Arial" panose="020B0604020202020204" pitchFamily="34" charset="0"/>
              </a:rPr>
              <a:t>What are the peak and low season months for Hyderabad based on the data from 2016 to 2019 for Hyderabad district?</a:t>
            </a:r>
          </a:p>
          <a:p>
            <a:pPr marL="36900" indent="0">
              <a:buNone/>
            </a:pPr>
            <a:endParaRPr lang="en-GB" sz="1700" dirty="0">
              <a:solidFill>
                <a:schemeClr val="bg1"/>
              </a:solidFill>
              <a:effectLst/>
              <a:latin typeface="Arial" panose="020B0604020202020204" pitchFamily="34" charset="0"/>
              <a:cs typeface="Arial" panose="020B0604020202020204" pitchFamily="34" charset="0"/>
            </a:endParaRPr>
          </a:p>
          <a:p>
            <a:pPr marL="36900" indent="0">
              <a:buNone/>
            </a:pPr>
            <a:r>
              <a:rPr lang="en-GB" sz="1700" b="1" dirty="0">
                <a:solidFill>
                  <a:schemeClr val="bg1"/>
                </a:solidFill>
                <a:effectLst/>
              </a:rPr>
              <a:t>Insights: </a:t>
            </a:r>
          </a:p>
          <a:p>
            <a:pPr marL="285750" indent="-285750">
              <a:buFont typeface="Arial" panose="020B0604020202020204" pitchFamily="34" charset="0"/>
              <a:buChar char="•"/>
            </a:pPr>
            <a:r>
              <a:rPr lang="en-GB" sz="1700" b="1" dirty="0">
                <a:solidFill>
                  <a:schemeClr val="bg1"/>
                </a:solidFill>
                <a:effectLst/>
              </a:rPr>
              <a:t>June, December and October are peak months out of which June and December are attracts lots of tourist.</a:t>
            </a:r>
          </a:p>
          <a:p>
            <a:pPr marL="285750" indent="-285750">
              <a:buFont typeface="Arial" panose="020B0604020202020204" pitchFamily="34" charset="0"/>
              <a:buChar char="•"/>
            </a:pPr>
            <a:r>
              <a:rPr lang="en-GB" sz="1700" b="1" dirty="0">
                <a:solidFill>
                  <a:schemeClr val="bg1"/>
                </a:solidFill>
                <a:effectLst/>
              </a:rPr>
              <a:t>February, March and September are low seasons and February month attract less number of tourists compared to rest 11 months. By introducing various activities and events can attract the tourist</a:t>
            </a:r>
            <a:endParaRPr lang="en-US" sz="1700" b="1" dirty="0">
              <a:solidFill>
                <a:schemeClr val="bg1"/>
              </a:solidFill>
              <a:effectLst/>
            </a:endParaRPr>
          </a:p>
        </p:txBody>
      </p:sp>
      <p:pic>
        <p:nvPicPr>
          <p:cNvPr id="7" name="Content Placeholder 6">
            <a:extLst>
              <a:ext uri="{FF2B5EF4-FFF2-40B4-BE49-F238E27FC236}">
                <a16:creationId xmlns:a16="http://schemas.microsoft.com/office/drawing/2014/main" id="{316E8AC9-39D0-3796-9E72-59CED469A6E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3175" y="1019176"/>
            <a:ext cx="5486400" cy="4042194"/>
          </a:xfrm>
        </p:spPr>
      </p:pic>
    </p:spTree>
    <p:extLst>
      <p:ext uri="{BB962C8B-B14F-4D97-AF65-F5344CB8AC3E}">
        <p14:creationId xmlns:p14="http://schemas.microsoft.com/office/powerpoint/2010/main" val="185041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lstStyle/>
          <a:p>
            <a:pPr marL="36900" indent="0">
              <a:buNone/>
            </a:pPr>
            <a:r>
              <a:rPr lang="en-US" sz="2000" dirty="0">
                <a:solidFill>
                  <a:schemeClr val="bg1"/>
                </a:solidFill>
                <a:latin typeface="Arial" panose="020B0604020202020204" pitchFamily="34" charset="0"/>
                <a:cs typeface="Arial" panose="020B0604020202020204" pitchFamily="34" charset="0"/>
              </a:rPr>
              <a:t>Q5. </a:t>
            </a:r>
            <a:r>
              <a:rPr lang="en-GB" sz="2000" dirty="0">
                <a:solidFill>
                  <a:schemeClr val="bg1"/>
                </a:solidFill>
                <a:latin typeface="Arial" panose="020B0604020202020204" pitchFamily="34" charset="0"/>
                <a:cs typeface="Arial" panose="020B0604020202020204" pitchFamily="34" charset="0"/>
              </a:rPr>
              <a:t>Show the top &amp; bottom 3 districts with high domestic to foreign tourist ratio?</a:t>
            </a:r>
          </a:p>
          <a:p>
            <a:pPr marL="36900" indent="0">
              <a:buNone/>
            </a:pPr>
            <a:endParaRPr lang="en-GB" sz="2000" dirty="0">
              <a:solidFill>
                <a:schemeClr val="bg1"/>
              </a:solidFill>
              <a:latin typeface="Arial" panose="020B0604020202020204" pitchFamily="34" charset="0"/>
              <a:cs typeface="Arial" panose="020B0604020202020204" pitchFamily="34" charset="0"/>
            </a:endParaRPr>
          </a:p>
          <a:p>
            <a:pPr marL="36900" indent="0">
              <a:buNone/>
            </a:pPr>
            <a:r>
              <a:rPr lang="en-GB" sz="1600" b="1" dirty="0">
                <a:solidFill>
                  <a:schemeClr val="bg1"/>
                </a:solidFill>
                <a:effectLst/>
              </a:rPr>
              <a:t>Insights : </a:t>
            </a:r>
          </a:p>
          <a:p>
            <a:pPr marL="285750" indent="-285750">
              <a:buFont typeface="Arial" panose="020B0604020202020204" pitchFamily="34" charset="0"/>
              <a:buChar char="•"/>
            </a:pPr>
            <a:r>
              <a:rPr lang="en-IN" sz="1600" b="1" dirty="0">
                <a:solidFill>
                  <a:schemeClr val="bg1"/>
                </a:solidFill>
                <a:effectLst/>
              </a:rPr>
              <a:t>Nirmal, Jangaon and Adilabad are having higher Domestic to Foreign Tourist Ratio.</a:t>
            </a:r>
          </a:p>
          <a:p>
            <a:pPr marL="285750" indent="-285750">
              <a:buFont typeface="Arial" panose="020B0604020202020204" pitchFamily="34" charset="0"/>
              <a:buChar char="•"/>
            </a:pPr>
            <a:r>
              <a:rPr lang="en-IN" sz="1600" b="1" dirty="0">
                <a:solidFill>
                  <a:schemeClr val="bg1"/>
                </a:solidFill>
                <a:effectLst/>
              </a:rPr>
              <a:t>Observing the top performing district and Replicating them in bottom Districts can attract the foreign tourist which will bring more revenue.</a:t>
            </a:r>
          </a:p>
          <a:p>
            <a:pPr marL="36900" indent="0">
              <a:buNone/>
            </a:pPr>
            <a:endParaRPr lang="en-US" dirty="0"/>
          </a:p>
        </p:txBody>
      </p:sp>
      <p:pic>
        <p:nvPicPr>
          <p:cNvPr id="7" name="Content Placeholder 6">
            <a:extLst>
              <a:ext uri="{FF2B5EF4-FFF2-40B4-BE49-F238E27FC236}">
                <a16:creationId xmlns:a16="http://schemas.microsoft.com/office/drawing/2014/main" id="{77EFC8D4-B2CE-5A3C-637C-E357450601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4188" y="615820"/>
            <a:ext cx="5766317" cy="4460790"/>
          </a:xfrm>
        </p:spPr>
      </p:pic>
    </p:spTree>
    <p:extLst>
      <p:ext uri="{BB962C8B-B14F-4D97-AF65-F5344CB8AC3E}">
        <p14:creationId xmlns:p14="http://schemas.microsoft.com/office/powerpoint/2010/main" val="149112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9B44AB-EA38-F373-F14B-98FE9AB78255}"/>
              </a:ext>
            </a:extLst>
          </p:cNvPr>
          <p:cNvSpPr>
            <a:spLocks noGrp="1"/>
          </p:cNvSpPr>
          <p:nvPr>
            <p:ph sz="half" idx="1"/>
          </p:nvPr>
        </p:nvSpPr>
        <p:spPr>
          <a:xfrm>
            <a:off x="913795" y="390526"/>
            <a:ext cx="4856841" cy="5308596"/>
          </a:xfrm>
        </p:spPr>
        <p:txBody>
          <a:bodyPr>
            <a:normAutofit/>
          </a:bodyPr>
          <a:lstStyle/>
          <a:p>
            <a:pPr marL="36900" indent="0">
              <a:buNone/>
            </a:pPr>
            <a:r>
              <a:rPr lang="en-US" sz="2000" dirty="0">
                <a:solidFill>
                  <a:schemeClr val="bg1"/>
                </a:solidFill>
              </a:rPr>
              <a:t>Q6. </a:t>
            </a:r>
            <a:r>
              <a:rPr lang="en-GB" sz="2000" dirty="0">
                <a:solidFill>
                  <a:schemeClr val="bg1"/>
                </a:solidFill>
              </a:rPr>
              <a:t>List the top &amp; bottom 5 districts based on ‘population to tourist footfall ratio* ratio in 2019 ( * ratio: Total Visitors / Total Residents Population in the given year)</a:t>
            </a:r>
          </a:p>
          <a:p>
            <a:pPr marL="36900" indent="0">
              <a:buNone/>
            </a:pPr>
            <a:endParaRPr lang="en-GB" sz="1700" dirty="0">
              <a:solidFill>
                <a:schemeClr val="bg1"/>
              </a:solidFill>
            </a:endParaRPr>
          </a:p>
          <a:p>
            <a:pPr marL="36900" indent="0">
              <a:buNone/>
            </a:pPr>
            <a:r>
              <a:rPr lang="en-GB" sz="1700" b="1" dirty="0">
                <a:solidFill>
                  <a:schemeClr val="bg1"/>
                </a:solidFill>
                <a:effectLst/>
              </a:rPr>
              <a:t>Insights : </a:t>
            </a:r>
          </a:p>
          <a:p>
            <a:pPr marL="285750" indent="-285750">
              <a:buFont typeface="Arial" panose="020B0604020202020204" pitchFamily="34" charset="0"/>
              <a:buChar char="•"/>
            </a:pPr>
            <a:r>
              <a:rPr lang="en-IN" sz="1700" b="1" dirty="0">
                <a:solidFill>
                  <a:schemeClr val="bg1"/>
                </a:solidFill>
                <a:effectLst/>
              </a:rPr>
              <a:t>Proper Advertisement of Bottom district with the places to visit must be done.</a:t>
            </a:r>
          </a:p>
          <a:p>
            <a:pPr marL="285750" indent="-285750">
              <a:buFont typeface="Arial" panose="020B0604020202020204" pitchFamily="34" charset="0"/>
              <a:buChar char="•"/>
            </a:pPr>
            <a:r>
              <a:rPr lang="en-IN" sz="1700" b="1" dirty="0">
                <a:solidFill>
                  <a:schemeClr val="bg1"/>
                </a:solidFill>
                <a:effectLst/>
              </a:rPr>
              <a:t> The basic facilities in these areas like transportation, Hotels, etc must be compared with top perfuming districts and necessary actions must be done to improve them if its needed.</a:t>
            </a:r>
          </a:p>
          <a:p>
            <a:pPr marL="36900" indent="0">
              <a:buNone/>
            </a:pPr>
            <a:endParaRPr lang="en-US" dirty="0"/>
          </a:p>
        </p:txBody>
      </p:sp>
      <p:pic>
        <p:nvPicPr>
          <p:cNvPr id="7" name="Content Placeholder 6">
            <a:extLst>
              <a:ext uri="{FF2B5EF4-FFF2-40B4-BE49-F238E27FC236}">
                <a16:creationId xmlns:a16="http://schemas.microsoft.com/office/drawing/2014/main" id="{CCA4D168-0564-66AF-394F-A4A0765E4C9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5487" y="1268963"/>
            <a:ext cx="5589036" cy="3956250"/>
          </a:xfrm>
        </p:spPr>
      </p:pic>
    </p:spTree>
    <p:extLst>
      <p:ext uri="{BB962C8B-B14F-4D97-AF65-F5344CB8AC3E}">
        <p14:creationId xmlns:p14="http://schemas.microsoft.com/office/powerpoint/2010/main" val="2382755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{9D87AFCC-02FE-4928-9B5F-A92562A2676A}tf12214701_win32</Template>
  <TotalTime>1382</TotalTime>
  <Words>1076</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Goudy Old Style</vt:lpstr>
      <vt:lpstr>Wingdings 2</vt:lpstr>
      <vt:lpstr>SlateVTI</vt:lpstr>
      <vt:lpstr>Provide Insights For Telangana Govt Tourism Department</vt:lpstr>
      <vt:lpstr>Objectives</vt:lpstr>
      <vt:lpstr>Data And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Report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Provide Insights For Telangana Govt Tourism Department</dc:title>
  <dc:creator>Sukh Gill</dc:creator>
  <cp:lastModifiedBy>Sukh Gill</cp:lastModifiedBy>
  <cp:revision>2</cp:revision>
  <dcterms:created xsi:type="dcterms:W3CDTF">2023-07-24T08:31:21Z</dcterms:created>
  <dcterms:modified xsi:type="dcterms:W3CDTF">2023-07-25T07:33:59Z</dcterms:modified>
</cp:coreProperties>
</file>