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0" r:id="rId5"/>
    <p:sldId id="261" r:id="rId6"/>
    <p:sldId id="262" r:id="rId7"/>
    <p:sldId id="263" r:id="rId8"/>
    <p:sldId id="264" r:id="rId9"/>
    <p:sldId id="265" r:id="rId10"/>
    <p:sldId id="266" r:id="rId11"/>
    <p:sldId id="270" r:id="rId12"/>
    <p:sldId id="271" r:id="rId13"/>
    <p:sldId id="272" r:id="rId14"/>
    <p:sldId id="273" r:id="rId15"/>
    <p:sldId id="274" r:id="rId16"/>
    <p:sldId id="26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6869645-0198-4906-B024-27B78D21B14B}" type="datetimeFigureOut">
              <a:rPr lang="en-US" smtClean="0"/>
              <a:t>7/28/2023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67EC700-446F-49E7-94C3-2362615F95A3}" type="slidenum">
              <a:rPr lang="en-US" smtClean="0"/>
              <a:t>‹#›</a:t>
            </a:fld>
            <a:endParaRPr lang="en-US"/>
          </a:p>
        </p:txBody>
      </p:sp>
    </p:spTree>
    <p:extLst>
      <p:ext uri="{BB962C8B-B14F-4D97-AF65-F5344CB8AC3E}">
        <p14:creationId xmlns:p14="http://schemas.microsoft.com/office/powerpoint/2010/main" val="1021899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869645-0198-4906-B024-27B78D21B14B}"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EC700-446F-49E7-94C3-2362615F95A3}" type="slidenum">
              <a:rPr lang="en-US" smtClean="0"/>
              <a:t>‹#›</a:t>
            </a:fld>
            <a:endParaRPr lang="en-US"/>
          </a:p>
        </p:txBody>
      </p:sp>
    </p:spTree>
    <p:extLst>
      <p:ext uri="{BB962C8B-B14F-4D97-AF65-F5344CB8AC3E}">
        <p14:creationId xmlns:p14="http://schemas.microsoft.com/office/powerpoint/2010/main" val="1101833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869645-0198-4906-B024-27B78D21B14B}"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EC700-446F-49E7-94C3-2362615F95A3}" type="slidenum">
              <a:rPr lang="en-US" smtClean="0"/>
              <a:t>‹#›</a:t>
            </a:fld>
            <a:endParaRPr lang="en-US"/>
          </a:p>
        </p:txBody>
      </p:sp>
    </p:spTree>
    <p:extLst>
      <p:ext uri="{BB962C8B-B14F-4D97-AF65-F5344CB8AC3E}">
        <p14:creationId xmlns:p14="http://schemas.microsoft.com/office/powerpoint/2010/main" val="2095797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869645-0198-4906-B024-27B78D21B14B}"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EC700-446F-49E7-94C3-2362615F95A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40303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869645-0198-4906-B024-27B78D21B14B}"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EC700-446F-49E7-94C3-2362615F95A3}" type="slidenum">
              <a:rPr lang="en-US" smtClean="0"/>
              <a:t>‹#›</a:t>
            </a:fld>
            <a:endParaRPr lang="en-US"/>
          </a:p>
        </p:txBody>
      </p:sp>
    </p:spTree>
    <p:extLst>
      <p:ext uri="{BB962C8B-B14F-4D97-AF65-F5344CB8AC3E}">
        <p14:creationId xmlns:p14="http://schemas.microsoft.com/office/powerpoint/2010/main" val="889865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869645-0198-4906-B024-27B78D21B14B}" type="datetimeFigureOut">
              <a:rPr lang="en-US" smtClean="0"/>
              <a:t>7/28/2023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7EC700-446F-49E7-94C3-2362615F95A3}" type="slidenum">
              <a:rPr lang="en-US" smtClean="0"/>
              <a:t>‹#›</a:t>
            </a:fld>
            <a:endParaRPr lang="en-US"/>
          </a:p>
        </p:txBody>
      </p:sp>
    </p:spTree>
    <p:extLst>
      <p:ext uri="{BB962C8B-B14F-4D97-AF65-F5344CB8AC3E}">
        <p14:creationId xmlns:p14="http://schemas.microsoft.com/office/powerpoint/2010/main" val="1894842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869645-0198-4906-B024-27B78D21B14B}" type="datetimeFigureOut">
              <a:rPr lang="en-US" smtClean="0"/>
              <a:t>7/28/2023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7EC700-446F-49E7-94C3-2362615F95A3}" type="slidenum">
              <a:rPr lang="en-US" smtClean="0"/>
              <a:t>‹#›</a:t>
            </a:fld>
            <a:endParaRPr lang="en-US"/>
          </a:p>
        </p:txBody>
      </p:sp>
    </p:spTree>
    <p:extLst>
      <p:ext uri="{BB962C8B-B14F-4D97-AF65-F5344CB8AC3E}">
        <p14:creationId xmlns:p14="http://schemas.microsoft.com/office/powerpoint/2010/main" val="3944478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69645-0198-4906-B024-27B78D21B14B}"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EC700-446F-49E7-94C3-2362615F95A3}" type="slidenum">
              <a:rPr lang="en-US" smtClean="0"/>
              <a:t>‹#›</a:t>
            </a:fld>
            <a:endParaRPr lang="en-US"/>
          </a:p>
        </p:txBody>
      </p:sp>
    </p:spTree>
    <p:extLst>
      <p:ext uri="{BB962C8B-B14F-4D97-AF65-F5344CB8AC3E}">
        <p14:creationId xmlns:p14="http://schemas.microsoft.com/office/powerpoint/2010/main" val="2128502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69645-0198-4906-B024-27B78D21B14B}"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EC700-446F-49E7-94C3-2362615F95A3}" type="slidenum">
              <a:rPr lang="en-US" smtClean="0"/>
              <a:t>‹#›</a:t>
            </a:fld>
            <a:endParaRPr lang="en-US"/>
          </a:p>
        </p:txBody>
      </p:sp>
    </p:spTree>
    <p:extLst>
      <p:ext uri="{BB962C8B-B14F-4D97-AF65-F5344CB8AC3E}">
        <p14:creationId xmlns:p14="http://schemas.microsoft.com/office/powerpoint/2010/main" val="317679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69645-0198-4906-B024-27B78D21B14B}"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EC700-446F-49E7-94C3-2362615F95A3}" type="slidenum">
              <a:rPr lang="en-US" smtClean="0"/>
              <a:t>‹#›</a:t>
            </a:fld>
            <a:endParaRPr lang="en-US"/>
          </a:p>
        </p:txBody>
      </p:sp>
    </p:spTree>
    <p:extLst>
      <p:ext uri="{BB962C8B-B14F-4D97-AF65-F5344CB8AC3E}">
        <p14:creationId xmlns:p14="http://schemas.microsoft.com/office/powerpoint/2010/main" val="342286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869645-0198-4906-B024-27B78D21B14B}"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EC700-446F-49E7-94C3-2362615F95A3}" type="slidenum">
              <a:rPr lang="en-US" smtClean="0"/>
              <a:t>‹#›</a:t>
            </a:fld>
            <a:endParaRPr lang="en-US"/>
          </a:p>
        </p:txBody>
      </p:sp>
    </p:spTree>
    <p:extLst>
      <p:ext uri="{BB962C8B-B14F-4D97-AF65-F5344CB8AC3E}">
        <p14:creationId xmlns:p14="http://schemas.microsoft.com/office/powerpoint/2010/main" val="2466506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869645-0198-4906-B024-27B78D21B14B}"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EC700-446F-49E7-94C3-2362615F95A3}" type="slidenum">
              <a:rPr lang="en-US" smtClean="0"/>
              <a:t>‹#›</a:t>
            </a:fld>
            <a:endParaRPr lang="en-US"/>
          </a:p>
        </p:txBody>
      </p:sp>
    </p:spTree>
    <p:extLst>
      <p:ext uri="{BB962C8B-B14F-4D97-AF65-F5344CB8AC3E}">
        <p14:creationId xmlns:p14="http://schemas.microsoft.com/office/powerpoint/2010/main" val="1289418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869645-0198-4906-B024-27B78D21B14B}" type="datetimeFigureOut">
              <a:rPr lang="en-US" smtClean="0"/>
              <a:t>7/28/2023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7EC700-446F-49E7-94C3-2362615F95A3}" type="slidenum">
              <a:rPr lang="en-US" smtClean="0"/>
              <a:t>‹#›</a:t>
            </a:fld>
            <a:endParaRPr lang="en-US"/>
          </a:p>
        </p:txBody>
      </p:sp>
    </p:spTree>
    <p:extLst>
      <p:ext uri="{BB962C8B-B14F-4D97-AF65-F5344CB8AC3E}">
        <p14:creationId xmlns:p14="http://schemas.microsoft.com/office/powerpoint/2010/main" val="166321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869645-0198-4906-B024-27B78D21B14B}" type="datetimeFigureOut">
              <a:rPr lang="en-US" smtClean="0"/>
              <a:t>7/28/2023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7EC700-446F-49E7-94C3-2362615F95A3}" type="slidenum">
              <a:rPr lang="en-US" smtClean="0"/>
              <a:t>‹#›</a:t>
            </a:fld>
            <a:endParaRPr lang="en-US"/>
          </a:p>
        </p:txBody>
      </p:sp>
    </p:spTree>
    <p:extLst>
      <p:ext uri="{BB962C8B-B14F-4D97-AF65-F5344CB8AC3E}">
        <p14:creationId xmlns:p14="http://schemas.microsoft.com/office/powerpoint/2010/main" val="3805162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869645-0198-4906-B024-27B78D21B14B}" type="datetimeFigureOut">
              <a:rPr lang="en-US" smtClean="0"/>
              <a:t>7/28/2023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7EC700-446F-49E7-94C3-2362615F95A3}" type="slidenum">
              <a:rPr lang="en-US" smtClean="0"/>
              <a:t>‹#›</a:t>
            </a:fld>
            <a:endParaRPr lang="en-US"/>
          </a:p>
        </p:txBody>
      </p:sp>
    </p:spTree>
    <p:extLst>
      <p:ext uri="{BB962C8B-B14F-4D97-AF65-F5344CB8AC3E}">
        <p14:creationId xmlns:p14="http://schemas.microsoft.com/office/powerpoint/2010/main" val="3855460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869645-0198-4906-B024-27B78D21B14B}"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EC700-446F-49E7-94C3-2362615F95A3}" type="slidenum">
              <a:rPr lang="en-US" smtClean="0"/>
              <a:t>‹#›</a:t>
            </a:fld>
            <a:endParaRPr lang="en-US"/>
          </a:p>
        </p:txBody>
      </p:sp>
    </p:spTree>
    <p:extLst>
      <p:ext uri="{BB962C8B-B14F-4D97-AF65-F5344CB8AC3E}">
        <p14:creationId xmlns:p14="http://schemas.microsoft.com/office/powerpoint/2010/main" val="166629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869645-0198-4906-B024-27B78D21B14B}"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EC700-446F-49E7-94C3-2362615F95A3}" type="slidenum">
              <a:rPr lang="en-US" smtClean="0"/>
              <a:t>‹#›</a:t>
            </a:fld>
            <a:endParaRPr lang="en-US"/>
          </a:p>
        </p:txBody>
      </p:sp>
    </p:spTree>
    <p:extLst>
      <p:ext uri="{BB962C8B-B14F-4D97-AF65-F5344CB8AC3E}">
        <p14:creationId xmlns:p14="http://schemas.microsoft.com/office/powerpoint/2010/main" val="867095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6869645-0198-4906-B024-27B78D21B14B}" type="datetimeFigureOut">
              <a:rPr lang="en-US" smtClean="0"/>
              <a:t>7/28/2023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67EC700-446F-49E7-94C3-2362615F95A3}" type="slidenum">
              <a:rPr lang="en-US" smtClean="0"/>
              <a:t>‹#›</a:t>
            </a:fld>
            <a:endParaRPr lang="en-US"/>
          </a:p>
        </p:txBody>
      </p:sp>
    </p:spTree>
    <p:extLst>
      <p:ext uri="{BB962C8B-B14F-4D97-AF65-F5344CB8AC3E}">
        <p14:creationId xmlns:p14="http://schemas.microsoft.com/office/powerpoint/2010/main" val="184854154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D8102CF-F0D5-C971-0E5C-193A99E16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8138604C-2817-AC7B-640A-F44AF19F3A67}"/>
              </a:ext>
            </a:extLst>
          </p:cNvPr>
          <p:cNvSpPr txBox="1"/>
          <p:nvPr/>
        </p:nvSpPr>
        <p:spPr>
          <a:xfrm>
            <a:off x="2329732" y="1574358"/>
            <a:ext cx="7696863" cy="2308324"/>
          </a:xfrm>
          <a:prstGeom prst="rect">
            <a:avLst/>
          </a:prstGeom>
          <a:noFill/>
        </p:spPr>
        <p:txBody>
          <a:bodyPr wrap="square" rtlCol="0">
            <a:spAutoFit/>
          </a:bodyPr>
          <a:lstStyle/>
          <a:p>
            <a:r>
              <a:rPr lang="en-US" sz="7200" b="1" dirty="0">
                <a:solidFill>
                  <a:srgbClr val="FF0000"/>
                </a:solidFill>
              </a:rPr>
              <a:t>Insights to Food &amp; Beverage Industry</a:t>
            </a:r>
          </a:p>
        </p:txBody>
      </p:sp>
    </p:spTree>
    <p:extLst>
      <p:ext uri="{BB962C8B-B14F-4D97-AF65-F5344CB8AC3E}">
        <p14:creationId xmlns:p14="http://schemas.microsoft.com/office/powerpoint/2010/main" val="815966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2BB43C-A463-02E3-E778-5E6D7395EDD3}"/>
              </a:ext>
            </a:extLst>
          </p:cNvPr>
          <p:cNvSpPr>
            <a:spLocks noGrp="1"/>
          </p:cNvSpPr>
          <p:nvPr>
            <p:ph type="title"/>
          </p:nvPr>
        </p:nvSpPr>
        <p:spPr>
          <a:xfrm>
            <a:off x="1146705" y="1376038"/>
            <a:ext cx="3856037" cy="985422"/>
          </a:xfrm>
        </p:spPr>
        <p:txBody>
          <a:bodyPr>
            <a:normAutofit/>
          </a:bodyPr>
          <a:lstStyle/>
          <a:p>
            <a:r>
              <a:rPr lang="en-US" sz="1100" dirty="0">
                <a:latin typeface="Arial Black" panose="020B0A04020102020204" pitchFamily="34" charset="0"/>
              </a:rPr>
              <a:t>a. Which area of business should we focus more on our product development? (Branding/taste/availability)</a:t>
            </a:r>
          </a:p>
        </p:txBody>
      </p:sp>
      <p:pic>
        <p:nvPicPr>
          <p:cNvPr id="3" name="Content Placeholder 2">
            <a:extLst>
              <a:ext uri="{FF2B5EF4-FFF2-40B4-BE49-F238E27FC236}">
                <a16:creationId xmlns:a16="http://schemas.microsoft.com/office/drawing/2014/main" id="{09E5F353-32A7-BA31-B136-67F85027B8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7488" y="1427133"/>
            <a:ext cx="5347807" cy="4711775"/>
          </a:xfrm>
        </p:spPr>
      </p:pic>
      <p:sp>
        <p:nvSpPr>
          <p:cNvPr id="6" name="Text Placeholder 5">
            <a:extLst>
              <a:ext uri="{FF2B5EF4-FFF2-40B4-BE49-F238E27FC236}">
                <a16:creationId xmlns:a16="http://schemas.microsoft.com/office/drawing/2014/main" id="{13B67A7E-27B4-B160-1322-EB5107F63C89}"/>
              </a:ext>
            </a:extLst>
          </p:cNvPr>
          <p:cNvSpPr>
            <a:spLocks noGrp="1"/>
          </p:cNvSpPr>
          <p:nvPr>
            <p:ph type="body" sz="half" idx="2"/>
          </p:nvPr>
        </p:nvSpPr>
        <p:spPr>
          <a:xfrm>
            <a:off x="1146705" y="2636668"/>
            <a:ext cx="3856037" cy="3154532"/>
          </a:xfrm>
        </p:spPr>
        <p:txBody>
          <a:bodyPr/>
          <a:lstStyle/>
          <a:p>
            <a:r>
              <a:rPr lang="en-US" b="1" dirty="0"/>
              <a:t>Insight :-</a:t>
            </a:r>
          </a:p>
          <a:p>
            <a:r>
              <a:rPr lang="en-US" b="1" dirty="0"/>
              <a:t>According to analyze firstly, more focus should on Taste development because its overall rating is 3.2 out of 5 then over availability, people talk about their limited edition</a:t>
            </a:r>
          </a:p>
          <a:p>
            <a:endParaRPr lang="en-US" b="1" dirty="0"/>
          </a:p>
        </p:txBody>
      </p:sp>
      <p:sp>
        <p:nvSpPr>
          <p:cNvPr id="7" name="TextBox 6">
            <a:extLst>
              <a:ext uri="{FF2B5EF4-FFF2-40B4-BE49-F238E27FC236}">
                <a16:creationId xmlns:a16="http://schemas.microsoft.com/office/drawing/2014/main" id="{6F913BA8-2654-DC5E-A0F7-2302DBB4A366}"/>
              </a:ext>
            </a:extLst>
          </p:cNvPr>
          <p:cNvSpPr txBox="1"/>
          <p:nvPr/>
        </p:nvSpPr>
        <p:spPr>
          <a:xfrm>
            <a:off x="1146705" y="719091"/>
            <a:ext cx="8956083" cy="707886"/>
          </a:xfrm>
          <a:prstGeom prst="rect">
            <a:avLst/>
          </a:prstGeom>
          <a:noFill/>
        </p:spPr>
        <p:txBody>
          <a:bodyPr wrap="square" rtlCol="0">
            <a:spAutoFit/>
          </a:bodyPr>
          <a:lstStyle/>
          <a:p>
            <a:pPr algn="ctr"/>
            <a:r>
              <a:rPr lang="en-US" sz="4000" dirty="0">
                <a:solidFill>
                  <a:srgbClr val="FF0000"/>
                </a:solidFill>
              </a:rPr>
              <a:t>Product Development </a:t>
            </a:r>
          </a:p>
        </p:txBody>
      </p:sp>
    </p:spTree>
    <p:extLst>
      <p:ext uri="{BB962C8B-B14F-4D97-AF65-F5344CB8AC3E}">
        <p14:creationId xmlns:p14="http://schemas.microsoft.com/office/powerpoint/2010/main" val="149917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1564C-BF69-C65F-39EE-8F2CFC2C0758}"/>
              </a:ext>
            </a:extLst>
          </p:cNvPr>
          <p:cNvSpPr>
            <a:spLocks noGrp="1"/>
          </p:cNvSpPr>
          <p:nvPr>
            <p:ph type="title"/>
          </p:nvPr>
        </p:nvSpPr>
        <p:spPr>
          <a:xfrm>
            <a:off x="1141413" y="618518"/>
            <a:ext cx="9905998" cy="1183649"/>
          </a:xfrm>
        </p:spPr>
        <p:txBody>
          <a:bodyPr/>
          <a:lstStyle/>
          <a:p>
            <a:r>
              <a:rPr lang="en-US" dirty="0"/>
              <a:t>What immediate improvements can we bring to the product? </a:t>
            </a:r>
          </a:p>
        </p:txBody>
      </p:sp>
      <p:pic>
        <p:nvPicPr>
          <p:cNvPr id="10" name="Content Placeholder 9">
            <a:extLst>
              <a:ext uri="{FF2B5EF4-FFF2-40B4-BE49-F238E27FC236}">
                <a16:creationId xmlns:a16="http://schemas.microsoft.com/office/drawing/2014/main" id="{B184E37D-E2AB-E8D2-0BEA-59F3EBD20CB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4412" y="3834680"/>
            <a:ext cx="4168174" cy="1882303"/>
          </a:xfrm>
        </p:spPr>
      </p:pic>
      <p:pic>
        <p:nvPicPr>
          <p:cNvPr id="8" name="Content Placeholder 2">
            <a:extLst>
              <a:ext uri="{FF2B5EF4-FFF2-40B4-BE49-F238E27FC236}">
                <a16:creationId xmlns:a16="http://schemas.microsoft.com/office/drawing/2014/main" id="{692BE737-927F-3300-FC92-68623932A22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4412" y="1922539"/>
            <a:ext cx="4168174" cy="1912141"/>
          </a:xfrm>
        </p:spPr>
      </p:pic>
      <p:sp>
        <p:nvSpPr>
          <p:cNvPr id="12" name="TextBox 11">
            <a:extLst>
              <a:ext uri="{FF2B5EF4-FFF2-40B4-BE49-F238E27FC236}">
                <a16:creationId xmlns:a16="http://schemas.microsoft.com/office/drawing/2014/main" id="{82265204-500E-DD21-5900-15B7FD909256}"/>
              </a:ext>
            </a:extLst>
          </p:cNvPr>
          <p:cNvSpPr txBox="1"/>
          <p:nvPr/>
        </p:nvSpPr>
        <p:spPr>
          <a:xfrm>
            <a:off x="1141413" y="2144342"/>
            <a:ext cx="4708971" cy="2031325"/>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apple-system"/>
              </a:rPr>
              <a:t>Reduced sugar content in the energy drinks.</a:t>
            </a:r>
          </a:p>
          <a:p>
            <a:pPr marL="285750" indent="-285750">
              <a:buFont typeface="Arial" panose="020B0604020202020204" pitchFamily="34" charset="0"/>
              <a:buChar char="•"/>
            </a:pPr>
            <a:r>
              <a:rPr lang="en-US" dirty="0">
                <a:latin typeface="-apple-system"/>
              </a:rPr>
              <a:t>Add</a:t>
            </a:r>
            <a:r>
              <a:rPr lang="en-US" b="0" i="0" dirty="0">
                <a:effectLst/>
                <a:latin typeface="-apple-system"/>
              </a:rPr>
              <a:t> more natural ingredients. </a:t>
            </a:r>
          </a:p>
          <a:p>
            <a:pPr marL="285750" indent="-285750">
              <a:buFont typeface="Arial" panose="020B0604020202020204" pitchFamily="34" charset="0"/>
              <a:buChar char="•"/>
            </a:pPr>
            <a:r>
              <a:rPr lang="en-US" b="0" i="0" dirty="0">
                <a:effectLst/>
                <a:latin typeface="-apple-system"/>
              </a:rPr>
              <a:t>Another aspect that garnered attention was a wider range of flavors</a:t>
            </a:r>
          </a:p>
          <a:p>
            <a:pPr marL="285750" indent="-285750">
              <a:buFont typeface="Arial" panose="020B0604020202020204" pitchFamily="34" charset="0"/>
              <a:buChar char="•"/>
            </a:pPr>
            <a:r>
              <a:rPr lang="en-US" dirty="0">
                <a:latin typeface="-apple-system"/>
              </a:rPr>
              <a:t>Another improvement Should be in Packaging. People prefer Compact &amp; Portable cans and Innovative bottle design</a:t>
            </a:r>
            <a:endParaRPr lang="en-US" dirty="0"/>
          </a:p>
        </p:txBody>
      </p:sp>
    </p:spTree>
    <p:extLst>
      <p:ext uri="{BB962C8B-B14F-4D97-AF65-F5344CB8AC3E}">
        <p14:creationId xmlns:p14="http://schemas.microsoft.com/office/powerpoint/2010/main" val="1098070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1564C-BF69-C65F-39EE-8F2CFC2C0758}"/>
              </a:ext>
            </a:extLst>
          </p:cNvPr>
          <p:cNvSpPr>
            <a:spLocks noGrp="1"/>
          </p:cNvSpPr>
          <p:nvPr>
            <p:ph type="title"/>
          </p:nvPr>
        </p:nvSpPr>
        <p:spPr/>
        <p:txBody>
          <a:bodyPr/>
          <a:lstStyle/>
          <a:p>
            <a:r>
              <a:rPr lang="en-US" dirty="0"/>
              <a:t>What should be the ideal price of our product? </a:t>
            </a:r>
          </a:p>
        </p:txBody>
      </p:sp>
      <p:sp>
        <p:nvSpPr>
          <p:cNvPr id="2" name="Content Placeholder 1">
            <a:extLst>
              <a:ext uri="{FF2B5EF4-FFF2-40B4-BE49-F238E27FC236}">
                <a16:creationId xmlns:a16="http://schemas.microsoft.com/office/drawing/2014/main" id="{3173ADD4-A4C5-6447-8203-DCD5C6CFCBDF}"/>
              </a:ext>
            </a:extLst>
          </p:cNvPr>
          <p:cNvSpPr>
            <a:spLocks noGrp="1"/>
          </p:cNvSpPr>
          <p:nvPr>
            <p:ph idx="1"/>
          </p:nvPr>
        </p:nvSpPr>
        <p:spPr/>
        <p:txBody>
          <a:bodyPr/>
          <a:lstStyle/>
          <a:p>
            <a:r>
              <a:rPr lang="en-US" b="0" i="0" dirty="0">
                <a:effectLst/>
                <a:latin typeface="-apple-system"/>
              </a:rPr>
              <a:t>The ideal price range for the product should be between 50 and 100, as suggested by the analysis. This range is aligned with the affordability and perceived value preferences of the target audience</a:t>
            </a:r>
            <a:endParaRPr lang="en-US" dirty="0"/>
          </a:p>
        </p:txBody>
      </p:sp>
    </p:spTree>
    <p:extLst>
      <p:ext uri="{BB962C8B-B14F-4D97-AF65-F5344CB8AC3E}">
        <p14:creationId xmlns:p14="http://schemas.microsoft.com/office/powerpoint/2010/main" val="1624373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1564C-BF69-C65F-39EE-8F2CFC2C0758}"/>
              </a:ext>
            </a:extLst>
          </p:cNvPr>
          <p:cNvSpPr>
            <a:spLocks noGrp="1"/>
          </p:cNvSpPr>
          <p:nvPr>
            <p:ph type="title"/>
          </p:nvPr>
        </p:nvSpPr>
        <p:spPr/>
        <p:txBody>
          <a:bodyPr/>
          <a:lstStyle/>
          <a:p>
            <a:r>
              <a:rPr lang="en-US" dirty="0"/>
              <a:t>What kind of marketing campaigns, offers, and discounts we can run?</a:t>
            </a:r>
          </a:p>
        </p:txBody>
      </p:sp>
      <p:sp>
        <p:nvSpPr>
          <p:cNvPr id="2" name="Content Placeholder 1">
            <a:extLst>
              <a:ext uri="{FF2B5EF4-FFF2-40B4-BE49-F238E27FC236}">
                <a16:creationId xmlns:a16="http://schemas.microsoft.com/office/drawing/2014/main" id="{DC828DA4-1185-C636-DE5A-CC680E2A7C85}"/>
              </a:ext>
            </a:extLst>
          </p:cNvPr>
          <p:cNvSpPr>
            <a:spLocks noGrp="1"/>
          </p:cNvSpPr>
          <p:nvPr>
            <p:ph idx="1"/>
          </p:nvPr>
        </p:nvSpPr>
        <p:spPr/>
        <p:txBody>
          <a:bodyPr/>
          <a:lstStyle/>
          <a:p>
            <a:pPr marL="0" indent="0">
              <a:buNone/>
            </a:pPr>
            <a:r>
              <a:rPr lang="en-US" b="0" i="0" dirty="0">
                <a:effectLst/>
                <a:latin typeface="-apple-system"/>
              </a:rPr>
              <a:t>Marketing campaigns should focus on promoting the health benefits of the product, reduced sugar content and natural ingredients. Offering discounts and incentives to consumers can be effectively strategy to encourage product adoption and increase initial brand awareness. Collaborating with fitness centers, gyms, and online platforms can also be effective in reaching the target audience.</a:t>
            </a:r>
            <a:endParaRPr lang="en-US" dirty="0"/>
          </a:p>
        </p:txBody>
      </p:sp>
    </p:spTree>
    <p:extLst>
      <p:ext uri="{BB962C8B-B14F-4D97-AF65-F5344CB8AC3E}">
        <p14:creationId xmlns:p14="http://schemas.microsoft.com/office/powerpoint/2010/main" val="1583481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1564C-BF69-C65F-39EE-8F2CFC2C0758}"/>
              </a:ext>
            </a:extLst>
          </p:cNvPr>
          <p:cNvSpPr>
            <a:spLocks noGrp="1"/>
          </p:cNvSpPr>
          <p:nvPr>
            <p:ph type="title"/>
          </p:nvPr>
        </p:nvSpPr>
        <p:spPr/>
        <p:txBody>
          <a:bodyPr/>
          <a:lstStyle/>
          <a:p>
            <a:r>
              <a:rPr lang="en-US" dirty="0"/>
              <a:t>Who can be a brand ambassador, and why? </a:t>
            </a:r>
          </a:p>
        </p:txBody>
      </p:sp>
      <p:sp>
        <p:nvSpPr>
          <p:cNvPr id="2" name="Content Placeholder 1">
            <a:extLst>
              <a:ext uri="{FF2B5EF4-FFF2-40B4-BE49-F238E27FC236}">
                <a16:creationId xmlns:a16="http://schemas.microsoft.com/office/drawing/2014/main" id="{3B042A9F-8A27-C35E-A394-C489841FA008}"/>
              </a:ext>
            </a:extLst>
          </p:cNvPr>
          <p:cNvSpPr>
            <a:spLocks noGrp="1"/>
          </p:cNvSpPr>
          <p:nvPr>
            <p:ph idx="1"/>
          </p:nvPr>
        </p:nvSpPr>
        <p:spPr/>
        <p:txBody>
          <a:bodyPr/>
          <a:lstStyle/>
          <a:p>
            <a:pPr marL="0" indent="0">
              <a:buNone/>
            </a:pPr>
            <a:r>
              <a:rPr lang="en-US" b="0" i="0" dirty="0">
                <a:effectLst/>
                <a:latin typeface="-apple-system"/>
              </a:rPr>
              <a:t>An ideal brand ambassador could be a well-known fitness influencer or Sports Person who aligns with the brand's values of promoting a healthy and active lifestyle. This individual can help endorse the product's benefits, create awareness among the target audience, and establish credibility and trust.</a:t>
            </a:r>
            <a:endParaRPr lang="en-US" dirty="0"/>
          </a:p>
        </p:txBody>
      </p:sp>
    </p:spTree>
    <p:extLst>
      <p:ext uri="{BB962C8B-B14F-4D97-AF65-F5344CB8AC3E}">
        <p14:creationId xmlns:p14="http://schemas.microsoft.com/office/powerpoint/2010/main" val="866288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1564C-BF69-C65F-39EE-8F2CFC2C0758}"/>
              </a:ext>
            </a:extLst>
          </p:cNvPr>
          <p:cNvSpPr>
            <a:spLocks noGrp="1"/>
          </p:cNvSpPr>
          <p:nvPr>
            <p:ph type="title"/>
          </p:nvPr>
        </p:nvSpPr>
        <p:spPr/>
        <p:txBody>
          <a:bodyPr/>
          <a:lstStyle/>
          <a:p>
            <a:r>
              <a:rPr lang="en-US" dirty="0"/>
              <a:t>Who should be our target audience, and why?</a:t>
            </a:r>
          </a:p>
        </p:txBody>
      </p:sp>
      <p:sp>
        <p:nvSpPr>
          <p:cNvPr id="6" name="Content Placeholder 5">
            <a:extLst>
              <a:ext uri="{FF2B5EF4-FFF2-40B4-BE49-F238E27FC236}">
                <a16:creationId xmlns:a16="http://schemas.microsoft.com/office/drawing/2014/main" id="{D395FA11-75F7-4A31-2927-72B665BA3E7A}"/>
              </a:ext>
            </a:extLst>
          </p:cNvPr>
          <p:cNvSpPr>
            <a:spLocks noGrp="1"/>
          </p:cNvSpPr>
          <p:nvPr>
            <p:ph sz="half" idx="1"/>
          </p:nvPr>
        </p:nvSpPr>
        <p:spPr/>
        <p:txBody>
          <a:bodyPr>
            <a:normAutofit fontScale="77500" lnSpcReduction="20000"/>
          </a:bodyPr>
          <a:lstStyle/>
          <a:p>
            <a:pPr marL="0" indent="0">
              <a:buNone/>
            </a:pPr>
            <a:r>
              <a:rPr lang="en-US" b="0" i="0" dirty="0">
                <a:effectLst/>
                <a:latin typeface="-apple-system"/>
              </a:rPr>
              <a:t>The target audience should primarily focus on health-conscious individuals aged 15-30 who are active in fitness and exercise. This segment is more likely to prioritize energy-boosting drinks and be receptive to the product's reduced sugar content, natural ingredients, and association with gym and fitness centers. Additionally, marketing efforts can be extended to reach individuals aged 31-45 who have higher income levels and may be willing to invest in premium products.</a:t>
            </a:r>
            <a:endParaRPr lang="en-US" dirty="0"/>
          </a:p>
        </p:txBody>
      </p:sp>
      <p:pic>
        <p:nvPicPr>
          <p:cNvPr id="10" name="Content Placeholder 9">
            <a:extLst>
              <a:ext uri="{FF2B5EF4-FFF2-40B4-BE49-F238E27FC236}">
                <a16:creationId xmlns:a16="http://schemas.microsoft.com/office/drawing/2014/main" id="{0ECBED21-23E9-4824-D499-33C00676868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19798" y="2526694"/>
            <a:ext cx="4580017" cy="2987299"/>
          </a:xfrm>
        </p:spPr>
      </p:pic>
    </p:spTree>
    <p:extLst>
      <p:ext uri="{BB962C8B-B14F-4D97-AF65-F5344CB8AC3E}">
        <p14:creationId xmlns:p14="http://schemas.microsoft.com/office/powerpoint/2010/main" val="632530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96B9F7-9BEA-E92A-1AC5-66E37CC480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56" y="417251"/>
            <a:ext cx="10724225" cy="5854256"/>
          </a:xfrm>
          <a:prstGeom prst="rect">
            <a:avLst/>
          </a:prstGeom>
        </p:spPr>
      </p:pic>
    </p:spTree>
    <p:extLst>
      <p:ext uri="{BB962C8B-B14F-4D97-AF65-F5344CB8AC3E}">
        <p14:creationId xmlns:p14="http://schemas.microsoft.com/office/powerpoint/2010/main" val="3275118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12F171-A857-BB5E-8E5A-6AD7F4BCA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23" y="390617"/>
            <a:ext cx="10706470" cy="5861837"/>
          </a:xfrm>
          <a:prstGeom prst="rect">
            <a:avLst/>
          </a:prstGeom>
        </p:spPr>
      </p:pic>
    </p:spTree>
    <p:extLst>
      <p:ext uri="{BB962C8B-B14F-4D97-AF65-F5344CB8AC3E}">
        <p14:creationId xmlns:p14="http://schemas.microsoft.com/office/powerpoint/2010/main" val="590714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9F3D7-872B-CB91-FA82-0777D7D8B2C7}"/>
              </a:ext>
            </a:extLst>
          </p:cNvPr>
          <p:cNvSpPr>
            <a:spLocks noGrp="1"/>
          </p:cNvSpPr>
          <p:nvPr>
            <p:ph type="title"/>
          </p:nvPr>
        </p:nvSpPr>
        <p:spPr>
          <a:xfrm>
            <a:off x="1143001" y="2272683"/>
            <a:ext cx="9905998" cy="1981940"/>
          </a:xfrm>
        </p:spPr>
        <p:txBody>
          <a:bodyPr>
            <a:normAutofit fontScale="90000"/>
          </a:bodyPr>
          <a:lstStyle/>
          <a:p>
            <a:pPr algn="ctr"/>
            <a:r>
              <a:rPr lang="en-US" sz="6600" b="1" dirty="0">
                <a:latin typeface="Goudy Old Style" panose="02020502050305020303" pitchFamily="18" charset="0"/>
              </a:rPr>
              <a:t>THANK YOU</a:t>
            </a:r>
            <a:br>
              <a:rPr lang="en-US" sz="6600" b="1" dirty="0">
                <a:latin typeface="Goudy Old Style" panose="02020502050305020303" pitchFamily="18" charset="0"/>
              </a:rPr>
            </a:br>
            <a:r>
              <a:rPr lang="en-US" sz="3600" b="1" dirty="0">
                <a:latin typeface="Goudy Old Style" panose="02020502050305020303" pitchFamily="18" charset="0"/>
              </a:rPr>
              <a:t>Sukhpaldeep Kaur</a:t>
            </a:r>
            <a:br>
              <a:rPr lang="en-US" sz="3600" b="1" dirty="0">
                <a:solidFill>
                  <a:schemeClr val="bg1"/>
                </a:solidFill>
              </a:rPr>
            </a:br>
            <a:endParaRPr lang="en-US" dirty="0"/>
          </a:p>
        </p:txBody>
      </p:sp>
    </p:spTree>
    <p:extLst>
      <p:ext uri="{BB962C8B-B14F-4D97-AF65-F5344CB8AC3E}">
        <p14:creationId xmlns:p14="http://schemas.microsoft.com/office/powerpoint/2010/main" val="3188744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EBE50-3B63-4B90-EB84-4065FE3341E0}"/>
              </a:ext>
            </a:extLst>
          </p:cNvPr>
          <p:cNvSpPr>
            <a:spLocks noGrp="1"/>
          </p:cNvSpPr>
          <p:nvPr>
            <p:ph type="title"/>
          </p:nvPr>
        </p:nvSpPr>
        <p:spPr>
          <a:xfrm>
            <a:off x="1141413" y="618518"/>
            <a:ext cx="9905998" cy="748643"/>
          </a:xfrm>
        </p:spPr>
        <p:txBody>
          <a:bodyPr>
            <a:normAutofit/>
          </a:bodyPr>
          <a:lstStyle/>
          <a:p>
            <a:pPr algn="ctr"/>
            <a:r>
              <a:rPr lang="en-US" sz="4400" b="1" dirty="0">
                <a:solidFill>
                  <a:srgbClr val="FF0000"/>
                </a:solidFill>
              </a:rPr>
              <a:t>Overview</a:t>
            </a:r>
          </a:p>
        </p:txBody>
      </p:sp>
      <p:sp>
        <p:nvSpPr>
          <p:cNvPr id="3" name="Content Placeholder 2">
            <a:extLst>
              <a:ext uri="{FF2B5EF4-FFF2-40B4-BE49-F238E27FC236}">
                <a16:creationId xmlns:a16="http://schemas.microsoft.com/office/drawing/2014/main" id="{95C62878-F6E9-C040-9270-777BD5D20D77}"/>
              </a:ext>
            </a:extLst>
          </p:cNvPr>
          <p:cNvSpPr>
            <a:spLocks noGrp="1"/>
          </p:cNvSpPr>
          <p:nvPr>
            <p:ph idx="1"/>
          </p:nvPr>
        </p:nvSpPr>
        <p:spPr>
          <a:xfrm>
            <a:off x="1141412" y="1367161"/>
            <a:ext cx="9905999" cy="4424040"/>
          </a:xfrm>
        </p:spPr>
        <p:txBody>
          <a:bodyPr/>
          <a:lstStyle/>
          <a:p>
            <a:pPr algn="l" fontAlgn="auto"/>
            <a:r>
              <a:rPr lang="en-US" b="1" dirty="0">
                <a:latin typeface="-apple-system"/>
              </a:rPr>
              <a:t>B</a:t>
            </a:r>
            <a:r>
              <a:rPr lang="en-US" b="1" i="0" dirty="0">
                <a:effectLst/>
                <a:latin typeface="-apple-system"/>
              </a:rPr>
              <a:t>everage company that is aiming to make its mark in the Indian market. A few months ago, they launched their energy drink in 10 cities in India.</a:t>
            </a:r>
          </a:p>
          <a:p>
            <a:pPr algn="l" fontAlgn="auto"/>
            <a:r>
              <a:rPr lang="en-US" b="1" i="0" dirty="0">
                <a:effectLst/>
                <a:latin typeface="-apple-system"/>
              </a:rPr>
              <a:t>Their Marketing team is responsible for increasing brand awareness, market share, and product development. They conducted a survey in those 10 cities and received results from 10k respondents. Peter Pandey, a marketing data analyst is tasked to convert these survey results to meaningful insights which the team can use to drive actions.</a:t>
            </a:r>
          </a:p>
          <a:p>
            <a:pPr marL="0" indent="0">
              <a:buNone/>
            </a:pPr>
            <a:endParaRPr lang="en-US" dirty="0"/>
          </a:p>
        </p:txBody>
      </p:sp>
    </p:spTree>
    <p:extLst>
      <p:ext uri="{BB962C8B-B14F-4D97-AF65-F5344CB8AC3E}">
        <p14:creationId xmlns:p14="http://schemas.microsoft.com/office/powerpoint/2010/main" val="3865083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C1763-3F71-AC76-3112-9BDD7EA9184F}"/>
              </a:ext>
            </a:extLst>
          </p:cNvPr>
          <p:cNvSpPr>
            <a:spLocks noGrp="1"/>
          </p:cNvSpPr>
          <p:nvPr>
            <p:ph type="title"/>
          </p:nvPr>
        </p:nvSpPr>
        <p:spPr/>
        <p:txBody>
          <a:bodyPr/>
          <a:lstStyle/>
          <a:p>
            <a:pPr algn="ctr"/>
            <a:r>
              <a:rPr lang="en-US" b="1" dirty="0">
                <a:solidFill>
                  <a:srgbClr val="FF0000"/>
                </a:solidFill>
                <a:effectLst/>
              </a:rPr>
              <a:t>Data And Tools</a:t>
            </a:r>
            <a:endParaRPr lang="en-US" b="1" dirty="0">
              <a:solidFill>
                <a:srgbClr val="FF0000"/>
              </a:solidFill>
            </a:endParaRPr>
          </a:p>
        </p:txBody>
      </p:sp>
      <p:sp>
        <p:nvSpPr>
          <p:cNvPr id="3" name="Content Placeholder 2">
            <a:extLst>
              <a:ext uri="{FF2B5EF4-FFF2-40B4-BE49-F238E27FC236}">
                <a16:creationId xmlns:a16="http://schemas.microsoft.com/office/drawing/2014/main" id="{B1B7F900-32A6-6619-5990-47101DC2B816}"/>
              </a:ext>
            </a:extLst>
          </p:cNvPr>
          <p:cNvSpPr>
            <a:spLocks noGrp="1"/>
          </p:cNvSpPr>
          <p:nvPr>
            <p:ph idx="1"/>
          </p:nvPr>
        </p:nvSpPr>
        <p:spPr/>
        <p:txBody>
          <a:bodyPr/>
          <a:lstStyle/>
          <a:p>
            <a:r>
              <a:rPr lang="en-US" b="1" dirty="0">
                <a:effectLst/>
              </a:rPr>
              <a:t>The provided data is in separate 3 files (One is regarding Cities Information second is about respondents Information and third one is about the survey question asked from respondents)</a:t>
            </a:r>
          </a:p>
          <a:p>
            <a:r>
              <a:rPr lang="en-US" b="1" dirty="0">
                <a:effectLst/>
              </a:rPr>
              <a:t>Create Relationship among three data files in Power Bi Model View</a:t>
            </a:r>
          </a:p>
          <a:p>
            <a:r>
              <a:rPr lang="en-US" b="1" dirty="0">
                <a:effectLst/>
              </a:rPr>
              <a:t>Create Visualizations in Power BI</a:t>
            </a:r>
          </a:p>
          <a:p>
            <a:endParaRPr lang="en-US" dirty="0"/>
          </a:p>
        </p:txBody>
      </p:sp>
    </p:spTree>
    <p:extLst>
      <p:ext uri="{BB962C8B-B14F-4D97-AF65-F5344CB8AC3E}">
        <p14:creationId xmlns:p14="http://schemas.microsoft.com/office/powerpoint/2010/main" val="1882794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2BB43C-A463-02E3-E778-5E6D7395EDD3}"/>
              </a:ext>
            </a:extLst>
          </p:cNvPr>
          <p:cNvSpPr>
            <a:spLocks noGrp="1"/>
          </p:cNvSpPr>
          <p:nvPr>
            <p:ph type="title"/>
          </p:nvPr>
        </p:nvSpPr>
        <p:spPr>
          <a:xfrm>
            <a:off x="1146705" y="1376037"/>
            <a:ext cx="3856037" cy="1198487"/>
          </a:xfrm>
        </p:spPr>
        <p:txBody>
          <a:bodyPr>
            <a:normAutofit/>
          </a:bodyPr>
          <a:lstStyle/>
          <a:p>
            <a:r>
              <a:rPr lang="en-US" sz="1100" dirty="0">
                <a:latin typeface="Arial Black" panose="020B0A04020102020204" pitchFamily="34" charset="0"/>
              </a:rPr>
              <a:t>A) Who prefers energy drink more? </a:t>
            </a:r>
            <a:br>
              <a:rPr lang="en-US" sz="1100" dirty="0">
                <a:latin typeface="Arial Black" panose="020B0A04020102020204" pitchFamily="34" charset="0"/>
              </a:rPr>
            </a:br>
            <a:br>
              <a:rPr lang="en-US" sz="1100" dirty="0">
                <a:latin typeface="Arial Black" panose="020B0A04020102020204" pitchFamily="34" charset="0"/>
              </a:rPr>
            </a:br>
            <a:r>
              <a:rPr lang="en-US" sz="1100" dirty="0">
                <a:latin typeface="Arial Black" panose="020B0A04020102020204" pitchFamily="34" charset="0"/>
              </a:rPr>
              <a:t> b. Which age group prefers energy drinks more?</a:t>
            </a:r>
            <a:br>
              <a:rPr lang="en-US" sz="1100" dirty="0">
                <a:latin typeface="Arial Black" panose="020B0A04020102020204" pitchFamily="34" charset="0"/>
              </a:rPr>
            </a:br>
            <a:br>
              <a:rPr lang="en-US" sz="1100" dirty="0">
                <a:latin typeface="Arial Black" panose="020B0A04020102020204" pitchFamily="34" charset="0"/>
              </a:rPr>
            </a:br>
            <a:r>
              <a:rPr lang="en-US" sz="1100" dirty="0">
                <a:latin typeface="Arial Black" panose="020B0A04020102020204" pitchFamily="34" charset="0"/>
              </a:rPr>
              <a:t> c. Which type of marketing reaches the most Youth (15-30)?</a:t>
            </a:r>
            <a:endParaRPr lang="en-US" sz="1800" dirty="0">
              <a:latin typeface="Arial Black" panose="020B0A04020102020204" pitchFamily="34" charset="0"/>
            </a:endParaRPr>
          </a:p>
        </p:txBody>
      </p:sp>
      <p:pic>
        <p:nvPicPr>
          <p:cNvPr id="3" name="Content Placeholder 2">
            <a:extLst>
              <a:ext uri="{FF2B5EF4-FFF2-40B4-BE49-F238E27FC236}">
                <a16:creationId xmlns:a16="http://schemas.microsoft.com/office/drawing/2014/main" id="{610260A5-D95B-D6C0-599E-60C99BD067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1280" y="1597980"/>
            <a:ext cx="5520195" cy="4305669"/>
          </a:xfrm>
        </p:spPr>
      </p:pic>
      <p:sp>
        <p:nvSpPr>
          <p:cNvPr id="6" name="Text Placeholder 5">
            <a:extLst>
              <a:ext uri="{FF2B5EF4-FFF2-40B4-BE49-F238E27FC236}">
                <a16:creationId xmlns:a16="http://schemas.microsoft.com/office/drawing/2014/main" id="{13B67A7E-27B4-B160-1322-EB5107F63C89}"/>
              </a:ext>
            </a:extLst>
          </p:cNvPr>
          <p:cNvSpPr>
            <a:spLocks noGrp="1"/>
          </p:cNvSpPr>
          <p:nvPr>
            <p:ph type="body" sz="half" idx="2"/>
          </p:nvPr>
        </p:nvSpPr>
        <p:spPr>
          <a:xfrm>
            <a:off x="1146705" y="2636668"/>
            <a:ext cx="3856037" cy="3154532"/>
          </a:xfrm>
        </p:spPr>
        <p:txBody>
          <a:bodyPr>
            <a:normAutofit lnSpcReduction="10000"/>
          </a:bodyPr>
          <a:lstStyle/>
          <a:p>
            <a:r>
              <a:rPr lang="en-US" b="1" dirty="0"/>
              <a:t>Insight :-</a:t>
            </a:r>
          </a:p>
          <a:p>
            <a:pPr marL="285750" indent="-285750">
              <a:buFont typeface="Arial" panose="020B0604020202020204" pitchFamily="34" charset="0"/>
              <a:buChar char="•"/>
            </a:pPr>
            <a:r>
              <a:rPr lang="en-US" b="1" dirty="0"/>
              <a:t>Energy Drink Consume more by Men rather than Female</a:t>
            </a:r>
          </a:p>
          <a:p>
            <a:pPr marL="285750" indent="-285750">
              <a:buFont typeface="Arial" panose="020B0604020202020204" pitchFamily="34" charset="0"/>
              <a:buChar char="•"/>
            </a:pPr>
            <a:r>
              <a:rPr lang="en-US" b="1" dirty="0"/>
              <a:t>Energy Drinks are popular among Youth range age from 19 -30 followed by middle age 31-45. Senior citizen consume it less</a:t>
            </a:r>
          </a:p>
          <a:p>
            <a:pPr marL="285750" indent="-285750">
              <a:buFont typeface="Arial" panose="020B0604020202020204" pitchFamily="34" charset="0"/>
              <a:buChar char="•"/>
            </a:pPr>
            <a:r>
              <a:rPr lang="en-US" b="1" dirty="0"/>
              <a:t>Online Ads increase the reach of Drinks among youth followed by TV Commercials</a:t>
            </a:r>
          </a:p>
        </p:txBody>
      </p:sp>
      <p:sp>
        <p:nvSpPr>
          <p:cNvPr id="7" name="TextBox 6">
            <a:extLst>
              <a:ext uri="{FF2B5EF4-FFF2-40B4-BE49-F238E27FC236}">
                <a16:creationId xmlns:a16="http://schemas.microsoft.com/office/drawing/2014/main" id="{6F913BA8-2654-DC5E-A0F7-2302DBB4A366}"/>
              </a:ext>
            </a:extLst>
          </p:cNvPr>
          <p:cNvSpPr txBox="1"/>
          <p:nvPr/>
        </p:nvSpPr>
        <p:spPr>
          <a:xfrm>
            <a:off x="1146705" y="719091"/>
            <a:ext cx="8956083" cy="707886"/>
          </a:xfrm>
          <a:prstGeom prst="rect">
            <a:avLst/>
          </a:prstGeom>
          <a:noFill/>
        </p:spPr>
        <p:txBody>
          <a:bodyPr wrap="square" rtlCol="0">
            <a:spAutoFit/>
          </a:bodyPr>
          <a:lstStyle/>
          <a:p>
            <a:pPr algn="ctr"/>
            <a:r>
              <a:rPr lang="en-US" sz="4000" dirty="0">
                <a:solidFill>
                  <a:srgbClr val="FF0000"/>
                </a:solidFill>
              </a:rPr>
              <a:t>Demographic Insights</a:t>
            </a:r>
            <a:endParaRPr lang="en-US" sz="4000" dirty="0"/>
          </a:p>
        </p:txBody>
      </p:sp>
    </p:spTree>
    <p:extLst>
      <p:ext uri="{BB962C8B-B14F-4D97-AF65-F5344CB8AC3E}">
        <p14:creationId xmlns:p14="http://schemas.microsoft.com/office/powerpoint/2010/main" val="1940694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2BB43C-A463-02E3-E778-5E6D7395EDD3}"/>
              </a:ext>
            </a:extLst>
          </p:cNvPr>
          <p:cNvSpPr>
            <a:spLocks noGrp="1"/>
          </p:cNvSpPr>
          <p:nvPr>
            <p:ph type="title"/>
          </p:nvPr>
        </p:nvSpPr>
        <p:spPr>
          <a:xfrm>
            <a:off x="1146705" y="1376037"/>
            <a:ext cx="3856037" cy="1198487"/>
          </a:xfrm>
        </p:spPr>
        <p:txBody>
          <a:bodyPr>
            <a:normAutofit fontScale="90000"/>
          </a:bodyPr>
          <a:lstStyle/>
          <a:p>
            <a:r>
              <a:rPr lang="en-US" sz="1100" dirty="0">
                <a:latin typeface="Arial Black" panose="020B0A04020102020204" pitchFamily="34" charset="0"/>
              </a:rPr>
              <a:t>A) What are the preferred ingredients of energy drinks among respondents?</a:t>
            </a:r>
            <a:br>
              <a:rPr lang="en-US" sz="1100" dirty="0">
                <a:latin typeface="Arial Black" panose="020B0A04020102020204" pitchFamily="34" charset="0"/>
              </a:rPr>
            </a:br>
            <a:br>
              <a:rPr lang="en-US" sz="1100" dirty="0">
                <a:latin typeface="Arial Black" panose="020B0A04020102020204" pitchFamily="34" charset="0"/>
              </a:rPr>
            </a:br>
            <a:r>
              <a:rPr lang="en-US" sz="1100" dirty="0">
                <a:latin typeface="Arial Black" panose="020B0A04020102020204" pitchFamily="34" charset="0"/>
              </a:rPr>
              <a:t> b. What packaging preferences do respondents have for energy drinks? </a:t>
            </a:r>
            <a:br>
              <a:rPr lang="en-US" sz="1100" dirty="0">
                <a:solidFill>
                  <a:schemeClr val="bg1"/>
                </a:solidFill>
                <a:latin typeface="Arial Black" panose="020B0A04020102020204" pitchFamily="34" charset="0"/>
              </a:rPr>
            </a:br>
            <a:br>
              <a:rPr lang="en-US" sz="1100" dirty="0">
                <a:solidFill>
                  <a:schemeClr val="bg1"/>
                </a:solidFill>
                <a:latin typeface="Arial Black" panose="020B0A04020102020204" pitchFamily="34" charset="0"/>
              </a:rPr>
            </a:br>
            <a:endParaRPr lang="en-US" sz="1800" dirty="0">
              <a:solidFill>
                <a:schemeClr val="bg1"/>
              </a:solidFill>
              <a:latin typeface="Arial Black" panose="020B0A04020102020204" pitchFamily="34" charset="0"/>
            </a:endParaRPr>
          </a:p>
        </p:txBody>
      </p:sp>
      <p:sp>
        <p:nvSpPr>
          <p:cNvPr id="6" name="Text Placeholder 5">
            <a:extLst>
              <a:ext uri="{FF2B5EF4-FFF2-40B4-BE49-F238E27FC236}">
                <a16:creationId xmlns:a16="http://schemas.microsoft.com/office/drawing/2014/main" id="{13B67A7E-27B4-B160-1322-EB5107F63C89}"/>
              </a:ext>
            </a:extLst>
          </p:cNvPr>
          <p:cNvSpPr>
            <a:spLocks noGrp="1"/>
          </p:cNvSpPr>
          <p:nvPr>
            <p:ph type="body" sz="half" idx="2"/>
          </p:nvPr>
        </p:nvSpPr>
        <p:spPr>
          <a:xfrm>
            <a:off x="1146705" y="2636668"/>
            <a:ext cx="3856037" cy="3154532"/>
          </a:xfrm>
        </p:spPr>
        <p:txBody>
          <a:bodyPr>
            <a:normAutofit lnSpcReduction="10000"/>
          </a:bodyPr>
          <a:lstStyle/>
          <a:p>
            <a:r>
              <a:rPr lang="en-US" b="1" dirty="0"/>
              <a:t>Insight :-</a:t>
            </a:r>
          </a:p>
          <a:p>
            <a:pPr marL="285750" indent="-285750">
              <a:buFont typeface="Arial" panose="020B0604020202020204" pitchFamily="34" charset="0"/>
              <a:buChar char="•"/>
            </a:pPr>
            <a:r>
              <a:rPr lang="en-US" b="1" i="0" dirty="0">
                <a:effectLst/>
                <a:latin typeface="-apple-system"/>
              </a:rPr>
              <a:t>According to the survey results, most of the respondents (39%) expect caffeine, followed by vitamin (25%) and sugar (20%).</a:t>
            </a:r>
          </a:p>
          <a:p>
            <a:pPr marL="285750" indent="-285750">
              <a:buFont typeface="Arial" panose="020B0604020202020204" pitchFamily="34" charset="0"/>
              <a:buChar char="•"/>
            </a:pPr>
            <a:r>
              <a:rPr lang="en-US" b="1" dirty="0">
                <a:latin typeface="-apple-system"/>
              </a:rPr>
              <a:t>The majority of respondent 40% prefer Compact and portable cans, while Innovation bottle design  ranks second with 30 %. Respondent less prefer Eco – friendly design which is 10 %.</a:t>
            </a:r>
            <a:endParaRPr lang="en-US" b="1" i="0" dirty="0">
              <a:effectLst/>
              <a:latin typeface="-apple-system"/>
            </a:endParaRPr>
          </a:p>
          <a:p>
            <a:pPr marL="285750" indent="-285750">
              <a:buFont typeface="Arial" panose="020B0604020202020204" pitchFamily="34" charset="0"/>
              <a:buChar char="•"/>
            </a:pPr>
            <a:endParaRPr lang="en-US" b="1" dirty="0">
              <a:solidFill>
                <a:schemeClr val="bg1"/>
              </a:solidFill>
            </a:endParaRPr>
          </a:p>
        </p:txBody>
      </p:sp>
      <p:sp>
        <p:nvSpPr>
          <p:cNvPr id="7" name="TextBox 6">
            <a:extLst>
              <a:ext uri="{FF2B5EF4-FFF2-40B4-BE49-F238E27FC236}">
                <a16:creationId xmlns:a16="http://schemas.microsoft.com/office/drawing/2014/main" id="{6F913BA8-2654-DC5E-A0F7-2302DBB4A366}"/>
              </a:ext>
            </a:extLst>
          </p:cNvPr>
          <p:cNvSpPr txBox="1"/>
          <p:nvPr/>
        </p:nvSpPr>
        <p:spPr>
          <a:xfrm>
            <a:off x="1146705" y="719091"/>
            <a:ext cx="8956083" cy="707886"/>
          </a:xfrm>
          <a:prstGeom prst="rect">
            <a:avLst/>
          </a:prstGeom>
          <a:noFill/>
        </p:spPr>
        <p:txBody>
          <a:bodyPr wrap="square" rtlCol="0">
            <a:spAutoFit/>
          </a:bodyPr>
          <a:lstStyle/>
          <a:p>
            <a:pPr algn="ctr"/>
            <a:r>
              <a:rPr lang="en-US" sz="4000" dirty="0">
                <a:solidFill>
                  <a:srgbClr val="FF0000"/>
                </a:solidFill>
              </a:rPr>
              <a:t>Consumer Preferences</a:t>
            </a:r>
          </a:p>
        </p:txBody>
      </p:sp>
      <p:pic>
        <p:nvPicPr>
          <p:cNvPr id="15" name="Content Placeholder 14">
            <a:extLst>
              <a:ext uri="{FF2B5EF4-FFF2-40B4-BE49-F238E27FC236}">
                <a16:creationId xmlns:a16="http://schemas.microsoft.com/office/drawing/2014/main" id="{51E1DE47-E9B9-55CC-8AA9-EDE5773CD2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6200" y="1881678"/>
            <a:ext cx="6313750" cy="3551455"/>
          </a:xfrm>
        </p:spPr>
      </p:pic>
    </p:spTree>
    <p:extLst>
      <p:ext uri="{BB962C8B-B14F-4D97-AF65-F5344CB8AC3E}">
        <p14:creationId xmlns:p14="http://schemas.microsoft.com/office/powerpoint/2010/main" val="2576643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2BB43C-A463-02E3-E778-5E6D7395EDD3}"/>
              </a:ext>
            </a:extLst>
          </p:cNvPr>
          <p:cNvSpPr>
            <a:spLocks noGrp="1"/>
          </p:cNvSpPr>
          <p:nvPr>
            <p:ph type="title"/>
          </p:nvPr>
        </p:nvSpPr>
        <p:spPr>
          <a:xfrm>
            <a:off x="1146705" y="1376037"/>
            <a:ext cx="3856037" cy="1198487"/>
          </a:xfrm>
        </p:spPr>
        <p:txBody>
          <a:bodyPr>
            <a:normAutofit/>
          </a:bodyPr>
          <a:lstStyle/>
          <a:p>
            <a:r>
              <a:rPr lang="en-US" sz="1100" b="1" dirty="0">
                <a:latin typeface="Arial Black" panose="020B0A04020102020204" pitchFamily="34" charset="0"/>
              </a:rPr>
              <a:t>A) Who ARE THE CURRENT MARKET LEADER? </a:t>
            </a:r>
            <a:br>
              <a:rPr lang="en-US" sz="1100" b="1" dirty="0">
                <a:latin typeface="Arial Black" panose="020B0A04020102020204" pitchFamily="34" charset="0"/>
              </a:rPr>
            </a:br>
            <a:br>
              <a:rPr lang="en-US" sz="1100" b="1" dirty="0">
                <a:latin typeface="Arial Black" panose="020B0A04020102020204" pitchFamily="34" charset="0"/>
              </a:rPr>
            </a:br>
            <a:r>
              <a:rPr lang="en-US" sz="1100" b="1" dirty="0">
                <a:latin typeface="Arial Black" panose="020B0A04020102020204" pitchFamily="34" charset="0"/>
              </a:rPr>
              <a:t> b. What are the primary reasons consumers prefer those brands over ours?</a:t>
            </a:r>
            <a:br>
              <a:rPr lang="en-US" sz="1100" dirty="0">
                <a:solidFill>
                  <a:schemeClr val="bg1"/>
                </a:solidFill>
                <a:latin typeface="Arial Black" panose="020B0A04020102020204" pitchFamily="34" charset="0"/>
              </a:rPr>
            </a:br>
            <a:endParaRPr lang="en-US" sz="1800" dirty="0">
              <a:solidFill>
                <a:schemeClr val="bg1"/>
              </a:solidFill>
              <a:latin typeface="Arial Black" panose="020B0A04020102020204" pitchFamily="34" charset="0"/>
            </a:endParaRPr>
          </a:p>
        </p:txBody>
      </p:sp>
      <p:pic>
        <p:nvPicPr>
          <p:cNvPr id="3" name="Content Placeholder 2">
            <a:extLst>
              <a:ext uri="{FF2B5EF4-FFF2-40B4-BE49-F238E27FC236}">
                <a16:creationId xmlns:a16="http://schemas.microsoft.com/office/drawing/2014/main" id="{8AA427F3-2328-28A0-FA90-E4F0ED1693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6372" y="1533509"/>
            <a:ext cx="5362758" cy="4805147"/>
          </a:xfrm>
        </p:spPr>
      </p:pic>
      <p:sp>
        <p:nvSpPr>
          <p:cNvPr id="6" name="Text Placeholder 5">
            <a:extLst>
              <a:ext uri="{FF2B5EF4-FFF2-40B4-BE49-F238E27FC236}">
                <a16:creationId xmlns:a16="http://schemas.microsoft.com/office/drawing/2014/main" id="{13B67A7E-27B4-B160-1322-EB5107F63C89}"/>
              </a:ext>
            </a:extLst>
          </p:cNvPr>
          <p:cNvSpPr>
            <a:spLocks noGrp="1"/>
          </p:cNvSpPr>
          <p:nvPr>
            <p:ph type="body" sz="half" idx="2"/>
          </p:nvPr>
        </p:nvSpPr>
        <p:spPr>
          <a:xfrm>
            <a:off x="1146705" y="2636668"/>
            <a:ext cx="4117753" cy="3154532"/>
          </a:xfrm>
        </p:spPr>
        <p:txBody>
          <a:bodyPr>
            <a:normAutofit lnSpcReduction="10000"/>
          </a:bodyPr>
          <a:lstStyle/>
          <a:p>
            <a:r>
              <a:rPr lang="en-US" b="1" dirty="0"/>
              <a:t>Insight :-</a:t>
            </a:r>
          </a:p>
          <a:p>
            <a:pPr marL="285750" indent="-285750">
              <a:buFont typeface="Arial" panose="020B0604020202020204" pitchFamily="34" charset="0"/>
              <a:buChar char="•"/>
            </a:pPr>
            <a:r>
              <a:rPr lang="en-US" b="1" dirty="0"/>
              <a:t>Cola-</a:t>
            </a:r>
            <a:r>
              <a:rPr lang="en-US" b="1" dirty="0" err="1"/>
              <a:t>Coka</a:t>
            </a:r>
            <a:r>
              <a:rPr lang="en-US" b="1" dirty="0"/>
              <a:t> is the current market leader among all respondent by achieving 25% response followed by Bepsi acquiring 21%. CodeX and Sky 9 are having same response</a:t>
            </a:r>
          </a:p>
          <a:p>
            <a:pPr marL="285750" indent="-285750">
              <a:buFont typeface="Arial" panose="020B0604020202020204" pitchFamily="34" charset="0"/>
              <a:buChar char="•"/>
            </a:pPr>
            <a:r>
              <a:rPr lang="en-US" b="1" dirty="0"/>
              <a:t>According to Survey, primary reason to choose other brands are their brand reputation followed by Taste and Availability.</a:t>
            </a:r>
          </a:p>
          <a:p>
            <a:pPr marL="285750" indent="-285750">
              <a:buFont typeface="Arial" panose="020B0604020202020204" pitchFamily="34" charset="0"/>
              <a:buChar char="•"/>
            </a:pPr>
            <a:endParaRPr lang="en-US" b="1" dirty="0">
              <a:solidFill>
                <a:schemeClr val="bg1"/>
              </a:solidFill>
            </a:endParaRPr>
          </a:p>
        </p:txBody>
      </p:sp>
      <p:sp>
        <p:nvSpPr>
          <p:cNvPr id="7" name="TextBox 6">
            <a:extLst>
              <a:ext uri="{FF2B5EF4-FFF2-40B4-BE49-F238E27FC236}">
                <a16:creationId xmlns:a16="http://schemas.microsoft.com/office/drawing/2014/main" id="{6F913BA8-2654-DC5E-A0F7-2302DBB4A366}"/>
              </a:ext>
            </a:extLst>
          </p:cNvPr>
          <p:cNvSpPr txBox="1"/>
          <p:nvPr/>
        </p:nvSpPr>
        <p:spPr>
          <a:xfrm>
            <a:off x="1146705" y="719091"/>
            <a:ext cx="8956083" cy="707886"/>
          </a:xfrm>
          <a:prstGeom prst="rect">
            <a:avLst/>
          </a:prstGeom>
          <a:noFill/>
        </p:spPr>
        <p:txBody>
          <a:bodyPr wrap="square" rtlCol="0">
            <a:spAutoFit/>
          </a:bodyPr>
          <a:lstStyle/>
          <a:p>
            <a:pPr algn="ctr"/>
            <a:r>
              <a:rPr lang="en-US" sz="4000" dirty="0">
                <a:solidFill>
                  <a:srgbClr val="FF0000"/>
                </a:solidFill>
              </a:rPr>
              <a:t>Competition Analysis</a:t>
            </a:r>
            <a:endParaRPr lang="en-US" sz="4000" dirty="0"/>
          </a:p>
        </p:txBody>
      </p:sp>
    </p:spTree>
    <p:extLst>
      <p:ext uri="{BB962C8B-B14F-4D97-AF65-F5344CB8AC3E}">
        <p14:creationId xmlns:p14="http://schemas.microsoft.com/office/powerpoint/2010/main" val="445897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2BB43C-A463-02E3-E778-5E6D7395EDD3}"/>
              </a:ext>
            </a:extLst>
          </p:cNvPr>
          <p:cNvSpPr>
            <a:spLocks noGrp="1"/>
          </p:cNvSpPr>
          <p:nvPr>
            <p:ph type="title"/>
          </p:nvPr>
        </p:nvSpPr>
        <p:spPr>
          <a:xfrm>
            <a:off x="1146705" y="1376037"/>
            <a:ext cx="3856037" cy="1198487"/>
          </a:xfrm>
        </p:spPr>
        <p:txBody>
          <a:bodyPr>
            <a:normAutofit/>
          </a:bodyPr>
          <a:lstStyle/>
          <a:p>
            <a:r>
              <a:rPr lang="en-US" sz="1100" dirty="0">
                <a:latin typeface="Arial Black" panose="020B0A04020102020204" pitchFamily="34" charset="0"/>
              </a:rPr>
              <a:t>a. Which marketing channel can be used to reach more customers?</a:t>
            </a:r>
            <a:br>
              <a:rPr lang="en-US" sz="1100" dirty="0">
                <a:latin typeface="Arial Black" panose="020B0A04020102020204" pitchFamily="34" charset="0"/>
              </a:rPr>
            </a:br>
            <a:br>
              <a:rPr lang="en-US" sz="1100" dirty="0">
                <a:latin typeface="Arial Black" panose="020B0A04020102020204" pitchFamily="34" charset="0"/>
              </a:rPr>
            </a:br>
            <a:r>
              <a:rPr lang="en-US" sz="1100" dirty="0">
                <a:latin typeface="Arial Black" panose="020B0A04020102020204" pitchFamily="34" charset="0"/>
              </a:rPr>
              <a:t>b. How effective are different marketing strategies and channels in reaching our customers?</a:t>
            </a:r>
          </a:p>
        </p:txBody>
      </p:sp>
      <p:sp>
        <p:nvSpPr>
          <p:cNvPr id="6" name="Text Placeholder 5">
            <a:extLst>
              <a:ext uri="{FF2B5EF4-FFF2-40B4-BE49-F238E27FC236}">
                <a16:creationId xmlns:a16="http://schemas.microsoft.com/office/drawing/2014/main" id="{13B67A7E-27B4-B160-1322-EB5107F63C89}"/>
              </a:ext>
            </a:extLst>
          </p:cNvPr>
          <p:cNvSpPr>
            <a:spLocks noGrp="1"/>
          </p:cNvSpPr>
          <p:nvPr>
            <p:ph type="body" sz="half" idx="2"/>
          </p:nvPr>
        </p:nvSpPr>
        <p:spPr>
          <a:xfrm>
            <a:off x="1146705" y="2636668"/>
            <a:ext cx="3856037" cy="3808520"/>
          </a:xfrm>
        </p:spPr>
        <p:txBody>
          <a:bodyPr>
            <a:normAutofit fontScale="92500" lnSpcReduction="10000"/>
          </a:bodyPr>
          <a:lstStyle/>
          <a:p>
            <a:r>
              <a:rPr lang="en-US" b="1" dirty="0"/>
              <a:t>Insight :-</a:t>
            </a:r>
          </a:p>
          <a:p>
            <a:pPr marL="285750" indent="-285750">
              <a:buFont typeface="Arial" panose="020B0604020202020204" pitchFamily="34" charset="0"/>
              <a:buChar char="•"/>
            </a:pPr>
            <a:r>
              <a:rPr lang="en-US" b="1" dirty="0"/>
              <a:t>Online ads has more effect to increase sale of energy drinks over respondent whereas TV commercial secured second position in marketing. Consumer less prefer print media.</a:t>
            </a:r>
          </a:p>
          <a:p>
            <a:pPr marL="285750" indent="-285750">
              <a:buFont typeface="Arial" panose="020B0604020202020204" pitchFamily="34" charset="0"/>
              <a:buChar char="•"/>
            </a:pPr>
            <a:r>
              <a:rPr lang="en-US" b="1" dirty="0"/>
              <a:t>According to survey, consumers demand some improvements in reducing Sugar content and add natural ingredients also add some flavors in it </a:t>
            </a:r>
          </a:p>
          <a:p>
            <a:pPr marL="285750" indent="-285750">
              <a:buFont typeface="Arial" panose="020B0604020202020204" pitchFamily="34" charset="0"/>
              <a:buChar char="•"/>
            </a:pPr>
            <a:r>
              <a:rPr lang="en-US" b="1" dirty="0"/>
              <a:t>Increase the availability in prefer locations like super market, online retailers and Gym</a:t>
            </a:r>
          </a:p>
        </p:txBody>
      </p:sp>
      <p:sp>
        <p:nvSpPr>
          <p:cNvPr id="7" name="TextBox 6">
            <a:extLst>
              <a:ext uri="{FF2B5EF4-FFF2-40B4-BE49-F238E27FC236}">
                <a16:creationId xmlns:a16="http://schemas.microsoft.com/office/drawing/2014/main" id="{6F913BA8-2654-DC5E-A0F7-2302DBB4A366}"/>
              </a:ext>
            </a:extLst>
          </p:cNvPr>
          <p:cNvSpPr txBox="1"/>
          <p:nvPr/>
        </p:nvSpPr>
        <p:spPr>
          <a:xfrm>
            <a:off x="1146705" y="719091"/>
            <a:ext cx="8956083" cy="707886"/>
          </a:xfrm>
          <a:prstGeom prst="rect">
            <a:avLst/>
          </a:prstGeom>
          <a:noFill/>
        </p:spPr>
        <p:txBody>
          <a:bodyPr wrap="square" rtlCol="0">
            <a:spAutoFit/>
          </a:bodyPr>
          <a:lstStyle/>
          <a:p>
            <a:pPr algn="ctr"/>
            <a:r>
              <a:rPr lang="en-US" sz="4000" dirty="0">
                <a:solidFill>
                  <a:srgbClr val="FF0000"/>
                </a:solidFill>
              </a:rPr>
              <a:t>Marketing Channels and Brand Awareness</a:t>
            </a:r>
          </a:p>
        </p:txBody>
      </p:sp>
      <p:pic>
        <p:nvPicPr>
          <p:cNvPr id="11" name="Content Placeholder 10">
            <a:extLst>
              <a:ext uri="{FF2B5EF4-FFF2-40B4-BE49-F238E27FC236}">
                <a16:creationId xmlns:a16="http://schemas.microsoft.com/office/drawing/2014/main" id="{9293A91A-4FDC-6A56-06E1-013DF19A73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0487" y="1601997"/>
            <a:ext cx="6216096" cy="4536911"/>
          </a:xfrm>
        </p:spPr>
      </p:pic>
    </p:spTree>
    <p:extLst>
      <p:ext uri="{BB962C8B-B14F-4D97-AF65-F5344CB8AC3E}">
        <p14:creationId xmlns:p14="http://schemas.microsoft.com/office/powerpoint/2010/main" val="2868924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2BB43C-A463-02E3-E778-5E6D7395EDD3}"/>
              </a:ext>
            </a:extLst>
          </p:cNvPr>
          <p:cNvSpPr>
            <a:spLocks noGrp="1"/>
          </p:cNvSpPr>
          <p:nvPr>
            <p:ph type="title"/>
          </p:nvPr>
        </p:nvSpPr>
        <p:spPr>
          <a:xfrm>
            <a:off x="1146705" y="1376037"/>
            <a:ext cx="3856037" cy="1100833"/>
          </a:xfrm>
        </p:spPr>
        <p:txBody>
          <a:bodyPr>
            <a:normAutofit/>
          </a:bodyPr>
          <a:lstStyle/>
          <a:p>
            <a:r>
              <a:rPr lang="en-US" sz="1100" dirty="0">
                <a:latin typeface="Arial Black" panose="020B0A04020102020204" pitchFamily="34" charset="0"/>
              </a:rPr>
              <a:t>a. What do people think about our brand? (overall rating)</a:t>
            </a:r>
            <a:br>
              <a:rPr lang="en-US" sz="1100" dirty="0">
                <a:latin typeface="Arial Black" panose="020B0A04020102020204" pitchFamily="34" charset="0"/>
              </a:rPr>
            </a:br>
            <a:br>
              <a:rPr lang="en-US" sz="1100" dirty="0">
                <a:latin typeface="Arial Black" panose="020B0A04020102020204" pitchFamily="34" charset="0"/>
              </a:rPr>
            </a:br>
            <a:br>
              <a:rPr lang="en-US" sz="1100" dirty="0">
                <a:latin typeface="Arial Black" panose="020B0A04020102020204" pitchFamily="34" charset="0"/>
              </a:rPr>
            </a:br>
            <a:r>
              <a:rPr lang="en-US" sz="1100" dirty="0">
                <a:latin typeface="Arial Black" panose="020B0A04020102020204" pitchFamily="34" charset="0"/>
              </a:rPr>
              <a:t>b. Which cities do we need to focus more on? </a:t>
            </a:r>
          </a:p>
        </p:txBody>
      </p:sp>
      <p:pic>
        <p:nvPicPr>
          <p:cNvPr id="3" name="Content Placeholder 2">
            <a:extLst>
              <a:ext uri="{FF2B5EF4-FFF2-40B4-BE49-F238E27FC236}">
                <a16:creationId xmlns:a16="http://schemas.microsoft.com/office/drawing/2014/main" id="{56185816-64AC-D514-F724-1A55859874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1413" y="2756153"/>
            <a:ext cx="5806943" cy="2720576"/>
          </a:xfrm>
        </p:spPr>
      </p:pic>
      <p:sp>
        <p:nvSpPr>
          <p:cNvPr id="6" name="Text Placeholder 5">
            <a:extLst>
              <a:ext uri="{FF2B5EF4-FFF2-40B4-BE49-F238E27FC236}">
                <a16:creationId xmlns:a16="http://schemas.microsoft.com/office/drawing/2014/main" id="{13B67A7E-27B4-B160-1322-EB5107F63C89}"/>
              </a:ext>
            </a:extLst>
          </p:cNvPr>
          <p:cNvSpPr>
            <a:spLocks noGrp="1"/>
          </p:cNvSpPr>
          <p:nvPr>
            <p:ph type="body" sz="half" idx="2"/>
          </p:nvPr>
        </p:nvSpPr>
        <p:spPr>
          <a:xfrm>
            <a:off x="1146705" y="2636668"/>
            <a:ext cx="3856037" cy="3154532"/>
          </a:xfrm>
        </p:spPr>
        <p:txBody>
          <a:bodyPr>
            <a:normAutofit lnSpcReduction="10000"/>
          </a:bodyPr>
          <a:lstStyle/>
          <a:p>
            <a:r>
              <a:rPr lang="en-US" b="1" dirty="0"/>
              <a:t>Insight :-</a:t>
            </a:r>
          </a:p>
          <a:p>
            <a:pPr marL="285750" indent="-285750">
              <a:buFont typeface="Arial" panose="020B0604020202020204" pitchFamily="34" charset="0"/>
              <a:buChar char="•"/>
            </a:pPr>
            <a:r>
              <a:rPr lang="en-US" b="0" i="0" dirty="0">
                <a:effectLst/>
              </a:rPr>
              <a:t>In this analysis, I aimed to determine the average rating given by individuals. I utilized the 'taste experience' field. We saw overall rating is 3.2 which means there need significant improvement in taste.</a:t>
            </a:r>
          </a:p>
          <a:p>
            <a:pPr marL="285750" indent="-285750">
              <a:buFont typeface="Arial" panose="020B0604020202020204" pitchFamily="34" charset="0"/>
              <a:buChar char="•"/>
            </a:pPr>
            <a:r>
              <a:rPr lang="en-US" b="0" i="0" dirty="0">
                <a:effectLst/>
              </a:rPr>
              <a:t>The respondents were primarily from Bengaluru, followed by Hyderabad and Mumbai.</a:t>
            </a:r>
            <a:endParaRPr lang="en-US" b="1" dirty="0"/>
          </a:p>
        </p:txBody>
      </p:sp>
      <p:sp>
        <p:nvSpPr>
          <p:cNvPr id="7" name="TextBox 6">
            <a:extLst>
              <a:ext uri="{FF2B5EF4-FFF2-40B4-BE49-F238E27FC236}">
                <a16:creationId xmlns:a16="http://schemas.microsoft.com/office/drawing/2014/main" id="{6F913BA8-2654-DC5E-A0F7-2302DBB4A366}"/>
              </a:ext>
            </a:extLst>
          </p:cNvPr>
          <p:cNvSpPr txBox="1"/>
          <p:nvPr/>
        </p:nvSpPr>
        <p:spPr>
          <a:xfrm>
            <a:off x="1146705" y="719091"/>
            <a:ext cx="8956083" cy="707886"/>
          </a:xfrm>
          <a:prstGeom prst="rect">
            <a:avLst/>
          </a:prstGeom>
          <a:noFill/>
        </p:spPr>
        <p:txBody>
          <a:bodyPr wrap="square" rtlCol="0">
            <a:spAutoFit/>
          </a:bodyPr>
          <a:lstStyle/>
          <a:p>
            <a:pPr algn="ctr"/>
            <a:r>
              <a:rPr lang="en-US" sz="4000" dirty="0">
                <a:solidFill>
                  <a:srgbClr val="FF0000"/>
                </a:solidFill>
              </a:rPr>
              <a:t>Brand Penetration</a:t>
            </a:r>
          </a:p>
        </p:txBody>
      </p:sp>
      <p:pic>
        <p:nvPicPr>
          <p:cNvPr id="9" name="Picture 8">
            <a:extLst>
              <a:ext uri="{FF2B5EF4-FFF2-40B4-BE49-F238E27FC236}">
                <a16:creationId xmlns:a16="http://schemas.microsoft.com/office/drawing/2014/main" id="{908CA93D-DC65-87F4-0C13-FA08EA3582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6747" y="1681272"/>
            <a:ext cx="1851820" cy="701101"/>
          </a:xfrm>
          <a:prstGeom prst="rect">
            <a:avLst/>
          </a:prstGeom>
        </p:spPr>
      </p:pic>
    </p:spTree>
    <p:extLst>
      <p:ext uri="{BB962C8B-B14F-4D97-AF65-F5344CB8AC3E}">
        <p14:creationId xmlns:p14="http://schemas.microsoft.com/office/powerpoint/2010/main" val="2688779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2BB43C-A463-02E3-E778-5E6D7395EDD3}"/>
              </a:ext>
            </a:extLst>
          </p:cNvPr>
          <p:cNvSpPr>
            <a:spLocks noGrp="1"/>
          </p:cNvSpPr>
          <p:nvPr>
            <p:ph type="title"/>
          </p:nvPr>
        </p:nvSpPr>
        <p:spPr>
          <a:xfrm>
            <a:off x="1146705" y="1066801"/>
            <a:ext cx="3856037" cy="1507724"/>
          </a:xfrm>
        </p:spPr>
        <p:txBody>
          <a:bodyPr>
            <a:normAutofit fontScale="90000"/>
          </a:bodyPr>
          <a:lstStyle/>
          <a:p>
            <a:r>
              <a:rPr lang="en-US" sz="1100" dirty="0">
                <a:latin typeface="Arial Black" panose="020B0A04020102020204" pitchFamily="34" charset="0"/>
              </a:rPr>
              <a:t>a. Where do respondents prefer to purchase energy drinks? </a:t>
            </a:r>
            <a:br>
              <a:rPr lang="en-US" sz="1100" dirty="0">
                <a:latin typeface="Arial Black" panose="020B0A04020102020204" pitchFamily="34" charset="0"/>
              </a:rPr>
            </a:br>
            <a:br>
              <a:rPr lang="en-US" sz="1100" dirty="0">
                <a:latin typeface="Arial Black" panose="020B0A04020102020204" pitchFamily="34" charset="0"/>
              </a:rPr>
            </a:br>
            <a:r>
              <a:rPr lang="en-US" sz="1100" dirty="0">
                <a:latin typeface="Arial Black" panose="020B0A04020102020204" pitchFamily="34" charset="0"/>
              </a:rPr>
              <a:t>b. What are the typical consumption situations for energy drinks among respondents?</a:t>
            </a:r>
            <a:br>
              <a:rPr lang="en-US" sz="1100" dirty="0">
                <a:latin typeface="Arial Black" panose="020B0A04020102020204" pitchFamily="34" charset="0"/>
              </a:rPr>
            </a:br>
            <a:br>
              <a:rPr lang="en-US" sz="1100" dirty="0">
                <a:latin typeface="Arial Black" panose="020B0A04020102020204" pitchFamily="34" charset="0"/>
              </a:rPr>
            </a:br>
            <a:r>
              <a:rPr lang="en-US" sz="1100" dirty="0">
                <a:latin typeface="Arial Black" panose="020B0A04020102020204" pitchFamily="34" charset="0"/>
              </a:rPr>
              <a:t>c. What factors influence respondents' purchase decisions, such as price range and limited edition packaging?</a:t>
            </a:r>
          </a:p>
        </p:txBody>
      </p:sp>
      <p:pic>
        <p:nvPicPr>
          <p:cNvPr id="3" name="Content Placeholder 2">
            <a:extLst>
              <a:ext uri="{FF2B5EF4-FFF2-40B4-BE49-F238E27FC236}">
                <a16:creationId xmlns:a16="http://schemas.microsoft.com/office/drawing/2014/main" id="{19209A73-C425-7B9B-080F-0DA55786D9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5522" y="1085647"/>
            <a:ext cx="5921261" cy="5075456"/>
          </a:xfrm>
        </p:spPr>
      </p:pic>
      <p:sp>
        <p:nvSpPr>
          <p:cNvPr id="6" name="Text Placeholder 5">
            <a:extLst>
              <a:ext uri="{FF2B5EF4-FFF2-40B4-BE49-F238E27FC236}">
                <a16:creationId xmlns:a16="http://schemas.microsoft.com/office/drawing/2014/main" id="{13B67A7E-27B4-B160-1322-EB5107F63C89}"/>
              </a:ext>
            </a:extLst>
          </p:cNvPr>
          <p:cNvSpPr>
            <a:spLocks noGrp="1"/>
          </p:cNvSpPr>
          <p:nvPr>
            <p:ph type="body" sz="half" idx="2"/>
          </p:nvPr>
        </p:nvSpPr>
        <p:spPr>
          <a:xfrm>
            <a:off x="1146705" y="2636668"/>
            <a:ext cx="3856037" cy="3154532"/>
          </a:xfrm>
        </p:spPr>
        <p:txBody>
          <a:bodyPr>
            <a:normAutofit/>
          </a:bodyPr>
          <a:lstStyle/>
          <a:p>
            <a:r>
              <a:rPr lang="en-US" b="1" dirty="0"/>
              <a:t>Insight :-</a:t>
            </a:r>
          </a:p>
          <a:p>
            <a:pPr marL="285750" indent="-285750">
              <a:buFont typeface="Arial" panose="020B0604020202020204" pitchFamily="34" charset="0"/>
              <a:buChar char="•"/>
            </a:pPr>
            <a:r>
              <a:rPr lang="en-US" b="0" i="0" dirty="0">
                <a:effectLst/>
                <a:latin typeface="-apple-system"/>
              </a:rPr>
              <a:t> According to the data analysis, the preferred place to buy for each age group is the 'Supermarket,'. The second and third positions are occupied by ‘Online retailer' and 'Gym and Fitness centers,' representing the market, respectively. 'Local stores' make up less in the market.</a:t>
            </a:r>
            <a:endParaRPr lang="en-US" b="1" dirty="0"/>
          </a:p>
        </p:txBody>
      </p:sp>
      <p:sp>
        <p:nvSpPr>
          <p:cNvPr id="7" name="TextBox 6">
            <a:extLst>
              <a:ext uri="{FF2B5EF4-FFF2-40B4-BE49-F238E27FC236}">
                <a16:creationId xmlns:a16="http://schemas.microsoft.com/office/drawing/2014/main" id="{6F913BA8-2654-DC5E-A0F7-2302DBB4A366}"/>
              </a:ext>
            </a:extLst>
          </p:cNvPr>
          <p:cNvSpPr txBox="1"/>
          <p:nvPr/>
        </p:nvSpPr>
        <p:spPr>
          <a:xfrm>
            <a:off x="1146705" y="358914"/>
            <a:ext cx="8956083" cy="707886"/>
          </a:xfrm>
          <a:prstGeom prst="rect">
            <a:avLst/>
          </a:prstGeom>
          <a:noFill/>
        </p:spPr>
        <p:txBody>
          <a:bodyPr wrap="square" rtlCol="0">
            <a:spAutoFit/>
          </a:bodyPr>
          <a:lstStyle/>
          <a:p>
            <a:pPr algn="ctr"/>
            <a:r>
              <a:rPr lang="en-US" sz="4000" dirty="0">
                <a:solidFill>
                  <a:srgbClr val="FF0000"/>
                </a:solidFill>
              </a:rPr>
              <a:t>Purchase Behavior</a:t>
            </a:r>
          </a:p>
        </p:txBody>
      </p:sp>
    </p:spTree>
    <p:extLst>
      <p:ext uri="{BB962C8B-B14F-4D97-AF65-F5344CB8AC3E}">
        <p14:creationId xmlns:p14="http://schemas.microsoft.com/office/powerpoint/2010/main" val="38762369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1293</TotalTime>
  <Words>1071</Words>
  <Application>Microsoft Office PowerPoint</Application>
  <PresentationFormat>Widescreen</PresentationFormat>
  <Paragraphs>57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Arial Black</vt:lpstr>
      <vt:lpstr>Goudy Old Style</vt:lpstr>
      <vt:lpstr>Tw Cen MT</vt:lpstr>
      <vt:lpstr>Circuit</vt:lpstr>
      <vt:lpstr>PowerPoint Presentation</vt:lpstr>
      <vt:lpstr>Overview</vt:lpstr>
      <vt:lpstr>Data And Tools</vt:lpstr>
      <vt:lpstr>A) Who prefers energy drink more?    b. Which age group prefers energy drinks more?   c. Which type of marketing reaches the most Youth (15-30)?</vt:lpstr>
      <vt:lpstr>A) What are the preferred ingredients of energy drinks among respondents?   b. What packaging preferences do respondents have for energy drinks?   </vt:lpstr>
      <vt:lpstr>A) Who ARE THE CURRENT MARKET LEADER?    b. What are the primary reasons consumers prefer those brands over ours? </vt:lpstr>
      <vt:lpstr>a. Which marketing channel can be used to reach more customers?  b. How effective are different marketing strategies and channels in reaching our customers?</vt:lpstr>
      <vt:lpstr>a. What do people think about our brand? (overall rating)   b. Which cities do we need to focus more on? </vt:lpstr>
      <vt:lpstr>a. Where do respondents prefer to purchase energy drinks?   b. What are the typical consumption situations for energy drinks among respondents?  c. What factors influence respondents' purchase decisions, such as price range and limited edition packaging?</vt:lpstr>
      <vt:lpstr>a. Which area of business should we focus more on our product development? (Branding/taste/availability)</vt:lpstr>
      <vt:lpstr>What immediate improvements can we bring to the product? </vt:lpstr>
      <vt:lpstr>What should be the ideal price of our product? </vt:lpstr>
      <vt:lpstr>What kind of marketing campaigns, offers, and discounts we can run?</vt:lpstr>
      <vt:lpstr>Who can be a brand ambassador, and why? </vt:lpstr>
      <vt:lpstr>Who should be our target audience, and why?</vt:lpstr>
      <vt:lpstr>PowerPoint Presentation</vt:lpstr>
      <vt:lpstr>PowerPoint Presentation</vt:lpstr>
      <vt:lpstr>THANK YOU Sukhpaldeep Kaur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Sukh Gill</dc:creator>
  <cp:lastModifiedBy>Sukh Gill</cp:lastModifiedBy>
  <cp:revision>3</cp:revision>
  <dcterms:created xsi:type="dcterms:W3CDTF">2023-07-28T11:10:46Z</dcterms:created>
  <dcterms:modified xsi:type="dcterms:W3CDTF">2023-07-29T08:43:50Z</dcterms:modified>
</cp:coreProperties>
</file>