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D8FEFE-B2F6-45E5-BF36-EDB9518E0DB5}">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3F287-7746-4BD6-BA89-73E6D69F07F1}" v="12" dt="2025-02-13T08:04:00.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28E78-0DAC-49D9-BF01-3D7909752C6C}" type="datetimeFigureOut">
              <a:rPr lang="en-CA" smtClean="0"/>
              <a:t>2025-02-13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C1E1E-A50E-4B65-A5C5-0F8E3B65109C}" type="slidenum">
              <a:rPr lang="en-CA" smtClean="0"/>
              <a:t>‹#›</a:t>
            </a:fld>
            <a:endParaRPr lang="en-CA"/>
          </a:p>
        </p:txBody>
      </p:sp>
    </p:spTree>
    <p:extLst>
      <p:ext uri="{BB962C8B-B14F-4D97-AF65-F5344CB8AC3E}">
        <p14:creationId xmlns:p14="http://schemas.microsoft.com/office/powerpoint/2010/main" val="245041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These Features?</a:t>
            </a:r>
          </a:p>
          <a:p>
            <a:r>
              <a:rPr lang="en-US" dirty="0"/>
              <a:t>✅ Directly impact transmission classification.</a:t>
            </a:r>
            <a:br>
              <a:rPr lang="en-US" dirty="0"/>
            </a:br>
            <a:r>
              <a:rPr lang="en-US" dirty="0"/>
              <a:t>✅ Improve model accuracy and efficiency.</a:t>
            </a:r>
            <a:br>
              <a:rPr lang="en-US" dirty="0"/>
            </a:br>
            <a:r>
              <a:rPr lang="en-US" dirty="0"/>
              <a:t>✅ Business relevance for dealership optimization.</a:t>
            </a:r>
          </a:p>
          <a:p>
            <a:endParaRPr lang="en-CA" dirty="0"/>
          </a:p>
        </p:txBody>
      </p:sp>
      <p:sp>
        <p:nvSpPr>
          <p:cNvPr id="4" name="Slide Number Placeholder 3"/>
          <p:cNvSpPr>
            <a:spLocks noGrp="1"/>
          </p:cNvSpPr>
          <p:nvPr>
            <p:ph type="sldNum" sz="quarter" idx="5"/>
          </p:nvPr>
        </p:nvSpPr>
        <p:spPr/>
        <p:txBody>
          <a:bodyPr/>
          <a:lstStyle/>
          <a:p>
            <a:fld id="{28BC1E1E-A50E-4B65-A5C5-0F8E3B65109C}" type="slidenum">
              <a:rPr lang="en-CA" smtClean="0"/>
              <a:t>3</a:t>
            </a:fld>
            <a:endParaRPr lang="en-CA"/>
          </a:p>
        </p:txBody>
      </p:sp>
    </p:spTree>
    <p:extLst>
      <p:ext uri="{BB962C8B-B14F-4D97-AF65-F5344CB8AC3E}">
        <p14:creationId xmlns:p14="http://schemas.microsoft.com/office/powerpoint/2010/main" val="245977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8BC1E1E-A50E-4B65-A5C5-0F8E3B65109C}" type="slidenum">
              <a:rPr lang="en-CA" smtClean="0"/>
              <a:t>12</a:t>
            </a:fld>
            <a:endParaRPr lang="en-CA"/>
          </a:p>
        </p:txBody>
      </p:sp>
    </p:spTree>
    <p:extLst>
      <p:ext uri="{BB962C8B-B14F-4D97-AF65-F5344CB8AC3E}">
        <p14:creationId xmlns:p14="http://schemas.microsoft.com/office/powerpoint/2010/main" val="296279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91A759-BFF8-4B5B-9ECE-D93AC303B331}"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017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6A1D9-D323-4F4E-8655-25E2D32CE74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9124716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071964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7827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910986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20580897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F6A1D9-D323-4F4E-8655-25E2D32CE742}" type="datetime1">
              <a:rPr lang="en-US" smtClean="0"/>
              <a:t>2/13/2025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4383784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DF398-5DA3-4937-BE3F-7CA1B9158252}"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78127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91ED9-F929-4A92-90F9-3C9C84ABBE83}"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6799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BAB316-A2E6-49F2-825C-64AA951E4184}"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9246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E9748B-ADD6-4C5A-8C2A-A39721276E74}" type="datetime1">
              <a:rPr lang="en-US" smtClean="0"/>
              <a:t>2/13/2025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6507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1FB0F-3C5C-4949-B933-9C7E511ED094}"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243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F01D58-E949-4BCB-829A-BBF80E38D59C}" type="datetime1">
              <a:rPr lang="en-US" smtClean="0"/>
              <a:t>2/13/2025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4761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10A846-0DA4-4D92-9BF1-DE8C52C1F4DF}" type="datetime1">
              <a:rPr lang="en-US" smtClean="0"/>
              <a:t>2/13/2025</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7794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412331-4A9C-472F-A7FA-968157338839}" type="datetime1">
              <a:rPr lang="en-US" smtClean="0"/>
              <a:t>2/13/2025</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3310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2197F3D-ED52-43FD-A26D-318B71534485}" type="datetime1">
              <a:rPr lang="en-US" smtClean="0"/>
              <a:t>2/13/2025</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006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91FA4-6264-4BB8-B3B5-77711EED2D82}" type="datetime1">
              <a:rPr lang="en-US" smtClean="0"/>
              <a:t>2/13/2025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70991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F6A1D9-D323-4F4E-8655-25E2D32CE742}" type="datetime1">
              <a:rPr lang="en-US" smtClean="0"/>
              <a:t>2/13/2025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701042658"/>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ears up close">
            <a:extLst>
              <a:ext uri="{FF2B5EF4-FFF2-40B4-BE49-F238E27FC236}">
                <a16:creationId xmlns:a16="http://schemas.microsoft.com/office/drawing/2014/main" id="{0F5EB318-7246-6599-3043-A91096DD72C8}"/>
              </a:ext>
            </a:extLst>
          </p:cNvPr>
          <p:cNvPicPr>
            <a:picLocks noChangeAspect="1"/>
          </p:cNvPicPr>
          <p:nvPr/>
        </p:nvPicPr>
        <p:blipFill>
          <a:blip r:embed="rId2">
            <a:alphaModFix amt="40000"/>
          </a:blip>
          <a:srcRect t="3165" b="12565"/>
          <a:stretch/>
        </p:blipFill>
        <p:spPr>
          <a:xfrm>
            <a:off x="49162" y="-1"/>
            <a:ext cx="12192001" cy="6858001"/>
          </a:xfrm>
          <a:prstGeom prst="rect">
            <a:avLst/>
          </a:prstGeom>
        </p:spPr>
      </p:pic>
      <p:sp>
        <p:nvSpPr>
          <p:cNvPr id="2" name="Title 1">
            <a:extLst>
              <a:ext uri="{FF2B5EF4-FFF2-40B4-BE49-F238E27FC236}">
                <a16:creationId xmlns:a16="http://schemas.microsoft.com/office/drawing/2014/main" id="{156E0743-1DA7-6D5A-E276-52A05221BD27}"/>
              </a:ext>
            </a:extLst>
          </p:cNvPr>
          <p:cNvSpPr>
            <a:spLocks noGrp="1"/>
          </p:cNvSpPr>
          <p:nvPr>
            <p:ph type="ctrTitle"/>
          </p:nvPr>
        </p:nvSpPr>
        <p:spPr>
          <a:xfrm>
            <a:off x="517870" y="978408"/>
            <a:ext cx="6749204" cy="2334248"/>
          </a:xfrm>
        </p:spPr>
        <p:txBody>
          <a:bodyPr anchor="t">
            <a:normAutofit fontScale="90000"/>
          </a:bodyPr>
          <a:lstStyle/>
          <a:p>
            <a:pPr>
              <a:lnSpc>
                <a:spcPct val="90000"/>
              </a:lnSpc>
            </a:pPr>
            <a:r>
              <a:rPr lang="en-CA" dirty="0">
                <a:solidFill>
                  <a:srgbClr val="FFFFFF"/>
                </a:solidFill>
              </a:rPr>
              <a:t>Go Auto and Transmission Types: Demo 1 </a:t>
            </a:r>
          </a:p>
        </p:txBody>
      </p:sp>
      <p:sp>
        <p:nvSpPr>
          <p:cNvPr id="3" name="Subtitle 2">
            <a:extLst>
              <a:ext uri="{FF2B5EF4-FFF2-40B4-BE49-F238E27FC236}">
                <a16:creationId xmlns:a16="http://schemas.microsoft.com/office/drawing/2014/main" id="{B2A16154-EB69-0359-D2D6-FE2FB3D42075}"/>
              </a:ext>
            </a:extLst>
          </p:cNvPr>
          <p:cNvSpPr>
            <a:spLocks noGrp="1"/>
          </p:cNvSpPr>
          <p:nvPr>
            <p:ph type="subTitle" idx="1"/>
          </p:nvPr>
        </p:nvSpPr>
        <p:spPr>
          <a:xfrm>
            <a:off x="5928852" y="4788310"/>
            <a:ext cx="5934351" cy="1787138"/>
          </a:xfrm>
        </p:spPr>
        <p:txBody>
          <a:bodyPr anchor="t">
            <a:normAutofit lnSpcReduction="10000"/>
          </a:bodyPr>
          <a:lstStyle/>
          <a:p>
            <a:pPr rtl="0" fontAlgn="base">
              <a:lnSpc>
                <a:spcPct val="90000"/>
              </a:lnSpc>
            </a:pPr>
            <a:r>
              <a:rPr lang="en-CA" sz="2200" b="1" i="0" u="none" strike="noStrike" dirty="0">
                <a:solidFill>
                  <a:srgbClr val="FFFFFF"/>
                </a:solidFill>
                <a:effectLst/>
                <a:latin typeface="Arial" panose="020B0604020202020204" pitchFamily="34" charset="0"/>
                <a:cs typeface="Arial" panose="020B0604020202020204" pitchFamily="34" charset="0"/>
              </a:rPr>
              <a:t>Data Dreamers: </a:t>
            </a:r>
            <a:r>
              <a:rPr lang="en-US" sz="2200" i="0" dirty="0">
                <a:solidFill>
                  <a:srgbClr val="FFFFFF"/>
                </a:solidFill>
                <a:effectLst/>
                <a:latin typeface="Arial" panose="020B0604020202020204" pitchFamily="34" charset="0"/>
                <a:cs typeface="Arial" panose="020B0604020202020204" pitchFamily="34" charset="0"/>
              </a:rPr>
              <a:t>​Michaela Goud , </a:t>
            </a:r>
            <a:r>
              <a:rPr lang="en-CA" sz="2200" i="0" u="none" strike="noStrike" dirty="0" err="1">
                <a:solidFill>
                  <a:srgbClr val="FFFFFF"/>
                </a:solidFill>
                <a:effectLst/>
                <a:latin typeface="Arial" panose="020B0604020202020204" pitchFamily="34" charset="0"/>
                <a:cs typeface="Arial" panose="020B0604020202020204" pitchFamily="34" charset="0"/>
              </a:rPr>
              <a:t>Waryam</a:t>
            </a:r>
            <a:r>
              <a:rPr lang="en-CA" sz="2200" i="0" u="none" strike="noStrike" dirty="0">
                <a:solidFill>
                  <a:srgbClr val="FFFFFF"/>
                </a:solidFill>
                <a:effectLst/>
                <a:latin typeface="Arial" panose="020B0604020202020204" pitchFamily="34" charset="0"/>
                <a:cs typeface="Arial" panose="020B0604020202020204" pitchFamily="34" charset="0"/>
              </a:rPr>
              <a:t> Kaur, </a:t>
            </a:r>
            <a:r>
              <a:rPr lang="en-CA" sz="2200" i="0" u="none" strike="noStrike" dirty="0" err="1">
                <a:solidFill>
                  <a:srgbClr val="FFFFFF"/>
                </a:solidFill>
                <a:effectLst/>
                <a:latin typeface="Arial" panose="020B0604020202020204" pitchFamily="34" charset="0"/>
                <a:cs typeface="Arial" panose="020B0604020202020204" pitchFamily="34" charset="0"/>
              </a:rPr>
              <a:t>Manjot</a:t>
            </a:r>
            <a:r>
              <a:rPr lang="en-CA" sz="2200" i="0" u="none" strike="noStrike" dirty="0">
                <a:solidFill>
                  <a:srgbClr val="FFFFFF"/>
                </a:solidFill>
                <a:effectLst/>
                <a:latin typeface="Arial" panose="020B0604020202020204" pitchFamily="34" charset="0"/>
                <a:cs typeface="Arial" panose="020B0604020202020204" pitchFamily="34" charset="0"/>
              </a:rPr>
              <a:t> Kaur, and Sukhvir Kaur</a:t>
            </a:r>
            <a:r>
              <a:rPr lang="en-US" sz="2200" i="0" dirty="0">
                <a:solidFill>
                  <a:srgbClr val="FFFFFF"/>
                </a:solidFill>
                <a:effectLst/>
                <a:latin typeface="Arial" panose="020B0604020202020204" pitchFamily="34" charset="0"/>
                <a:cs typeface="Arial" panose="020B0604020202020204" pitchFamily="34" charset="0"/>
              </a:rPr>
              <a:t>​</a:t>
            </a:r>
          </a:p>
          <a:p>
            <a:pPr rtl="0" fontAlgn="base">
              <a:lnSpc>
                <a:spcPct val="90000"/>
              </a:lnSpc>
            </a:pPr>
            <a:r>
              <a:rPr lang="en-CA" sz="2200" b="1" i="0" u="none" strike="noStrike" dirty="0">
                <a:solidFill>
                  <a:srgbClr val="FFFFFF"/>
                </a:solidFill>
                <a:effectLst/>
                <a:latin typeface="Arial" panose="020B0604020202020204" pitchFamily="34" charset="0"/>
                <a:cs typeface="Arial" panose="020B0604020202020204" pitchFamily="34" charset="0"/>
              </a:rPr>
              <a:t>COURSE NAME : </a:t>
            </a:r>
            <a:r>
              <a:rPr lang="en-CA" sz="2200" i="0" u="none" strike="noStrike" dirty="0">
                <a:solidFill>
                  <a:srgbClr val="FFFFFF"/>
                </a:solidFill>
                <a:effectLst/>
                <a:latin typeface="Arial" panose="020B0604020202020204" pitchFamily="34" charset="0"/>
                <a:cs typeface="Arial" panose="020B0604020202020204" pitchFamily="34" charset="0"/>
              </a:rPr>
              <a:t>CMPT 3830</a:t>
            </a:r>
            <a:r>
              <a:rPr lang="en-US" sz="2200" i="0" dirty="0">
                <a:solidFill>
                  <a:srgbClr val="FFFFFF"/>
                </a:solidFill>
                <a:effectLst/>
                <a:latin typeface="Arial" panose="020B0604020202020204" pitchFamily="34" charset="0"/>
                <a:cs typeface="Arial" panose="020B0604020202020204" pitchFamily="34" charset="0"/>
              </a:rPr>
              <a:t>​</a:t>
            </a:r>
          </a:p>
          <a:p>
            <a:pPr rtl="0" fontAlgn="base">
              <a:lnSpc>
                <a:spcPct val="90000"/>
              </a:lnSpc>
            </a:pPr>
            <a:r>
              <a:rPr lang="en-CA" sz="2200" b="1" i="0" u="none" strike="noStrike" dirty="0">
                <a:solidFill>
                  <a:srgbClr val="FFFFFF"/>
                </a:solidFill>
                <a:effectLst/>
                <a:latin typeface="Arial" panose="020B0604020202020204" pitchFamily="34" charset="0"/>
                <a:cs typeface="Arial" panose="020B0604020202020204" pitchFamily="34" charset="0"/>
              </a:rPr>
              <a:t>INSTRUCTOR NAME: </a:t>
            </a:r>
            <a:r>
              <a:rPr lang="en-CA" sz="2200" i="0" u="none" strike="noStrike" dirty="0">
                <a:solidFill>
                  <a:srgbClr val="FFFFFF"/>
                </a:solidFill>
                <a:effectLst/>
                <a:latin typeface="Arial" panose="020B0604020202020204" pitchFamily="34" charset="0"/>
                <a:cs typeface="Arial" panose="020B0604020202020204" pitchFamily="34" charset="0"/>
              </a:rPr>
              <a:t>Md Mahbub Mishu</a:t>
            </a:r>
            <a:endParaRPr lang="en-US" sz="2200" i="0" dirty="0">
              <a:solidFill>
                <a:srgbClr val="FFFFFF"/>
              </a:solidFill>
              <a:effectLst/>
              <a:latin typeface="Arial" panose="020B0604020202020204" pitchFamily="34" charset="0"/>
              <a:cs typeface="Arial" panose="020B0604020202020204" pitchFamily="34" charset="0"/>
            </a:endParaRPr>
          </a:p>
          <a:p>
            <a:pPr>
              <a:lnSpc>
                <a:spcPct val="90000"/>
              </a:lnSpc>
            </a:pPr>
            <a:endParaRPr lang="en-CA" sz="1400" dirty="0">
              <a:solidFill>
                <a:srgbClr val="FFFFFF"/>
              </a:solidFill>
            </a:endParaRPr>
          </a:p>
        </p:txBody>
      </p:sp>
    </p:spTree>
    <p:extLst>
      <p:ext uri="{BB962C8B-B14F-4D97-AF65-F5344CB8AC3E}">
        <p14:creationId xmlns:p14="http://schemas.microsoft.com/office/powerpoint/2010/main" val="657569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53BF1BF0-FD7F-EE61-D467-EAF38FE4D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9177"/>
            <a:ext cx="5887934" cy="46794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0E157B7-9039-4B7F-DB65-CAEAA3371E8F}"/>
              </a:ext>
            </a:extLst>
          </p:cNvPr>
          <p:cNvPicPr>
            <a:picLocks noChangeAspect="1"/>
          </p:cNvPicPr>
          <p:nvPr/>
        </p:nvPicPr>
        <p:blipFill>
          <a:blip r:embed="rId3"/>
          <a:stretch>
            <a:fillRect/>
          </a:stretch>
        </p:blipFill>
        <p:spPr>
          <a:xfrm>
            <a:off x="198234" y="109385"/>
            <a:ext cx="7582557" cy="1455546"/>
          </a:xfrm>
          <a:prstGeom prst="rect">
            <a:avLst/>
          </a:prstGeom>
        </p:spPr>
      </p:pic>
      <p:sp>
        <p:nvSpPr>
          <p:cNvPr id="4" name="TextBox 3">
            <a:extLst>
              <a:ext uri="{FF2B5EF4-FFF2-40B4-BE49-F238E27FC236}">
                <a16:creationId xmlns:a16="http://schemas.microsoft.com/office/drawing/2014/main" id="{AEA5DF3F-85A6-5C62-6276-822B90FA6A93}"/>
              </a:ext>
            </a:extLst>
          </p:cNvPr>
          <p:cNvSpPr txBox="1"/>
          <p:nvPr/>
        </p:nvSpPr>
        <p:spPr>
          <a:xfrm>
            <a:off x="6096000" y="1564931"/>
            <a:ext cx="6096000" cy="5232202"/>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Price vs Mileage by Transmission Type</a:t>
            </a:r>
          </a:p>
          <a:p>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Scatter Plot Analysis: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Automatic (A) cars are widely distributed across all price and mileage ranges.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Manual (M) cars are concentrated in the </a:t>
            </a:r>
            <a:r>
              <a:rPr lang="en-US" b="1" dirty="0">
                <a:latin typeface="Arial" panose="020B0604020202020204" pitchFamily="34" charset="0"/>
                <a:cs typeface="Arial" panose="020B0604020202020204" pitchFamily="34" charset="0"/>
              </a:rPr>
              <a:t>lower price and mileage range</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Trends Observed:</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Vehicles with </a:t>
            </a:r>
            <a:r>
              <a:rPr lang="en-US" b="1" dirty="0">
                <a:latin typeface="Arial" panose="020B0604020202020204" pitchFamily="34" charset="0"/>
                <a:cs typeface="Arial" panose="020B0604020202020204" pitchFamily="34" charset="0"/>
              </a:rPr>
              <a:t>higher mileage</a:t>
            </a:r>
            <a:r>
              <a:rPr lang="en-US" dirty="0">
                <a:latin typeface="Arial" panose="020B0604020202020204" pitchFamily="34" charset="0"/>
                <a:cs typeface="Arial" panose="020B0604020202020204" pitchFamily="34" charset="0"/>
              </a:rPr>
              <a:t> tend to have </a:t>
            </a:r>
            <a:r>
              <a:rPr lang="en-US" b="1" dirty="0">
                <a:latin typeface="Arial" panose="020B0604020202020204" pitchFamily="34" charset="0"/>
                <a:cs typeface="Arial" panose="020B0604020202020204" pitchFamily="34" charset="0"/>
              </a:rPr>
              <a:t>lower prices</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Few high-priced cars have high mileage, indicating </a:t>
            </a:r>
            <a:r>
              <a:rPr lang="en-US" b="1" dirty="0">
                <a:latin typeface="Arial" panose="020B0604020202020204" pitchFamily="34" charset="0"/>
                <a:cs typeface="Arial" panose="020B0604020202020204" pitchFamily="34" charset="0"/>
              </a:rPr>
              <a:t>luxury or premium models</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Insights: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Useful for pricing strategies based on mileage.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Confirms the declining presence of manual transmission vehicles in higher price segments</a:t>
            </a:r>
            <a:r>
              <a:rPr lang="en-US" dirty="0"/>
              <a:t>.</a:t>
            </a:r>
          </a:p>
        </p:txBody>
      </p:sp>
    </p:spTree>
    <p:extLst>
      <p:ext uri="{BB962C8B-B14F-4D97-AF65-F5344CB8AC3E}">
        <p14:creationId xmlns:p14="http://schemas.microsoft.com/office/powerpoint/2010/main" val="35692125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2B4C44-5370-3EE1-0AFD-95CE534958C2}"/>
              </a:ext>
            </a:extLst>
          </p:cNvPr>
          <p:cNvPicPr>
            <a:picLocks noChangeAspect="1"/>
          </p:cNvPicPr>
          <p:nvPr/>
        </p:nvPicPr>
        <p:blipFill>
          <a:blip r:embed="rId2"/>
          <a:stretch>
            <a:fillRect/>
          </a:stretch>
        </p:blipFill>
        <p:spPr>
          <a:xfrm>
            <a:off x="6616846" y="114268"/>
            <a:ext cx="5481369" cy="2408031"/>
          </a:xfrm>
          <a:prstGeom prst="rect">
            <a:avLst/>
          </a:prstGeom>
        </p:spPr>
      </p:pic>
      <p:pic>
        <p:nvPicPr>
          <p:cNvPr id="9" name="Picture 8">
            <a:extLst>
              <a:ext uri="{FF2B5EF4-FFF2-40B4-BE49-F238E27FC236}">
                <a16:creationId xmlns:a16="http://schemas.microsoft.com/office/drawing/2014/main" id="{002BBE64-0AA2-ACBB-0D11-33E263FF3407}"/>
              </a:ext>
            </a:extLst>
          </p:cNvPr>
          <p:cNvPicPr>
            <a:picLocks noChangeAspect="1"/>
          </p:cNvPicPr>
          <p:nvPr/>
        </p:nvPicPr>
        <p:blipFill>
          <a:blip r:embed="rId3"/>
          <a:stretch>
            <a:fillRect/>
          </a:stretch>
        </p:blipFill>
        <p:spPr>
          <a:xfrm>
            <a:off x="313170" y="2713055"/>
            <a:ext cx="11785045" cy="4030677"/>
          </a:xfrm>
          <a:prstGeom prst="rect">
            <a:avLst/>
          </a:prstGeom>
        </p:spPr>
      </p:pic>
      <p:sp>
        <p:nvSpPr>
          <p:cNvPr id="11" name="TextBox 10">
            <a:extLst>
              <a:ext uri="{FF2B5EF4-FFF2-40B4-BE49-F238E27FC236}">
                <a16:creationId xmlns:a16="http://schemas.microsoft.com/office/drawing/2014/main" id="{B9309F23-BB68-E508-76F1-F4427AD70729}"/>
              </a:ext>
            </a:extLst>
          </p:cNvPr>
          <p:cNvSpPr txBox="1"/>
          <p:nvPr/>
        </p:nvSpPr>
        <p:spPr>
          <a:xfrm>
            <a:off x="206478" y="114268"/>
            <a:ext cx="6496609" cy="2585323"/>
          </a:xfrm>
          <a:prstGeom prst="rect">
            <a:avLst/>
          </a:prstGeom>
          <a:noFill/>
        </p:spPr>
        <p:txBody>
          <a:bodyPr wrap="square">
            <a:spAutoFit/>
          </a:bodyPr>
          <a:lstStyle/>
          <a:p>
            <a:pPr algn="l"/>
            <a:r>
              <a:rPr lang="en-US" b="0" i="0" dirty="0">
                <a:effectLst/>
                <a:latin typeface="Roboto" panose="02000000000000000000" pitchFamily="2" charset="0"/>
              </a:rPr>
              <a:t>The code prepares the data for machine learning by:</a:t>
            </a:r>
          </a:p>
          <a:p>
            <a:pPr algn="l"/>
            <a:r>
              <a:rPr lang="en-US" b="0" i="0" dirty="0">
                <a:effectLst/>
                <a:latin typeface="Roboto" panose="02000000000000000000" pitchFamily="2" charset="0"/>
              </a:rPr>
              <a:t>Splitting the data into input features (X) and the target variable (y). Dividing the data into training and testing sets. Converting categorical data (like car make, model) into numbers using one-hot encoding. Transforming the target variable (transmission type) into numeric values using label encoding. Aligning the columns between training and testing data to ensure consistency. Then, you can use this processed data to train and test a machine learning model.</a:t>
            </a:r>
          </a:p>
        </p:txBody>
      </p:sp>
    </p:spTree>
    <p:extLst>
      <p:ext uri="{BB962C8B-B14F-4D97-AF65-F5344CB8AC3E}">
        <p14:creationId xmlns:p14="http://schemas.microsoft.com/office/powerpoint/2010/main" val="36719162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Picture 4" descr="Aerial view of a highway near the ocean">
            <a:extLst>
              <a:ext uri="{FF2B5EF4-FFF2-40B4-BE49-F238E27FC236}">
                <a16:creationId xmlns:a16="http://schemas.microsoft.com/office/drawing/2014/main" id="{C87A1A8B-89F1-4013-9D73-384CE0D984E0}"/>
              </a:ext>
            </a:extLst>
          </p:cNvPr>
          <p:cNvPicPr>
            <a:picLocks noChangeAspect="1"/>
          </p:cNvPicPr>
          <p:nvPr/>
        </p:nvPicPr>
        <p:blipFill>
          <a:blip r:embed="rId4"/>
          <a:srcRect t="5858" b="1914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09C04B-70FE-507B-F1F3-EE5B9F22D5F1}"/>
              </a:ext>
            </a:extLst>
          </p:cNvPr>
          <p:cNvSpPr>
            <a:spLocks noGrp="1"/>
          </p:cNvSpPr>
          <p:nvPr>
            <p:ph idx="1"/>
          </p:nvPr>
        </p:nvSpPr>
        <p:spPr>
          <a:xfrm>
            <a:off x="6374886" y="2809812"/>
            <a:ext cx="4169380" cy="2384064"/>
          </a:xfrm>
        </p:spPr>
        <p:txBody>
          <a:bodyPr>
            <a:normAutofit/>
          </a:bodyPr>
          <a:lstStyle/>
          <a:p>
            <a:pPr marL="0" indent="0">
              <a:buNone/>
            </a:pPr>
            <a:r>
              <a:rPr lang="en-CA" sz="4400" b="1" dirty="0"/>
              <a:t>THANK YOU </a:t>
            </a:r>
          </a:p>
        </p:txBody>
      </p:sp>
    </p:spTree>
    <p:extLst>
      <p:ext uri="{BB962C8B-B14F-4D97-AF65-F5344CB8AC3E}">
        <p14:creationId xmlns:p14="http://schemas.microsoft.com/office/powerpoint/2010/main" val="40312067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F1C191-6B93-53DF-D2FE-539DFDEE9C3D}"/>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22" name="Rectangle 21">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ears up close">
            <a:extLst>
              <a:ext uri="{FF2B5EF4-FFF2-40B4-BE49-F238E27FC236}">
                <a16:creationId xmlns:a16="http://schemas.microsoft.com/office/drawing/2014/main" id="{D35A723E-0FE2-FB03-C1CF-7BB199F49C4C}"/>
              </a:ext>
            </a:extLst>
          </p:cNvPr>
          <p:cNvPicPr>
            <a:picLocks noChangeAspect="1"/>
          </p:cNvPicPr>
          <p:nvPr/>
        </p:nvPicPr>
        <p:blipFill>
          <a:blip r:embed="rId6">
            <a:alphaModFix amt="35000"/>
          </a:blip>
          <a:srcRect t="3165" b="12565"/>
          <a:stretch/>
        </p:blipFill>
        <p:spPr>
          <a:xfrm>
            <a:off x="20" y="-1"/>
            <a:ext cx="12191980" cy="6858000"/>
          </a:xfrm>
          <a:prstGeom prst="rect">
            <a:avLst/>
          </a:prstGeom>
        </p:spPr>
      </p:pic>
      <p:sp>
        <p:nvSpPr>
          <p:cNvPr id="2" name="Title 1">
            <a:extLst>
              <a:ext uri="{FF2B5EF4-FFF2-40B4-BE49-F238E27FC236}">
                <a16:creationId xmlns:a16="http://schemas.microsoft.com/office/drawing/2014/main" id="{29B5C9A7-585E-3531-5FBC-A84BA0AAD47B}"/>
              </a:ext>
            </a:extLst>
          </p:cNvPr>
          <p:cNvSpPr>
            <a:spLocks noGrp="1"/>
          </p:cNvSpPr>
          <p:nvPr>
            <p:ph type="ctrTitle"/>
          </p:nvPr>
        </p:nvSpPr>
        <p:spPr>
          <a:xfrm>
            <a:off x="646111" y="452718"/>
            <a:ext cx="9404723" cy="1400530"/>
          </a:xfrm>
        </p:spPr>
        <p:txBody>
          <a:bodyPr vert="horz" lIns="91440" tIns="45720" rIns="91440" bIns="45720" rtlCol="0" anchor="t">
            <a:normAutofit/>
          </a:bodyPr>
          <a:lstStyle/>
          <a:p>
            <a:pPr>
              <a:lnSpc>
                <a:spcPct val="90000"/>
              </a:lnSpc>
            </a:pPr>
            <a:r>
              <a:rPr lang="en-US" sz="2900" b="1" dirty="0"/>
              <a:t>Problem statement: Vehicle Transmission Identifier (Classification)</a:t>
            </a:r>
            <a:br>
              <a:rPr lang="en-US" sz="2900" dirty="0"/>
            </a:br>
            <a:endParaRPr lang="en-US" sz="2900" dirty="0"/>
          </a:p>
        </p:txBody>
      </p:sp>
      <p:sp>
        <p:nvSpPr>
          <p:cNvPr id="4" name="Rectangle 1">
            <a:extLst>
              <a:ext uri="{FF2B5EF4-FFF2-40B4-BE49-F238E27FC236}">
                <a16:creationId xmlns:a16="http://schemas.microsoft.com/office/drawing/2014/main" id="{F69EE6A3-76C9-C328-C3FF-689955CC7B92}"/>
              </a:ext>
            </a:extLst>
          </p:cNvPr>
          <p:cNvSpPr>
            <a:spLocks noGrp="1" noChangeArrowheads="1"/>
          </p:cNvSpPr>
          <p:nvPr>
            <p:ph type="subTitle" idx="1"/>
          </p:nvPr>
        </p:nvSpPr>
        <p:spPr bwMode="auto">
          <a:xfrm>
            <a:off x="646111" y="1745877"/>
            <a:ext cx="10325100" cy="41954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a:lnSpc>
                <a:spcPct val="90000"/>
              </a:lnSpc>
              <a:buFont typeface="Wingdings 3" charset="2"/>
              <a:buChar char=""/>
            </a:pPr>
            <a:r>
              <a:rPr lang="en-US" b="1" dirty="0">
                <a:solidFill>
                  <a:schemeClr val="tx1"/>
                </a:solidFill>
                <a:latin typeface="Arial" panose="020B0604020202020204" pitchFamily="34" charset="0"/>
                <a:cs typeface="Arial" panose="020B0604020202020204" pitchFamily="34" charset="0"/>
              </a:rPr>
              <a:t>Transmission Types</a:t>
            </a:r>
          </a:p>
          <a:p>
            <a:pPr>
              <a:lnSpc>
                <a:spcPct val="90000"/>
              </a:lnSpc>
            </a:pPr>
            <a:endParaRPr lang="en-US" sz="1800" b="1" dirty="0">
              <a:solidFill>
                <a:schemeClr val="tx1"/>
              </a:solidFill>
              <a:latin typeface="Arial" panose="020B0604020202020204" pitchFamily="34" charset="0"/>
              <a:cs typeface="Arial" panose="020B0604020202020204" pitchFamily="34" charset="0"/>
            </a:endParaRPr>
          </a:p>
          <a:p>
            <a:pPr>
              <a:lnSpc>
                <a:spcPct val="90000"/>
              </a:lnSpc>
            </a:pP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Automatic – </a:t>
            </a:r>
            <a:r>
              <a:rPr lang="en-US" sz="1800" dirty="0">
                <a:solidFill>
                  <a:schemeClr val="tx1"/>
                </a:solidFill>
                <a:latin typeface="Arial" panose="020B0604020202020204" pitchFamily="34" charset="0"/>
                <a:cs typeface="Arial" panose="020B0604020202020204" pitchFamily="34" charset="0"/>
              </a:rPr>
              <a:t>Self-shifting, preferred for convenience.</a:t>
            </a:r>
          </a:p>
          <a:p>
            <a:pPr>
              <a:lnSpc>
                <a:spcPct val="90000"/>
              </a:lnSpc>
            </a:pP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Manual – </a:t>
            </a:r>
            <a:r>
              <a:rPr lang="en-US" sz="1800" dirty="0">
                <a:solidFill>
                  <a:schemeClr val="tx1"/>
                </a:solidFill>
                <a:latin typeface="Arial" panose="020B0604020202020204" pitchFamily="34" charset="0"/>
                <a:cs typeface="Arial" panose="020B0604020202020204" pitchFamily="34" charset="0"/>
              </a:rPr>
              <a:t>Driver-controlled, popular in performance cars.</a:t>
            </a:r>
          </a:p>
          <a:p>
            <a:pPr>
              <a:lnSpc>
                <a:spcPct val="90000"/>
              </a:lnSpc>
            </a:pPr>
            <a:endParaRPr lang="en-US" sz="1700" dirty="0">
              <a:solidFill>
                <a:schemeClr val="tx1"/>
              </a:solidFill>
              <a:latin typeface="Arial" panose="020B0604020202020204" pitchFamily="34" charset="0"/>
              <a:cs typeface="Arial" panose="020B0604020202020204" pitchFamily="34" charset="0"/>
            </a:endParaRPr>
          </a:p>
          <a:p>
            <a:pPr>
              <a:lnSpc>
                <a:spcPct val="90000"/>
              </a:lnSpc>
            </a:pPr>
            <a:r>
              <a:rPr lang="en-US" sz="17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Objective: </a:t>
            </a:r>
            <a:r>
              <a:rPr lang="en-US" sz="1800" dirty="0">
                <a:solidFill>
                  <a:schemeClr val="tx1"/>
                </a:solidFill>
                <a:latin typeface="Arial" panose="020B0604020202020204" pitchFamily="34" charset="0"/>
                <a:cs typeface="Arial" panose="020B0604020202020204" pitchFamily="34" charset="0"/>
              </a:rPr>
              <a:t>Automate transmission classification to improve inventory management.</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Business Impact: </a:t>
            </a:r>
            <a:r>
              <a:rPr lang="en-US" sz="1800" dirty="0">
                <a:solidFill>
                  <a:schemeClr val="tx1"/>
                </a:solidFill>
                <a:latin typeface="Arial" panose="020B0604020202020204" pitchFamily="34" charset="0"/>
                <a:cs typeface="Arial" panose="020B0604020202020204" pitchFamily="34" charset="0"/>
              </a:rPr>
              <a:t>Reduces manual errors, enhances customer experience, and streamlines dealership operations.</a:t>
            </a:r>
          </a:p>
          <a:p>
            <a:pPr>
              <a:lnSpc>
                <a:spcPct val="90000"/>
              </a:lnSpc>
              <a:buFont typeface="Wingdings 3" charset="2"/>
              <a:buChar char=""/>
            </a:pPr>
            <a:endParaRPr lang="en-US" sz="1700" dirty="0">
              <a:solidFill>
                <a:schemeClr val="tx1"/>
              </a:solidFill>
              <a:latin typeface="Arial" panose="020B0604020202020204" pitchFamily="34" charset="0"/>
              <a:cs typeface="Arial" panose="020B0604020202020204" pitchFamily="34" charset="0"/>
            </a:endParaRPr>
          </a:p>
          <a:p>
            <a:pPr>
              <a:lnSpc>
                <a:spcPct val="90000"/>
              </a:lnSpc>
              <a:buFont typeface="Wingdings 3" charset="2"/>
              <a:buChar char=""/>
            </a:pPr>
            <a:r>
              <a:rPr lang="en-US" b="1" dirty="0">
                <a:solidFill>
                  <a:schemeClr val="tx1"/>
                </a:solidFill>
                <a:latin typeface="Arial" panose="020B0604020202020204" pitchFamily="34" charset="0"/>
                <a:cs typeface="Arial" panose="020B0604020202020204" pitchFamily="34" charset="0"/>
              </a:rPr>
              <a:t>Data Source</a:t>
            </a:r>
          </a:p>
          <a:p>
            <a:pPr>
              <a:lnSpc>
                <a:spcPct val="90000"/>
              </a:lnSpc>
            </a:pP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Collected from: </a:t>
            </a:r>
            <a:r>
              <a:rPr lang="en-US" sz="1800" dirty="0">
                <a:solidFill>
                  <a:schemeClr val="tx1"/>
                </a:solidFill>
                <a:latin typeface="Arial" panose="020B0604020202020204" pitchFamily="34" charset="0"/>
                <a:cs typeface="Arial" panose="020B0604020202020204" pitchFamily="34" charset="0"/>
              </a:rPr>
              <a:t>Go Auto’s Business Intelligence Team</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a:t>
            </a:r>
            <a:r>
              <a:rPr lang="en-US" sz="1800" b="1" dirty="0">
                <a:solidFill>
                  <a:schemeClr val="tx1"/>
                </a:solidFill>
                <a:latin typeface="Arial" panose="020B0604020202020204" pitchFamily="34" charset="0"/>
                <a:cs typeface="Arial" panose="020B0604020202020204" pitchFamily="34" charset="0"/>
              </a:rPr>
              <a:t>Dataset Includes: </a:t>
            </a:r>
            <a:r>
              <a:rPr lang="en-US" sz="1800" dirty="0">
                <a:solidFill>
                  <a:schemeClr val="tx1"/>
                </a:solidFill>
                <a:latin typeface="Arial" panose="020B0604020202020204" pitchFamily="34" charset="0"/>
                <a:cs typeface="Arial" panose="020B0604020202020204" pitchFamily="34" charset="0"/>
              </a:rPr>
              <a:t>Vehicle listings from Edmonton dealerships</a:t>
            </a:r>
          </a:p>
          <a:p>
            <a:pPr>
              <a:lnSpc>
                <a:spcPct val="90000"/>
              </a:lnSpc>
              <a:buFont typeface="Wingdings 3" charset="2"/>
              <a:buChar char=""/>
            </a:pPr>
            <a:endParaRPr lang="en-US" sz="1800" dirty="0">
              <a:solidFill>
                <a:schemeClr val="tx1"/>
              </a:solidFill>
              <a:latin typeface="Arial" panose="020B0604020202020204" pitchFamily="34" charset="0"/>
              <a:cs typeface="Arial" panose="020B0604020202020204" pitchFamily="34" charset="0"/>
            </a:endParaRPr>
          </a:p>
          <a:p>
            <a:pPr marL="0" marR="0" lvl="0" indent="0" fontAlgn="base">
              <a:lnSpc>
                <a:spcPct val="90000"/>
              </a:lnSpc>
              <a:buFont typeface="Wingdings 3" charset="2"/>
              <a:buChar char=""/>
              <a:tabLst/>
            </a:pPr>
            <a:endParaRPr kumimoji="0" lang="en-US" altLang="en-US" sz="170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8630779"/>
      </p:ext>
    </p:extLst>
  </p:cSld>
  <p:clrMapOvr>
    <a:overrideClrMapping bg1="dk1" tx1="lt1" bg2="dk2" tx2="lt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1C19-D009-13CB-37BD-A7801161B753}"/>
              </a:ext>
            </a:extLst>
          </p:cNvPr>
          <p:cNvSpPr>
            <a:spLocks noGrp="1"/>
          </p:cNvSpPr>
          <p:nvPr>
            <p:ph type="title"/>
          </p:nvPr>
        </p:nvSpPr>
        <p:spPr>
          <a:xfrm>
            <a:off x="508649" y="657369"/>
            <a:ext cx="5394311" cy="1463040"/>
          </a:xfrm>
        </p:spPr>
        <p:txBody>
          <a:bodyPr>
            <a:normAutofit/>
          </a:bodyPr>
          <a:lstStyle/>
          <a:p>
            <a:pPr>
              <a:lnSpc>
                <a:spcPct val="90000"/>
              </a:lnSpc>
            </a:pPr>
            <a:r>
              <a:rPr lang="en-CA" sz="3200" b="1" dirty="0"/>
              <a:t>Key Features for Prediction</a:t>
            </a:r>
            <a:br>
              <a:rPr lang="en-CA" sz="3100" b="1" dirty="0"/>
            </a:br>
            <a:endParaRPr lang="en-CA" sz="3100" dirty="0"/>
          </a:p>
        </p:txBody>
      </p:sp>
      <p:sp>
        <p:nvSpPr>
          <p:cNvPr id="3" name="Content Placeholder 2">
            <a:extLst>
              <a:ext uri="{FF2B5EF4-FFF2-40B4-BE49-F238E27FC236}">
                <a16:creationId xmlns:a16="http://schemas.microsoft.com/office/drawing/2014/main" id="{B1F1E36D-4F62-6BDF-703E-1A848EDF9ECC}"/>
              </a:ext>
            </a:extLst>
          </p:cNvPr>
          <p:cNvSpPr>
            <a:spLocks noGrp="1"/>
          </p:cNvSpPr>
          <p:nvPr>
            <p:ph idx="1"/>
          </p:nvPr>
        </p:nvSpPr>
        <p:spPr>
          <a:xfrm>
            <a:off x="128094" y="2246285"/>
            <a:ext cx="5974079" cy="3767328"/>
          </a:xfrm>
          <a:solidFill>
            <a:schemeClr val="bg1"/>
          </a:solidFill>
          <a:ln>
            <a:solidFill>
              <a:schemeClr val="bg2">
                <a:lumMod val="50000"/>
              </a:schemeClr>
            </a:solidFill>
          </a:ln>
        </p:spPr>
        <p:txBody>
          <a:bodyPr>
            <a:normAutofit fontScale="92500" lnSpcReduction="10000"/>
          </a:bodyPr>
          <a:lstStyle/>
          <a:p>
            <a:pPr>
              <a:lnSpc>
                <a:spcPct val="100000"/>
              </a:lnSpc>
            </a:pPr>
            <a:r>
              <a:rPr lang="en-CA" sz="1800" b="1" dirty="0"/>
              <a:t>Selected Features</a:t>
            </a:r>
          </a:p>
          <a:p>
            <a:pPr>
              <a:lnSpc>
                <a:spcPct val="100000"/>
              </a:lnSpc>
            </a:pPr>
            <a:r>
              <a:rPr lang="en-CA" sz="1800" dirty="0"/>
              <a:t>🔹 </a:t>
            </a:r>
            <a:r>
              <a:rPr lang="en-CA" sz="1800" b="1" dirty="0"/>
              <a:t>Mileage</a:t>
            </a:r>
            <a:r>
              <a:rPr lang="en-CA" sz="1800" dirty="0"/>
              <a:t> – Indicates wear &amp; potential transmission impact.</a:t>
            </a:r>
            <a:br>
              <a:rPr lang="en-CA" sz="1800" dirty="0"/>
            </a:br>
            <a:r>
              <a:rPr lang="en-CA" sz="1800" dirty="0"/>
              <a:t>🔹 </a:t>
            </a:r>
            <a:r>
              <a:rPr lang="en-CA" sz="1800" b="1" dirty="0"/>
              <a:t>Price</a:t>
            </a:r>
            <a:r>
              <a:rPr lang="en-CA" sz="1800" dirty="0"/>
              <a:t> – High-end cars often use automatic transmissions.</a:t>
            </a:r>
            <a:br>
              <a:rPr lang="en-CA" sz="1800" dirty="0"/>
            </a:br>
            <a:r>
              <a:rPr lang="en-CA" sz="1800" dirty="0"/>
              <a:t>🔹 </a:t>
            </a:r>
            <a:r>
              <a:rPr lang="en-CA" sz="1800" b="1" dirty="0"/>
              <a:t>Model Year</a:t>
            </a:r>
            <a:r>
              <a:rPr lang="en-CA" sz="1800" dirty="0"/>
              <a:t> – Newer vehicles are predominantly automatic.</a:t>
            </a:r>
            <a:br>
              <a:rPr lang="en-CA" sz="1800" dirty="0"/>
            </a:br>
            <a:r>
              <a:rPr lang="en-CA" sz="1800" dirty="0"/>
              <a:t>🔹 </a:t>
            </a:r>
            <a:r>
              <a:rPr lang="en-CA" sz="1800" b="1" dirty="0"/>
              <a:t>Make &amp; Model</a:t>
            </a:r>
            <a:r>
              <a:rPr lang="en-CA" sz="1800" dirty="0"/>
              <a:t> – Certain brands favor specific transmission types.</a:t>
            </a:r>
            <a:br>
              <a:rPr lang="en-CA" sz="1800" dirty="0"/>
            </a:br>
            <a:r>
              <a:rPr lang="en-CA" sz="1800" dirty="0"/>
              <a:t>🔹 </a:t>
            </a:r>
            <a:r>
              <a:rPr lang="en-CA" sz="1800" b="1" dirty="0"/>
              <a:t>Engine Type</a:t>
            </a:r>
            <a:r>
              <a:rPr lang="en-CA" sz="1800" dirty="0"/>
              <a:t> – Some engines are designed for specific transmissions.</a:t>
            </a:r>
            <a:br>
              <a:rPr lang="en-CA" sz="1800" dirty="0"/>
            </a:br>
            <a:r>
              <a:rPr lang="en-CA" sz="1800" dirty="0"/>
              <a:t>🔹 </a:t>
            </a:r>
            <a:r>
              <a:rPr lang="en-CA" sz="1800" b="1" dirty="0"/>
              <a:t>Drivetrain</a:t>
            </a:r>
            <a:r>
              <a:rPr lang="en-CA" sz="1800" dirty="0"/>
              <a:t> – AWD, FWD, RWD influence transmission choice.</a:t>
            </a:r>
            <a:br>
              <a:rPr lang="en-CA" sz="1800" dirty="0"/>
            </a:br>
            <a:r>
              <a:rPr lang="en-CA" sz="1800" dirty="0"/>
              <a:t>🔹 </a:t>
            </a:r>
            <a:r>
              <a:rPr lang="en-CA" sz="1800" b="1" dirty="0"/>
              <a:t>Fuel Type</a:t>
            </a:r>
            <a:r>
              <a:rPr lang="en-CA" sz="1800" dirty="0"/>
              <a:t> – Efficiency and performance affect transmission </a:t>
            </a:r>
            <a:r>
              <a:rPr lang="en-CA" sz="1800" dirty="0" err="1"/>
              <a:t>sel</a:t>
            </a:r>
            <a:r>
              <a:rPr lang="en-US" sz="1800" dirty="0" err="1"/>
              <a:t>ection</a:t>
            </a:r>
            <a:r>
              <a:rPr lang="en-US" sz="1400" dirty="0"/>
              <a:t>.</a:t>
            </a:r>
          </a:p>
          <a:p>
            <a:pPr>
              <a:lnSpc>
                <a:spcPct val="100000"/>
              </a:lnSpc>
            </a:pPr>
            <a:endParaRPr lang="en-CA" sz="1400" dirty="0"/>
          </a:p>
        </p:txBody>
      </p:sp>
      <p:pic>
        <p:nvPicPr>
          <p:cNvPr id="5" name="Picture 4">
            <a:extLst>
              <a:ext uri="{FF2B5EF4-FFF2-40B4-BE49-F238E27FC236}">
                <a16:creationId xmlns:a16="http://schemas.microsoft.com/office/drawing/2014/main" id="{D80510D5-CF1D-A59F-FE8E-CA946FE9CC92}"/>
              </a:ext>
            </a:extLst>
          </p:cNvPr>
          <p:cNvPicPr>
            <a:picLocks noChangeAspect="1"/>
          </p:cNvPicPr>
          <p:nvPr/>
        </p:nvPicPr>
        <p:blipFill>
          <a:blip r:embed="rId3"/>
          <a:srcRect t="30332" r="1" b="1"/>
          <a:stretch/>
        </p:blipFill>
        <p:spPr>
          <a:xfrm>
            <a:off x="6817369" y="4210192"/>
            <a:ext cx="5122753" cy="2423382"/>
          </a:xfrm>
          <a:prstGeom prst="rect">
            <a:avLst/>
          </a:prstGeom>
          <a:ln>
            <a:solidFill>
              <a:schemeClr val="bg2">
                <a:lumMod val="50000"/>
              </a:schemeClr>
            </a:solidFill>
          </a:ln>
        </p:spPr>
      </p:pic>
      <p:pic>
        <p:nvPicPr>
          <p:cNvPr id="4" name="Picture 3">
            <a:extLst>
              <a:ext uri="{FF2B5EF4-FFF2-40B4-BE49-F238E27FC236}">
                <a16:creationId xmlns:a16="http://schemas.microsoft.com/office/drawing/2014/main" id="{720E22D3-CB35-21F2-2451-EAD8E817D778}"/>
              </a:ext>
            </a:extLst>
          </p:cNvPr>
          <p:cNvPicPr>
            <a:picLocks noChangeAspect="1"/>
          </p:cNvPicPr>
          <p:nvPr/>
        </p:nvPicPr>
        <p:blipFill>
          <a:blip r:embed="rId4"/>
          <a:srcRect r="48399" b="-2"/>
          <a:stretch/>
        </p:blipFill>
        <p:spPr>
          <a:xfrm>
            <a:off x="6259977" y="1230026"/>
            <a:ext cx="5780391" cy="2779776"/>
          </a:xfrm>
          <a:prstGeom prst="rect">
            <a:avLst/>
          </a:prstGeom>
          <a:ln>
            <a:solidFill>
              <a:schemeClr val="bg2">
                <a:lumMod val="50000"/>
              </a:schemeClr>
            </a:solidFill>
          </a:ln>
        </p:spPr>
      </p:pic>
      <p:sp>
        <p:nvSpPr>
          <p:cNvPr id="7" name="TextBox 6">
            <a:extLst>
              <a:ext uri="{FF2B5EF4-FFF2-40B4-BE49-F238E27FC236}">
                <a16:creationId xmlns:a16="http://schemas.microsoft.com/office/drawing/2014/main" id="{731AE5DF-D402-AEA5-8D2E-6FD6477126A6}"/>
              </a:ext>
            </a:extLst>
          </p:cNvPr>
          <p:cNvSpPr txBox="1"/>
          <p:nvPr/>
        </p:nvSpPr>
        <p:spPr>
          <a:xfrm>
            <a:off x="6102173" y="383305"/>
            <a:ext cx="6096000" cy="646331"/>
          </a:xfrm>
          <a:prstGeom prst="rect">
            <a:avLst/>
          </a:prstGeom>
          <a:noFill/>
        </p:spPr>
        <p:txBody>
          <a:bodyPr wrap="square">
            <a:spAutoFit/>
          </a:bodyPr>
          <a:lstStyle/>
          <a:p>
            <a:pPr>
              <a:lnSpc>
                <a:spcPct val="100000"/>
              </a:lnSpc>
            </a:pPr>
            <a:r>
              <a:rPr lang="en-US" sz="1800" b="1" dirty="0"/>
              <a:t>Identifying Missing Data</a:t>
            </a:r>
          </a:p>
          <a:p>
            <a:pPr>
              <a:lnSpc>
                <a:spcPct val="100000"/>
              </a:lnSpc>
            </a:pPr>
            <a:r>
              <a:rPr lang="en-US" sz="1800" dirty="0"/>
              <a:t>📌 </a:t>
            </a:r>
            <a:r>
              <a:rPr lang="en-US" sz="1800" b="1" dirty="0"/>
              <a:t>Checked missing values in dataset</a:t>
            </a:r>
            <a:r>
              <a:rPr lang="en-US" sz="1800" dirty="0"/>
              <a:t> using Pandas.</a:t>
            </a:r>
          </a:p>
        </p:txBody>
      </p:sp>
    </p:spTree>
    <p:extLst>
      <p:ext uri="{BB962C8B-B14F-4D97-AF65-F5344CB8AC3E}">
        <p14:creationId xmlns:p14="http://schemas.microsoft.com/office/powerpoint/2010/main" val="90797628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D013-26AB-EE5B-AA1A-9B9BA2CB6BDC}"/>
              </a:ext>
            </a:extLst>
          </p:cNvPr>
          <p:cNvSpPr>
            <a:spLocks noGrp="1"/>
          </p:cNvSpPr>
          <p:nvPr>
            <p:ph type="title"/>
          </p:nvPr>
        </p:nvSpPr>
        <p:spPr>
          <a:xfrm>
            <a:off x="376734" y="82230"/>
            <a:ext cx="9749065" cy="747091"/>
          </a:xfrm>
        </p:spPr>
        <p:txBody>
          <a:bodyPr>
            <a:normAutofit/>
          </a:bodyPr>
          <a:lstStyle/>
          <a:p>
            <a:r>
              <a:rPr lang="en-CA" b="1" dirty="0"/>
              <a:t>Handling Missing Values</a:t>
            </a:r>
          </a:p>
        </p:txBody>
      </p:sp>
      <p:sp>
        <p:nvSpPr>
          <p:cNvPr id="3" name="Content Placeholder 2">
            <a:extLst>
              <a:ext uri="{FF2B5EF4-FFF2-40B4-BE49-F238E27FC236}">
                <a16:creationId xmlns:a16="http://schemas.microsoft.com/office/drawing/2014/main" id="{9BB7CA11-AC21-7EE6-1E4D-768E12EA84E1}"/>
              </a:ext>
            </a:extLst>
          </p:cNvPr>
          <p:cNvSpPr>
            <a:spLocks noGrp="1"/>
          </p:cNvSpPr>
          <p:nvPr>
            <p:ph idx="1"/>
          </p:nvPr>
        </p:nvSpPr>
        <p:spPr>
          <a:xfrm>
            <a:off x="517870" y="1179871"/>
            <a:ext cx="11289118" cy="5493645"/>
          </a:xfrm>
        </p:spPr>
        <p:txBody>
          <a:bodyPr/>
          <a:lstStyle/>
          <a:p>
            <a:endParaRPr lang="en-CA" dirty="0"/>
          </a:p>
          <a:p>
            <a:endParaRPr lang="en-CA" dirty="0"/>
          </a:p>
          <a:p>
            <a:endParaRPr lang="en-CA" dirty="0"/>
          </a:p>
          <a:p>
            <a:endParaRPr lang="en-CA" dirty="0"/>
          </a:p>
        </p:txBody>
      </p:sp>
      <p:pic>
        <p:nvPicPr>
          <p:cNvPr id="9" name="Picture 8">
            <a:extLst>
              <a:ext uri="{FF2B5EF4-FFF2-40B4-BE49-F238E27FC236}">
                <a16:creationId xmlns:a16="http://schemas.microsoft.com/office/drawing/2014/main" id="{B36FEFFF-D46E-4E85-EA12-D382AC5C5CF0}"/>
              </a:ext>
            </a:extLst>
          </p:cNvPr>
          <p:cNvPicPr>
            <a:picLocks noChangeAspect="1"/>
          </p:cNvPicPr>
          <p:nvPr/>
        </p:nvPicPr>
        <p:blipFill>
          <a:blip r:embed="rId2"/>
          <a:stretch>
            <a:fillRect/>
          </a:stretch>
        </p:blipFill>
        <p:spPr>
          <a:xfrm>
            <a:off x="376734" y="1766297"/>
            <a:ext cx="10316939" cy="1348857"/>
          </a:xfrm>
          <a:prstGeom prst="rect">
            <a:avLst/>
          </a:prstGeom>
          <a:ln>
            <a:solidFill>
              <a:schemeClr val="accent3">
                <a:lumMod val="75000"/>
              </a:schemeClr>
            </a:solidFill>
          </a:ln>
        </p:spPr>
      </p:pic>
      <p:sp>
        <p:nvSpPr>
          <p:cNvPr id="6" name="TextBox 5">
            <a:extLst>
              <a:ext uri="{FF2B5EF4-FFF2-40B4-BE49-F238E27FC236}">
                <a16:creationId xmlns:a16="http://schemas.microsoft.com/office/drawing/2014/main" id="{F97B4F44-8FF8-C8A4-298C-D3F702A96EA9}"/>
              </a:ext>
            </a:extLst>
          </p:cNvPr>
          <p:cNvSpPr txBox="1"/>
          <p:nvPr/>
        </p:nvSpPr>
        <p:spPr>
          <a:xfrm>
            <a:off x="376734" y="961657"/>
            <a:ext cx="10765636" cy="646331"/>
          </a:xfrm>
          <a:prstGeom prst="rect">
            <a:avLst/>
          </a:prstGeom>
          <a:noFill/>
        </p:spPr>
        <p:txBody>
          <a:bodyPr wrap="square">
            <a:spAutoFit/>
          </a:bodyPr>
          <a:lstStyle/>
          <a:p>
            <a:r>
              <a:rPr lang="en-US" dirty="0">
                <a:latin typeface="Amasis MT Pro Medium" panose="02040604050005020304" pitchFamily="18" charset="0"/>
              </a:rPr>
              <a:t>Step 1: Replace 'NEW' in mileage with 0.</a:t>
            </a:r>
          </a:p>
          <a:p>
            <a:r>
              <a:rPr lang="en-US" dirty="0">
                <a:latin typeface="Amasis MT Pro Medium" panose="02040604050005020304" pitchFamily="18" charset="0"/>
              </a:rPr>
              <a:t>Step 2: Replace 'USED' vehicles' missing mileage with the median mileage of used vehicles.</a:t>
            </a:r>
            <a:endParaRPr lang="en-CA" dirty="0">
              <a:latin typeface="Amasis MT Pro Medium" panose="02040604050005020304" pitchFamily="18" charset="0"/>
            </a:endParaRPr>
          </a:p>
        </p:txBody>
      </p:sp>
      <p:pic>
        <p:nvPicPr>
          <p:cNvPr id="8" name="Picture 7">
            <a:extLst>
              <a:ext uri="{FF2B5EF4-FFF2-40B4-BE49-F238E27FC236}">
                <a16:creationId xmlns:a16="http://schemas.microsoft.com/office/drawing/2014/main" id="{E4DCDA41-8D64-F6B3-6A57-A2B57F5C54CB}"/>
              </a:ext>
            </a:extLst>
          </p:cNvPr>
          <p:cNvPicPr>
            <a:picLocks noChangeAspect="1"/>
          </p:cNvPicPr>
          <p:nvPr/>
        </p:nvPicPr>
        <p:blipFill>
          <a:blip r:embed="rId3"/>
          <a:stretch>
            <a:fillRect/>
          </a:stretch>
        </p:blipFill>
        <p:spPr>
          <a:xfrm>
            <a:off x="385012" y="3965993"/>
            <a:ext cx="10440304" cy="2809777"/>
          </a:xfrm>
          <a:prstGeom prst="rect">
            <a:avLst/>
          </a:prstGeom>
        </p:spPr>
      </p:pic>
      <p:sp>
        <p:nvSpPr>
          <p:cNvPr id="14" name="TextBox 13">
            <a:extLst>
              <a:ext uri="{FF2B5EF4-FFF2-40B4-BE49-F238E27FC236}">
                <a16:creationId xmlns:a16="http://schemas.microsoft.com/office/drawing/2014/main" id="{6FF10C83-D6B8-5FF4-ADB9-6632D0A43088}"/>
              </a:ext>
            </a:extLst>
          </p:cNvPr>
          <p:cNvSpPr txBox="1"/>
          <p:nvPr/>
        </p:nvSpPr>
        <p:spPr>
          <a:xfrm>
            <a:off x="376734" y="3217408"/>
            <a:ext cx="1043202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masis MT Pro Medium" panose="02040604050005020304" pitchFamily="18" charset="0"/>
              </a:rPr>
              <a:t>Handling Transmission Data:</a:t>
            </a:r>
            <a:r>
              <a:rPr kumimoji="0" lang="en-US" altLang="en-US" sz="1800" b="0" i="0" u="none" strike="noStrike" cap="none" normalizeH="0" baseline="0" dirty="0">
                <a:ln>
                  <a:noFill/>
                </a:ln>
                <a:solidFill>
                  <a:schemeClr val="tx1"/>
                </a:solidFill>
                <a:effectLst/>
                <a:latin typeface="Amasis MT Pro Medium" panose="02040604050005020304" pitchFamily="18" charset="0"/>
              </a:rPr>
              <a:t> </a:t>
            </a:r>
            <a:r>
              <a:rPr lang="en-US" altLang="en-US" dirty="0">
                <a:latin typeface="Amasis MT Pro Medium" panose="02040604050005020304" pitchFamily="18" charset="0"/>
              </a:rPr>
              <a:t>Convert values like '7' and '6' in </a:t>
            </a:r>
            <a:r>
              <a:rPr lang="en-US" altLang="en-US" dirty="0" err="1">
                <a:latin typeface="Amasis MT Pro Medium" panose="02040604050005020304" pitchFamily="18" charset="0"/>
              </a:rPr>
              <a:t>transmission_from_vin</a:t>
            </a:r>
            <a:r>
              <a:rPr lang="en-US" altLang="en-US" dirty="0">
                <a:latin typeface="Amasis MT Pro Medium" panose="02040604050005020304" pitchFamily="18" charset="0"/>
              </a:rPr>
              <a:t> to appropriate labels ('A' for automatic, 'M' for manual).</a:t>
            </a:r>
          </a:p>
        </p:txBody>
      </p:sp>
    </p:spTree>
    <p:extLst>
      <p:ext uri="{BB962C8B-B14F-4D97-AF65-F5344CB8AC3E}">
        <p14:creationId xmlns:p14="http://schemas.microsoft.com/office/powerpoint/2010/main" val="36079656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2ECF8-1723-DA63-E8CF-5F64FD3F0CD4}"/>
              </a:ext>
            </a:extLst>
          </p:cNvPr>
          <p:cNvSpPr>
            <a:spLocks noGrp="1"/>
          </p:cNvSpPr>
          <p:nvPr>
            <p:ph type="title" idx="4294967295"/>
          </p:nvPr>
        </p:nvSpPr>
        <p:spPr>
          <a:xfrm>
            <a:off x="269066" y="203200"/>
            <a:ext cx="11166475" cy="822325"/>
          </a:xfrm>
          <a:ln>
            <a:solidFill>
              <a:schemeClr val="accent3">
                <a:lumMod val="75000"/>
              </a:schemeClr>
            </a:solidFill>
          </a:ln>
        </p:spPr>
        <p:txBody>
          <a:bodyPr>
            <a:normAutofit/>
          </a:bodyPr>
          <a:lstStyle/>
          <a:p>
            <a:r>
              <a:rPr lang="en-CA" b="1" dirty="0"/>
              <a:t>Removing outliers from price column </a:t>
            </a:r>
          </a:p>
        </p:txBody>
      </p:sp>
      <p:pic>
        <p:nvPicPr>
          <p:cNvPr id="1026" name="Picture 2">
            <a:extLst>
              <a:ext uri="{FF2B5EF4-FFF2-40B4-BE49-F238E27FC236}">
                <a16:creationId xmlns:a16="http://schemas.microsoft.com/office/drawing/2014/main" id="{8DDFC441-2B77-7191-AE77-EB14A7925E32}"/>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269066" y="1193800"/>
            <a:ext cx="3767138" cy="26463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2E563CD-CABC-DF0F-E547-0313F219437B}"/>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162703" y="4008228"/>
            <a:ext cx="3979863" cy="26463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2DFC879-5139-EDAE-5611-5042910C6985}"/>
              </a:ext>
            </a:extLst>
          </p:cNvPr>
          <p:cNvPicPr>
            <a:picLocks noChangeAspect="1"/>
          </p:cNvPicPr>
          <p:nvPr/>
        </p:nvPicPr>
        <p:blipFill>
          <a:blip r:embed="rId4"/>
          <a:srcRect r="5819"/>
          <a:stretch/>
        </p:blipFill>
        <p:spPr>
          <a:xfrm>
            <a:off x="4546019" y="1194009"/>
            <a:ext cx="5742991" cy="2646153"/>
          </a:xfrm>
          <a:prstGeom prst="rect">
            <a:avLst/>
          </a:prstGeom>
        </p:spPr>
      </p:pic>
      <p:sp>
        <p:nvSpPr>
          <p:cNvPr id="3" name="TextBox 2">
            <a:extLst>
              <a:ext uri="{FF2B5EF4-FFF2-40B4-BE49-F238E27FC236}">
                <a16:creationId xmlns:a16="http://schemas.microsoft.com/office/drawing/2014/main" id="{F925AA37-337E-D24C-16F5-885CA7F2A4E9}"/>
              </a:ext>
            </a:extLst>
          </p:cNvPr>
          <p:cNvSpPr txBox="1"/>
          <p:nvPr/>
        </p:nvSpPr>
        <p:spPr>
          <a:xfrm>
            <a:off x="4546019" y="4008228"/>
            <a:ext cx="6407116" cy="2585323"/>
          </a:xfrm>
          <a:prstGeom prst="rect">
            <a:avLst/>
          </a:prstGeom>
          <a:noFill/>
        </p:spPr>
        <p:txBody>
          <a:bodyPr wrap="square">
            <a:spAutoFit/>
          </a:bodyPr>
          <a:lstStyle/>
          <a:p>
            <a:r>
              <a:rPr lang="en-US" b="1" dirty="0">
                <a:latin typeface="Amasis MT Pro Medium" panose="02040604050005020304" pitchFamily="18" charset="0"/>
              </a:rPr>
              <a:t>Removing Outliers from Price Column</a:t>
            </a:r>
            <a:endParaRPr lang="en-US" dirty="0">
              <a:latin typeface="Amasis MT Pro Medium" panose="02040604050005020304" pitchFamily="18" charset="0"/>
            </a:endParaRPr>
          </a:p>
          <a:p>
            <a:pPr>
              <a:buFont typeface="Arial" panose="020B0604020202020204" pitchFamily="34" charset="0"/>
              <a:buChar char="•"/>
            </a:pPr>
            <a:r>
              <a:rPr lang="en-US" b="1" dirty="0">
                <a:latin typeface="Amasis MT Pro Medium" panose="02040604050005020304" pitchFamily="18" charset="0"/>
              </a:rPr>
              <a:t>Before Removal:</a:t>
            </a:r>
            <a:r>
              <a:rPr lang="en-US" dirty="0">
                <a:latin typeface="Amasis MT Pro Medium" panose="02040604050005020304" pitchFamily="18" charset="0"/>
              </a:rPr>
              <a:t> Boxplot shows extreme price values affecting data quality.</a:t>
            </a:r>
          </a:p>
          <a:p>
            <a:pPr>
              <a:buFont typeface="Arial" panose="020B0604020202020204" pitchFamily="34" charset="0"/>
              <a:buChar char="•"/>
            </a:pPr>
            <a:r>
              <a:rPr lang="en-US" b="1" dirty="0">
                <a:latin typeface="Amasis MT Pro Medium" panose="02040604050005020304" pitchFamily="18" charset="0"/>
              </a:rPr>
              <a:t>After Removal:</a:t>
            </a:r>
            <a:r>
              <a:rPr lang="en-US" dirty="0">
                <a:latin typeface="Amasis MT Pro Medium" panose="02040604050005020304" pitchFamily="18" charset="0"/>
              </a:rPr>
              <a:t> Distribution becomes cleaner and more reliable.</a:t>
            </a:r>
          </a:p>
          <a:p>
            <a:pPr>
              <a:buFont typeface="Arial" panose="020B0604020202020204" pitchFamily="34" charset="0"/>
              <a:buChar char="•"/>
            </a:pPr>
            <a:r>
              <a:rPr lang="en-US" b="1" dirty="0">
                <a:latin typeface="Amasis MT Pro Medium" panose="02040604050005020304" pitchFamily="18" charset="0"/>
              </a:rPr>
              <a:t>Method Used:</a:t>
            </a:r>
            <a:r>
              <a:rPr lang="en-US" dirty="0">
                <a:latin typeface="Amasis MT Pro Medium" panose="02040604050005020304" pitchFamily="18" charset="0"/>
              </a:rPr>
              <a:t> Interquartile Range (IQR) to detect and cap outliers.</a:t>
            </a:r>
          </a:p>
          <a:p>
            <a:pPr>
              <a:buFont typeface="Arial" panose="020B0604020202020204" pitchFamily="34" charset="0"/>
              <a:buChar char="•"/>
            </a:pPr>
            <a:r>
              <a:rPr lang="en-US" b="1" dirty="0">
                <a:latin typeface="Amasis MT Pro Medium" panose="02040604050005020304" pitchFamily="18" charset="0"/>
              </a:rPr>
              <a:t>Importance:</a:t>
            </a:r>
            <a:r>
              <a:rPr lang="en-US" dirty="0">
                <a:latin typeface="Amasis MT Pro Medium" panose="02040604050005020304" pitchFamily="18" charset="0"/>
              </a:rPr>
              <a:t> Enhances accuracy, improves model performance, and ensures realistic pricing trends.</a:t>
            </a:r>
          </a:p>
        </p:txBody>
      </p:sp>
    </p:spTree>
    <p:extLst>
      <p:ext uri="{BB962C8B-B14F-4D97-AF65-F5344CB8AC3E}">
        <p14:creationId xmlns:p14="http://schemas.microsoft.com/office/powerpoint/2010/main" val="5642612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 blue circle with black text&#10;&#10;AI-generated content may be incorrect.">
            <a:extLst>
              <a:ext uri="{FF2B5EF4-FFF2-40B4-BE49-F238E27FC236}">
                <a16:creationId xmlns:a16="http://schemas.microsoft.com/office/drawing/2014/main" id="{23055EB9-D49F-004F-FDAD-FBB129B3F3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2341" y="245807"/>
            <a:ext cx="5007782" cy="31351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of different colored columns&#10;&#10;AI-generated content may be incorrect.">
            <a:extLst>
              <a:ext uri="{FF2B5EF4-FFF2-40B4-BE49-F238E27FC236}">
                <a16:creationId xmlns:a16="http://schemas.microsoft.com/office/drawing/2014/main" id="{EDDF67A8-E0B8-FA04-0C46-8490D85847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1162" y="3644334"/>
            <a:ext cx="5110141" cy="32136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76680C-FFBB-EEA3-5849-16463E98030D}"/>
              </a:ext>
            </a:extLst>
          </p:cNvPr>
          <p:cNvSpPr txBox="1"/>
          <p:nvPr/>
        </p:nvSpPr>
        <p:spPr>
          <a:xfrm>
            <a:off x="5754838" y="531007"/>
            <a:ext cx="6096000" cy="5940088"/>
          </a:xfrm>
          <a:prstGeom prst="rect">
            <a:avLst/>
          </a:prstGeom>
          <a:noFill/>
        </p:spPr>
        <p:txBody>
          <a:bodyPr wrap="square">
            <a:spAutoFit/>
          </a:bodyPr>
          <a:lstStyle/>
          <a:p>
            <a:r>
              <a:rPr lang="en-US" sz="2000" b="1" dirty="0">
                <a:latin typeface="Amasis MT Pro Medium" panose="02040604050005020304" pitchFamily="18" charset="0"/>
              </a:rPr>
              <a:t>Transmission Type Analysis</a:t>
            </a:r>
          </a:p>
          <a:p>
            <a:endParaRPr lang="en-US" sz="2000"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Transmission Type Distribution:</a:t>
            </a:r>
            <a:endParaRPr lang="en-US" sz="2000" dirty="0">
              <a:latin typeface="Amasis MT Pro Medium" panose="02040604050005020304" pitchFamily="18" charset="0"/>
            </a:endParaRPr>
          </a:p>
          <a:p>
            <a:pPr marL="742950" lvl="1" indent="-285750">
              <a:buFont typeface="Arial" panose="020B0604020202020204" pitchFamily="34" charset="0"/>
              <a:buChar char="•"/>
            </a:pPr>
            <a:r>
              <a:rPr lang="en-US" sz="2000" dirty="0">
                <a:latin typeface="Amasis MT Pro Medium" panose="02040604050005020304" pitchFamily="18" charset="0"/>
              </a:rPr>
              <a:t>Majority of vehicles have </a:t>
            </a:r>
            <a:r>
              <a:rPr lang="en-US" sz="2000" b="1" dirty="0">
                <a:latin typeface="Amasis MT Pro Medium" panose="02040604050005020304" pitchFamily="18" charset="0"/>
              </a:rPr>
              <a:t>Automatic (A)</a:t>
            </a:r>
            <a:r>
              <a:rPr lang="en-US" sz="2000" dirty="0">
                <a:latin typeface="Amasis MT Pro Medium" panose="02040604050005020304" pitchFamily="18" charset="0"/>
              </a:rPr>
              <a:t> transmissions.</a:t>
            </a:r>
          </a:p>
          <a:p>
            <a:pPr marL="742950" lvl="1" indent="-285750">
              <a:buFont typeface="Arial" panose="020B0604020202020204" pitchFamily="34" charset="0"/>
              <a:buChar char="•"/>
            </a:pPr>
            <a:r>
              <a:rPr lang="en-US" sz="2000" dirty="0">
                <a:latin typeface="Amasis MT Pro Medium" panose="02040604050005020304" pitchFamily="18" charset="0"/>
              </a:rPr>
              <a:t>Only a small percentage use </a:t>
            </a:r>
            <a:r>
              <a:rPr lang="en-US" sz="2000" b="1" dirty="0">
                <a:latin typeface="Amasis MT Pro Medium" panose="02040604050005020304" pitchFamily="18" charset="0"/>
              </a:rPr>
              <a:t>Manual (M)</a:t>
            </a:r>
            <a:r>
              <a:rPr lang="en-US" sz="2000" dirty="0">
                <a:latin typeface="Amasis MT Pro Medium" panose="02040604050005020304" pitchFamily="18" charset="0"/>
              </a:rPr>
              <a:t> transmissions.</a:t>
            </a:r>
          </a:p>
          <a:p>
            <a:pPr marL="742950" lvl="1" indent="-285750">
              <a:buFont typeface="Arial" panose="020B0604020202020204" pitchFamily="34" charset="0"/>
              <a:buChar char="•"/>
            </a:pPr>
            <a:endParaRPr lang="en-US" sz="2000"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Drivetrain vs. Transmission Type:</a:t>
            </a:r>
            <a:endParaRPr lang="en-US" sz="2000" dirty="0">
              <a:latin typeface="Amasis MT Pro Medium" panose="02040604050005020304" pitchFamily="18" charset="0"/>
            </a:endParaRPr>
          </a:p>
          <a:p>
            <a:pPr marL="742950" lvl="1" indent="-285750">
              <a:buFont typeface="Arial" panose="020B0604020202020204" pitchFamily="34" charset="0"/>
              <a:buChar char="•"/>
            </a:pPr>
            <a:r>
              <a:rPr lang="en-US" sz="2000" dirty="0">
                <a:latin typeface="Amasis MT Pro Medium" panose="02040604050005020304" pitchFamily="18" charset="0"/>
              </a:rPr>
              <a:t>Automatic transmissions are dominant across all drivetrain types.</a:t>
            </a:r>
          </a:p>
          <a:p>
            <a:pPr marL="742950" lvl="1" indent="-285750">
              <a:buFont typeface="Arial" panose="020B0604020202020204" pitchFamily="34" charset="0"/>
              <a:buChar char="•"/>
            </a:pPr>
            <a:r>
              <a:rPr lang="en-US" sz="2000" dirty="0">
                <a:latin typeface="Amasis MT Pro Medium" panose="02040604050005020304" pitchFamily="18" charset="0"/>
              </a:rPr>
              <a:t>Manual transmissions appear more in </a:t>
            </a:r>
            <a:r>
              <a:rPr lang="en-US" sz="2000" b="1" dirty="0">
                <a:latin typeface="Amasis MT Pro Medium" panose="02040604050005020304" pitchFamily="18" charset="0"/>
              </a:rPr>
              <a:t>FWD and some RWD vehicles</a:t>
            </a:r>
            <a:r>
              <a:rPr lang="en-US" sz="2000" dirty="0">
                <a:latin typeface="Amasis MT Pro Medium" panose="02040604050005020304" pitchFamily="18" charset="0"/>
              </a:rPr>
              <a:t>.</a:t>
            </a:r>
          </a:p>
          <a:p>
            <a:pPr marL="742950" lvl="1" indent="-285750">
              <a:buFont typeface="Arial" panose="020B0604020202020204" pitchFamily="34" charset="0"/>
              <a:buChar char="•"/>
            </a:pPr>
            <a:endParaRPr lang="en-US" sz="2000"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Insights:</a:t>
            </a:r>
            <a:endParaRPr lang="en-US" sz="2000" dirty="0">
              <a:latin typeface="Amasis MT Pro Medium" panose="02040604050005020304" pitchFamily="18" charset="0"/>
            </a:endParaRPr>
          </a:p>
          <a:p>
            <a:pPr marL="742950" lvl="1" indent="-285750">
              <a:buFont typeface="Arial" panose="020B0604020202020204" pitchFamily="34" charset="0"/>
              <a:buChar char="•"/>
            </a:pPr>
            <a:r>
              <a:rPr lang="en-US" sz="2000" dirty="0">
                <a:latin typeface="Amasis MT Pro Medium" panose="02040604050005020304" pitchFamily="18" charset="0"/>
              </a:rPr>
              <a:t>Helps understand transmission trends across different drivetrain types.</a:t>
            </a:r>
          </a:p>
          <a:p>
            <a:pPr marL="742950" lvl="1" indent="-285750">
              <a:buFont typeface="Arial" panose="020B0604020202020204" pitchFamily="34" charset="0"/>
              <a:buChar char="•"/>
            </a:pPr>
            <a:r>
              <a:rPr lang="en-US" sz="2000" dirty="0">
                <a:latin typeface="Amasis MT Pro Medium" panose="02040604050005020304" pitchFamily="18" charset="0"/>
              </a:rPr>
              <a:t>Useful for </a:t>
            </a:r>
            <a:r>
              <a:rPr lang="en-US" sz="2000" b="1" dirty="0">
                <a:latin typeface="Amasis MT Pro Medium" panose="02040604050005020304" pitchFamily="18" charset="0"/>
              </a:rPr>
              <a:t>inventory analysis and market demand prediction</a:t>
            </a:r>
            <a:r>
              <a:rPr lang="en-US" sz="2000" dirty="0">
                <a:latin typeface="Amasis MT Pro Medium" panose="02040604050005020304" pitchFamily="18" charset="0"/>
              </a:rPr>
              <a:t>.</a:t>
            </a:r>
          </a:p>
        </p:txBody>
      </p:sp>
    </p:spTree>
    <p:extLst>
      <p:ext uri="{BB962C8B-B14F-4D97-AF65-F5344CB8AC3E}">
        <p14:creationId xmlns:p14="http://schemas.microsoft.com/office/powerpoint/2010/main" val="158498128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A graph of a number of blue and black bars&#10;&#10;AI-generated content may be incorrect.">
            <a:extLst>
              <a:ext uri="{FF2B5EF4-FFF2-40B4-BE49-F238E27FC236}">
                <a16:creationId xmlns:a16="http://schemas.microsoft.com/office/drawing/2014/main" id="{FA96BDB3-7615-7A96-9EDF-C2E0BD1F68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3626" y="199449"/>
            <a:ext cx="5426762" cy="33307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graph of a number of people&#10;&#10;AI-generated content may be incorrect.">
            <a:extLst>
              <a:ext uri="{FF2B5EF4-FFF2-40B4-BE49-F238E27FC236}">
                <a16:creationId xmlns:a16="http://schemas.microsoft.com/office/drawing/2014/main" id="{215ECF5A-C499-BE6D-EB29-73EAB9FA81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7565" y="3680973"/>
            <a:ext cx="5458884" cy="30842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C13849-FC25-B0CB-2984-94AE12E82811}"/>
              </a:ext>
            </a:extLst>
          </p:cNvPr>
          <p:cNvSpPr txBox="1"/>
          <p:nvPr/>
        </p:nvSpPr>
        <p:spPr>
          <a:xfrm>
            <a:off x="5909188" y="403152"/>
            <a:ext cx="6096000" cy="6555641"/>
          </a:xfrm>
          <a:prstGeom prst="rect">
            <a:avLst/>
          </a:prstGeom>
          <a:noFill/>
        </p:spPr>
        <p:txBody>
          <a:bodyPr wrap="square">
            <a:spAutoFit/>
          </a:bodyPr>
          <a:lstStyle/>
          <a:p>
            <a:r>
              <a:rPr lang="en-US" sz="2000" b="1" dirty="0">
                <a:latin typeface="Amasis MT Pro Medium" panose="02040604050005020304" pitchFamily="18" charset="0"/>
              </a:rPr>
              <a:t>Transmission &amp; Price Analysis</a:t>
            </a:r>
          </a:p>
          <a:p>
            <a:endParaRPr lang="en-US" sz="2000" b="1"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Price Distribution by Transmission Type:</a:t>
            </a:r>
          </a:p>
          <a:p>
            <a:pPr marL="742950" lvl="1" indent="-285750">
              <a:buFont typeface="Arial" panose="020B0604020202020204" pitchFamily="34" charset="0"/>
              <a:buChar char="•"/>
            </a:pPr>
            <a:r>
              <a:rPr lang="en-US" sz="2000" b="1" dirty="0">
                <a:latin typeface="Amasis MT Pro Medium" panose="02040604050005020304" pitchFamily="18" charset="0"/>
              </a:rPr>
              <a:t>Majority of Automatic (A) transmission vehicles have a wider price range.</a:t>
            </a:r>
          </a:p>
          <a:p>
            <a:pPr marL="742950" lvl="1" indent="-285750">
              <a:buFont typeface="Arial" panose="020B0604020202020204" pitchFamily="34" charset="0"/>
              <a:buChar char="•"/>
            </a:pPr>
            <a:r>
              <a:rPr lang="en-US" sz="2000" b="1" dirty="0">
                <a:latin typeface="Amasis MT Pro Medium" panose="02040604050005020304" pitchFamily="18" charset="0"/>
              </a:rPr>
              <a:t>Manual (M) transmission vehicles are fewer and concentrated in lower price ranges.</a:t>
            </a:r>
          </a:p>
          <a:p>
            <a:pPr marL="742950" lvl="1" indent="-285750">
              <a:buFont typeface="Arial" panose="020B0604020202020204" pitchFamily="34" charset="0"/>
              <a:buChar char="•"/>
            </a:pPr>
            <a:endParaRPr lang="en-US" sz="2000" b="1"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Transmission Type by Year:</a:t>
            </a:r>
          </a:p>
          <a:p>
            <a:pPr marL="742950" lvl="1" indent="-285750">
              <a:buFont typeface="Arial" panose="020B0604020202020204" pitchFamily="34" charset="0"/>
              <a:buChar char="•"/>
            </a:pPr>
            <a:r>
              <a:rPr lang="en-US" sz="2000" b="1" dirty="0">
                <a:latin typeface="Amasis MT Pro Medium" panose="02040604050005020304" pitchFamily="18" charset="0"/>
              </a:rPr>
              <a:t>Automatic transmissions have become more dominant in recent years.</a:t>
            </a:r>
          </a:p>
          <a:p>
            <a:pPr marL="742950" lvl="1" indent="-285750">
              <a:buFont typeface="Arial" panose="020B0604020202020204" pitchFamily="34" charset="0"/>
              <a:buChar char="•"/>
            </a:pPr>
            <a:r>
              <a:rPr lang="en-US" sz="2000" b="1" dirty="0">
                <a:latin typeface="Amasis MT Pro Medium" panose="02040604050005020304" pitchFamily="18" charset="0"/>
              </a:rPr>
              <a:t>Manual transmissions are declining, with very few models in recent years.</a:t>
            </a:r>
          </a:p>
          <a:p>
            <a:pPr marL="742950" lvl="1" indent="-285750">
              <a:buFont typeface="Arial" panose="020B0604020202020204" pitchFamily="34" charset="0"/>
              <a:buChar char="•"/>
            </a:pPr>
            <a:endParaRPr lang="en-US" sz="2000" b="1" dirty="0">
              <a:latin typeface="Amasis MT Pro Medium" panose="02040604050005020304" pitchFamily="18" charset="0"/>
            </a:endParaRPr>
          </a:p>
          <a:p>
            <a:pPr>
              <a:buFont typeface="Arial" panose="020B0604020202020204" pitchFamily="34" charset="0"/>
              <a:buChar char="•"/>
            </a:pPr>
            <a:r>
              <a:rPr lang="en-US" sz="2000" b="1" dirty="0">
                <a:latin typeface="Amasis MT Pro Medium" panose="02040604050005020304" pitchFamily="18" charset="0"/>
              </a:rPr>
              <a:t>Insights:</a:t>
            </a:r>
          </a:p>
          <a:p>
            <a:pPr marL="742950" lvl="1" indent="-285750">
              <a:buFont typeface="Arial" panose="020B0604020202020204" pitchFamily="34" charset="0"/>
              <a:buChar char="•"/>
            </a:pPr>
            <a:r>
              <a:rPr lang="en-US" sz="2000" b="1" dirty="0">
                <a:latin typeface="Amasis MT Pro Medium" panose="02040604050005020304" pitchFamily="18" charset="0"/>
              </a:rPr>
              <a:t>Automatic cars have a broader price distribution, indicating higher market demand.</a:t>
            </a:r>
          </a:p>
          <a:p>
            <a:pPr marL="742950" lvl="1" indent="-285750">
              <a:buFont typeface="Arial" panose="020B0604020202020204" pitchFamily="34" charset="0"/>
              <a:buChar char="•"/>
            </a:pPr>
            <a:r>
              <a:rPr lang="en-US" sz="2000" b="1" dirty="0">
                <a:latin typeface="Amasis MT Pro Medium" panose="02040604050005020304" pitchFamily="18" charset="0"/>
              </a:rPr>
              <a:t>Useful for predicting pricing trends and understanding shifts in transmission preferences.</a:t>
            </a:r>
          </a:p>
        </p:txBody>
      </p:sp>
    </p:spTree>
    <p:extLst>
      <p:ext uri="{BB962C8B-B14F-4D97-AF65-F5344CB8AC3E}">
        <p14:creationId xmlns:p14="http://schemas.microsoft.com/office/powerpoint/2010/main" val="32973114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D4ECC7A4-D656-A689-99AB-A29DB299C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85" y="2734887"/>
            <a:ext cx="5424170" cy="391270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7417371-CE21-D40E-FA26-2C2FBC7E5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481" y="2734886"/>
            <a:ext cx="5605848" cy="39127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C1FED9-4CB5-6A88-BCD4-578BAC24B549}"/>
              </a:ext>
            </a:extLst>
          </p:cNvPr>
          <p:cNvSpPr txBox="1"/>
          <p:nvPr/>
        </p:nvSpPr>
        <p:spPr>
          <a:xfrm>
            <a:off x="119042" y="143659"/>
            <a:ext cx="11788877" cy="2308324"/>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Transmission &amp; Price Analysis</a:t>
            </a:r>
          </a:p>
          <a:p>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Manual vs Automatic Prices: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Automatic cars generally have higher prices than manual ones.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Chevrolet and Volkswagen lead in manual car prices, while GMC and Ram top automatic ones.</a:t>
            </a:r>
          </a:p>
          <a:p>
            <a:pPr marL="742950" lvl="1"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Insights:</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Helps understand market demand and pricing strategies.</a:t>
            </a:r>
          </a:p>
        </p:txBody>
      </p:sp>
    </p:spTree>
    <p:extLst>
      <p:ext uri="{BB962C8B-B14F-4D97-AF65-F5344CB8AC3E}">
        <p14:creationId xmlns:p14="http://schemas.microsoft.com/office/powerpoint/2010/main" val="227533257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3819A9F-C57D-70C5-425C-3DBE5A753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2" y="45674"/>
            <a:ext cx="5745107" cy="350161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C286DFB-5B69-EB43-0CE3-686277A87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9355" y="3479426"/>
            <a:ext cx="6207223" cy="3332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6DAE70-AB52-F68B-2720-68C45EA01E93}"/>
              </a:ext>
            </a:extLst>
          </p:cNvPr>
          <p:cNvSpPr txBox="1"/>
          <p:nvPr/>
        </p:nvSpPr>
        <p:spPr>
          <a:xfrm>
            <a:off x="5954966" y="672583"/>
            <a:ext cx="6096000" cy="2246769"/>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Transmission &amp; Fuel Type Analysis</a:t>
            </a:r>
          </a:p>
          <a:p>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Transmission Across Fuel Types: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Gas-powered vehicles dominate both manual and automatic transmissions.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Electric, hybrid, and hydrogen vehicles have almost exclusively automatic transmissions.</a:t>
            </a:r>
          </a:p>
        </p:txBody>
      </p:sp>
      <p:sp>
        <p:nvSpPr>
          <p:cNvPr id="7" name="TextBox 6">
            <a:extLst>
              <a:ext uri="{FF2B5EF4-FFF2-40B4-BE49-F238E27FC236}">
                <a16:creationId xmlns:a16="http://schemas.microsoft.com/office/drawing/2014/main" id="{B8E73AA2-E059-33B7-C9FC-5C1520857CDC}"/>
              </a:ext>
            </a:extLst>
          </p:cNvPr>
          <p:cNvSpPr txBox="1"/>
          <p:nvPr/>
        </p:nvSpPr>
        <p:spPr>
          <a:xfrm>
            <a:off x="223074" y="3611450"/>
            <a:ext cx="5518965" cy="3200876"/>
          </a:xfrm>
          <a:prstGeom prst="rect">
            <a:avLst/>
          </a:prstGeom>
          <a:noFill/>
        </p:spPr>
        <p:txBody>
          <a:bodyPr wrap="square">
            <a:spAutoFit/>
          </a:bodyPr>
          <a:lstStyle/>
          <a:p>
            <a:pPr>
              <a:buFont typeface="Arial" panose="020B0604020202020204" pitchFamily="34" charset="0"/>
              <a:buChar char="•"/>
            </a:pPr>
            <a:r>
              <a:rPr lang="en-US" sz="2000" b="1" dirty="0">
                <a:latin typeface="Arial" panose="020B0604020202020204" pitchFamily="34" charset="0"/>
                <a:cs typeface="Arial" panose="020B0604020202020204" pitchFamily="34" charset="0"/>
              </a:rPr>
              <a:t>Transmission Distribution Across Vehicle Series: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Automatic transmissions are common across all series.</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Manual transmissions appear in a small fraction of certain models like Sport and XLT.</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Insights:</a:t>
            </a:r>
            <a:endParaRPr lang="en-U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Gasoline vehicles continue to be the most popular.</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Manual transmission is rare, aligning with industry trends toward automation.</a:t>
            </a:r>
          </a:p>
        </p:txBody>
      </p:sp>
    </p:spTree>
    <p:extLst>
      <p:ext uri="{BB962C8B-B14F-4D97-AF65-F5344CB8AC3E}">
        <p14:creationId xmlns:p14="http://schemas.microsoft.com/office/powerpoint/2010/main" val="112493477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679</TotalTime>
  <Words>858</Words>
  <Application>Microsoft Office PowerPoint</Application>
  <PresentationFormat>Widescreen</PresentationFormat>
  <Paragraphs>96</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Amasis MT Pro Medium</vt:lpstr>
      <vt:lpstr>Aptos</vt:lpstr>
      <vt:lpstr>Arial</vt:lpstr>
      <vt:lpstr>Century Gothic</vt:lpstr>
      <vt:lpstr>Roboto</vt:lpstr>
      <vt:lpstr>Wingdings 3</vt:lpstr>
      <vt:lpstr>Ion</vt:lpstr>
      <vt:lpstr>Go Auto and Transmission Types: Demo 1 </vt:lpstr>
      <vt:lpstr>Problem statement: Vehicle Transmission Identifier (Classification) </vt:lpstr>
      <vt:lpstr>Key Features for Prediction </vt:lpstr>
      <vt:lpstr>Handling Missing Values</vt:lpstr>
      <vt:lpstr>Removing outliers from price column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sukhvir kaur</dc:creator>
  <cp:lastModifiedBy>sukhvir kaur</cp:lastModifiedBy>
  <cp:revision>4</cp:revision>
  <dcterms:created xsi:type="dcterms:W3CDTF">2025-02-12T20:19:31Z</dcterms:created>
  <dcterms:modified xsi:type="dcterms:W3CDTF">2025-02-13T08:07:47Z</dcterms:modified>
</cp:coreProperties>
</file>