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76" r:id="rId3"/>
    <p:sldId id="277" r:id="rId4"/>
    <p:sldId id="278" r:id="rId5"/>
    <p:sldId id="279" r:id="rId6"/>
    <p:sldId id="280" r:id="rId7"/>
    <p:sldId id="264" r:id="rId8"/>
    <p:sldId id="258" r:id="rId9"/>
    <p:sldId id="260" r:id="rId10"/>
    <p:sldId id="268" r:id="rId11"/>
    <p:sldId id="269" r:id="rId12"/>
    <p:sldId id="273" r:id="rId13"/>
    <p:sldId id="266"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922BF-354C-4E0F-B669-B5AACBC5D232}"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endParaRPr lang="en-IN"/>
        </a:p>
      </dgm:t>
    </dgm:pt>
    <dgm:pt modelId="{78A8B5C2-0EFF-4F90-ADFB-C99E241F7FC1}">
      <dgm:prSet phldrT="[Text]"/>
      <dgm:spPr/>
      <dgm:t>
        <a:bodyPr/>
        <a:lstStyle/>
        <a:p>
          <a:r>
            <a:rPr lang="en-IN" dirty="0" smtClean="0">
              <a:solidFill>
                <a:srgbClr val="0070C0"/>
              </a:solidFill>
            </a:rPr>
            <a:t>Read data in json on Databricks</a:t>
          </a:r>
          <a:endParaRPr lang="en-IN" dirty="0">
            <a:solidFill>
              <a:srgbClr val="0070C0"/>
            </a:solidFill>
          </a:endParaRPr>
        </a:p>
      </dgm:t>
    </dgm:pt>
    <dgm:pt modelId="{B2735748-174B-454A-B54D-773AFC1241CA}" type="parTrans" cxnId="{258D1240-59F5-4FB8-8F37-19F60E48DFF3}">
      <dgm:prSet/>
      <dgm:spPr/>
      <dgm:t>
        <a:bodyPr/>
        <a:lstStyle/>
        <a:p>
          <a:endParaRPr lang="en-IN"/>
        </a:p>
      </dgm:t>
    </dgm:pt>
    <dgm:pt modelId="{6AD2DD3E-C4DF-48A7-A0A6-430B8CDA4140}" type="sibTrans" cxnId="{258D1240-59F5-4FB8-8F37-19F60E48DFF3}">
      <dgm:prSet/>
      <dgm:spPr/>
      <dgm:t>
        <a:bodyPr/>
        <a:lstStyle/>
        <a:p>
          <a:endParaRPr lang="en-IN"/>
        </a:p>
      </dgm:t>
    </dgm:pt>
    <dgm:pt modelId="{71F79DA9-9157-4E9E-8601-B217C775F028}">
      <dgm:prSet phldrT="[Text]"/>
      <dgm:spPr/>
      <dgm:t>
        <a:bodyPr/>
        <a:lstStyle/>
        <a:p>
          <a:r>
            <a:rPr lang="en-IN" dirty="0" smtClean="0">
              <a:solidFill>
                <a:srgbClr val="0070C0"/>
              </a:solidFill>
            </a:rPr>
            <a:t>Flatten Data</a:t>
          </a:r>
          <a:endParaRPr lang="en-IN" dirty="0">
            <a:solidFill>
              <a:srgbClr val="0070C0"/>
            </a:solidFill>
          </a:endParaRPr>
        </a:p>
      </dgm:t>
    </dgm:pt>
    <dgm:pt modelId="{390955B0-CB29-43C9-9DCB-4DE3FFFC0FD1}" type="parTrans" cxnId="{631F4925-EFCC-46CF-AF5C-3D8181872084}">
      <dgm:prSet/>
      <dgm:spPr/>
      <dgm:t>
        <a:bodyPr/>
        <a:lstStyle/>
        <a:p>
          <a:endParaRPr lang="en-IN"/>
        </a:p>
      </dgm:t>
    </dgm:pt>
    <dgm:pt modelId="{8BAD5C54-7446-48D2-B0BB-BC0C0CDCCE4A}" type="sibTrans" cxnId="{631F4925-EFCC-46CF-AF5C-3D8181872084}">
      <dgm:prSet/>
      <dgm:spPr/>
      <dgm:t>
        <a:bodyPr/>
        <a:lstStyle/>
        <a:p>
          <a:endParaRPr lang="en-IN">
            <a:solidFill>
              <a:srgbClr val="0070C0"/>
            </a:solidFill>
          </a:endParaRPr>
        </a:p>
      </dgm:t>
    </dgm:pt>
    <dgm:pt modelId="{20DFA4A4-79FE-4F1A-B5E3-CCD1A1F09EC4}">
      <dgm:prSet phldrT="[Text]"/>
      <dgm:spPr/>
      <dgm:t>
        <a:bodyPr/>
        <a:lstStyle/>
        <a:p>
          <a:r>
            <a:rPr lang="en-IN" dirty="0" smtClean="0">
              <a:solidFill>
                <a:srgbClr val="0070C0"/>
              </a:solidFill>
            </a:rPr>
            <a:t>Profiling the Data</a:t>
          </a:r>
          <a:endParaRPr lang="en-IN" dirty="0">
            <a:solidFill>
              <a:srgbClr val="0070C0"/>
            </a:solidFill>
          </a:endParaRPr>
        </a:p>
      </dgm:t>
    </dgm:pt>
    <dgm:pt modelId="{8D5CCD4A-2AA8-4A6F-B15E-DDEF9EEBD153}" type="parTrans" cxnId="{AE42CA5A-55A4-41FA-9199-872C2F64BE5A}">
      <dgm:prSet/>
      <dgm:spPr/>
      <dgm:t>
        <a:bodyPr/>
        <a:lstStyle/>
        <a:p>
          <a:endParaRPr lang="en-IN"/>
        </a:p>
      </dgm:t>
    </dgm:pt>
    <dgm:pt modelId="{623F6EC5-F3B5-42B9-8531-C8E6C28ED77F}" type="sibTrans" cxnId="{AE42CA5A-55A4-41FA-9199-872C2F64BE5A}">
      <dgm:prSet/>
      <dgm:spPr/>
      <dgm:t>
        <a:bodyPr/>
        <a:lstStyle/>
        <a:p>
          <a:endParaRPr lang="en-IN">
            <a:solidFill>
              <a:srgbClr val="0070C0"/>
            </a:solidFill>
          </a:endParaRPr>
        </a:p>
      </dgm:t>
    </dgm:pt>
    <dgm:pt modelId="{5994A368-189A-417B-9939-F492CFE488E6}">
      <dgm:prSet phldrT="[Text]"/>
      <dgm:spPr/>
      <dgm:t>
        <a:bodyPr/>
        <a:lstStyle/>
        <a:p>
          <a:r>
            <a:rPr lang="en-IN" dirty="0" smtClean="0">
              <a:solidFill>
                <a:srgbClr val="0070C0"/>
              </a:solidFill>
            </a:rPr>
            <a:t>Apply Transformation </a:t>
          </a:r>
          <a:endParaRPr lang="en-IN" dirty="0">
            <a:solidFill>
              <a:srgbClr val="0070C0"/>
            </a:solidFill>
          </a:endParaRPr>
        </a:p>
      </dgm:t>
    </dgm:pt>
    <dgm:pt modelId="{6B34D02B-04EF-4BF1-8556-105662640659}" type="parTrans" cxnId="{6A452911-E1D5-4485-AEAE-C020D13C6917}">
      <dgm:prSet/>
      <dgm:spPr/>
      <dgm:t>
        <a:bodyPr/>
        <a:lstStyle/>
        <a:p>
          <a:endParaRPr lang="en-IN"/>
        </a:p>
      </dgm:t>
    </dgm:pt>
    <dgm:pt modelId="{F0565854-13A0-42C4-859A-1CBE03E2F0CD}" type="sibTrans" cxnId="{6A452911-E1D5-4485-AEAE-C020D13C6917}">
      <dgm:prSet/>
      <dgm:spPr/>
      <dgm:t>
        <a:bodyPr/>
        <a:lstStyle/>
        <a:p>
          <a:endParaRPr lang="en-IN">
            <a:solidFill>
              <a:srgbClr val="0070C0"/>
            </a:solidFill>
          </a:endParaRPr>
        </a:p>
      </dgm:t>
    </dgm:pt>
    <dgm:pt modelId="{2F889C9D-9714-4B17-B511-A3D550508405}">
      <dgm:prSet phldrT="[Text]"/>
      <dgm:spPr/>
      <dgm:t>
        <a:bodyPr/>
        <a:lstStyle/>
        <a:p>
          <a:r>
            <a:rPr lang="en-IN" dirty="0" smtClean="0">
              <a:solidFill>
                <a:srgbClr val="0070C0"/>
              </a:solidFill>
            </a:rPr>
            <a:t>Remove Null values</a:t>
          </a:r>
          <a:endParaRPr lang="en-IN" dirty="0">
            <a:solidFill>
              <a:srgbClr val="0070C0"/>
            </a:solidFill>
          </a:endParaRPr>
        </a:p>
      </dgm:t>
    </dgm:pt>
    <dgm:pt modelId="{ACBBAB85-C1FF-4324-99A0-637C0D3DB663}" type="parTrans" cxnId="{581F693A-98F6-413C-913E-D219199D1E2C}">
      <dgm:prSet/>
      <dgm:spPr/>
      <dgm:t>
        <a:bodyPr/>
        <a:lstStyle/>
        <a:p>
          <a:endParaRPr lang="en-IN"/>
        </a:p>
      </dgm:t>
    </dgm:pt>
    <dgm:pt modelId="{DE38FEBA-B661-4639-95C3-9CFFB3C45F9B}" type="sibTrans" cxnId="{581F693A-98F6-413C-913E-D219199D1E2C}">
      <dgm:prSet/>
      <dgm:spPr/>
      <dgm:t>
        <a:bodyPr/>
        <a:lstStyle/>
        <a:p>
          <a:endParaRPr lang="en-IN">
            <a:solidFill>
              <a:srgbClr val="0070C0"/>
            </a:solidFill>
          </a:endParaRPr>
        </a:p>
      </dgm:t>
    </dgm:pt>
    <dgm:pt modelId="{A38F1A3D-D539-49A3-99CA-653E69DE9E9C}">
      <dgm:prSet phldrT="[Text]"/>
      <dgm:spPr/>
      <dgm:t>
        <a:bodyPr/>
        <a:lstStyle/>
        <a:p>
          <a:r>
            <a:rPr lang="en-IN" dirty="0" smtClean="0">
              <a:solidFill>
                <a:srgbClr val="0070C0"/>
              </a:solidFill>
            </a:rPr>
            <a:t>Clean data </a:t>
          </a:r>
          <a:br>
            <a:rPr lang="en-IN" dirty="0" smtClean="0">
              <a:solidFill>
                <a:srgbClr val="0070C0"/>
              </a:solidFill>
            </a:rPr>
          </a:br>
          <a:r>
            <a:rPr lang="en-IN" dirty="0" smtClean="0">
              <a:solidFill>
                <a:srgbClr val="0070C0"/>
              </a:solidFill>
            </a:rPr>
            <a:t>based on some parameters</a:t>
          </a:r>
          <a:endParaRPr lang="en-IN" dirty="0">
            <a:solidFill>
              <a:srgbClr val="0070C0"/>
            </a:solidFill>
          </a:endParaRPr>
        </a:p>
      </dgm:t>
    </dgm:pt>
    <dgm:pt modelId="{A986CD99-0478-4FA0-8C1F-7A3168B9359B}" type="parTrans" cxnId="{3D7C34F8-CD8F-4E4D-A1AD-D8EEA3D19300}">
      <dgm:prSet/>
      <dgm:spPr/>
      <dgm:t>
        <a:bodyPr/>
        <a:lstStyle/>
        <a:p>
          <a:endParaRPr lang="en-IN"/>
        </a:p>
      </dgm:t>
    </dgm:pt>
    <dgm:pt modelId="{1FD549E8-6BDE-43B9-B4E8-A265838200B4}" type="sibTrans" cxnId="{3D7C34F8-CD8F-4E4D-A1AD-D8EEA3D19300}">
      <dgm:prSet/>
      <dgm:spPr/>
      <dgm:t>
        <a:bodyPr/>
        <a:lstStyle/>
        <a:p>
          <a:endParaRPr lang="en-IN">
            <a:solidFill>
              <a:srgbClr val="0070C0"/>
            </a:solidFill>
          </a:endParaRPr>
        </a:p>
      </dgm:t>
    </dgm:pt>
    <dgm:pt modelId="{5EB79085-CA8B-47F8-873E-DE150E7304D0}">
      <dgm:prSet phldrT="[Text]"/>
      <dgm:spPr/>
      <dgm:t>
        <a:bodyPr/>
        <a:lstStyle/>
        <a:p>
          <a:r>
            <a:rPr lang="en-IN" dirty="0" smtClean="0">
              <a:solidFill>
                <a:srgbClr val="0070C0"/>
              </a:solidFill>
            </a:rPr>
            <a:t>Querying the required data</a:t>
          </a:r>
          <a:endParaRPr lang="en-IN" dirty="0">
            <a:solidFill>
              <a:srgbClr val="0070C0"/>
            </a:solidFill>
          </a:endParaRPr>
        </a:p>
      </dgm:t>
    </dgm:pt>
    <dgm:pt modelId="{9E2501C8-0470-408B-A914-DE4F8AFC7E48}" type="parTrans" cxnId="{4F1AC149-BA05-4EF8-B7BB-4ADC6EDFA7DD}">
      <dgm:prSet/>
      <dgm:spPr/>
      <dgm:t>
        <a:bodyPr/>
        <a:lstStyle/>
        <a:p>
          <a:endParaRPr lang="en-IN"/>
        </a:p>
      </dgm:t>
    </dgm:pt>
    <dgm:pt modelId="{98A6CA11-36E9-448E-BD9E-723594424315}" type="sibTrans" cxnId="{4F1AC149-BA05-4EF8-B7BB-4ADC6EDFA7DD}">
      <dgm:prSet/>
      <dgm:spPr/>
      <dgm:t>
        <a:bodyPr/>
        <a:lstStyle/>
        <a:p>
          <a:endParaRPr lang="en-IN"/>
        </a:p>
      </dgm:t>
    </dgm:pt>
    <dgm:pt modelId="{A4F79C58-6A76-47E7-BB10-48DE95D2B1DA}" type="pres">
      <dgm:prSet presAssocID="{934922BF-354C-4E0F-B669-B5AACBC5D232}" presName="diagram" presStyleCnt="0">
        <dgm:presLayoutVars>
          <dgm:dir/>
          <dgm:resizeHandles val="exact"/>
        </dgm:presLayoutVars>
      </dgm:prSet>
      <dgm:spPr/>
      <dgm:t>
        <a:bodyPr/>
        <a:lstStyle/>
        <a:p>
          <a:endParaRPr lang="en-IN"/>
        </a:p>
      </dgm:t>
    </dgm:pt>
    <dgm:pt modelId="{A7AACECF-116C-4C0B-8D9E-D3EC387E8EDF}" type="pres">
      <dgm:prSet presAssocID="{78A8B5C2-0EFF-4F90-ADFB-C99E241F7FC1}" presName="node" presStyleLbl="node1" presStyleIdx="0" presStyleCnt="7">
        <dgm:presLayoutVars>
          <dgm:bulletEnabled val="1"/>
        </dgm:presLayoutVars>
      </dgm:prSet>
      <dgm:spPr/>
      <dgm:t>
        <a:bodyPr/>
        <a:lstStyle/>
        <a:p>
          <a:endParaRPr lang="en-IN"/>
        </a:p>
      </dgm:t>
    </dgm:pt>
    <dgm:pt modelId="{157C9311-4001-45A0-AD87-F34E280BDB05}" type="pres">
      <dgm:prSet presAssocID="{6AD2DD3E-C4DF-48A7-A0A6-430B8CDA4140}" presName="sibTrans" presStyleLbl="sibTrans2D1" presStyleIdx="0" presStyleCnt="6"/>
      <dgm:spPr/>
      <dgm:t>
        <a:bodyPr/>
        <a:lstStyle/>
        <a:p>
          <a:endParaRPr lang="en-IN"/>
        </a:p>
      </dgm:t>
    </dgm:pt>
    <dgm:pt modelId="{357F732F-6011-4B7D-B77E-DD570B0E86E2}" type="pres">
      <dgm:prSet presAssocID="{6AD2DD3E-C4DF-48A7-A0A6-430B8CDA4140}" presName="connectorText" presStyleLbl="sibTrans2D1" presStyleIdx="0" presStyleCnt="6"/>
      <dgm:spPr/>
      <dgm:t>
        <a:bodyPr/>
        <a:lstStyle/>
        <a:p>
          <a:endParaRPr lang="en-IN"/>
        </a:p>
      </dgm:t>
    </dgm:pt>
    <dgm:pt modelId="{7E0AA44D-239B-4CF8-9438-56CE85B49617}" type="pres">
      <dgm:prSet presAssocID="{71F79DA9-9157-4E9E-8601-B217C775F028}" presName="node" presStyleLbl="node1" presStyleIdx="1" presStyleCnt="7">
        <dgm:presLayoutVars>
          <dgm:bulletEnabled val="1"/>
        </dgm:presLayoutVars>
      </dgm:prSet>
      <dgm:spPr/>
      <dgm:t>
        <a:bodyPr/>
        <a:lstStyle/>
        <a:p>
          <a:endParaRPr lang="en-IN"/>
        </a:p>
      </dgm:t>
    </dgm:pt>
    <dgm:pt modelId="{64FAD306-98AE-405D-8A63-BE40386E4981}" type="pres">
      <dgm:prSet presAssocID="{8BAD5C54-7446-48D2-B0BB-BC0C0CDCCE4A}" presName="sibTrans" presStyleLbl="sibTrans2D1" presStyleIdx="1" presStyleCnt="6"/>
      <dgm:spPr/>
      <dgm:t>
        <a:bodyPr/>
        <a:lstStyle/>
        <a:p>
          <a:endParaRPr lang="en-IN"/>
        </a:p>
      </dgm:t>
    </dgm:pt>
    <dgm:pt modelId="{5573E9DD-C3AF-416A-9349-D9A19E661685}" type="pres">
      <dgm:prSet presAssocID="{8BAD5C54-7446-48D2-B0BB-BC0C0CDCCE4A}" presName="connectorText" presStyleLbl="sibTrans2D1" presStyleIdx="1" presStyleCnt="6"/>
      <dgm:spPr/>
      <dgm:t>
        <a:bodyPr/>
        <a:lstStyle/>
        <a:p>
          <a:endParaRPr lang="en-IN"/>
        </a:p>
      </dgm:t>
    </dgm:pt>
    <dgm:pt modelId="{90901806-A031-459E-BF60-DF8CF4EDD693}" type="pres">
      <dgm:prSet presAssocID="{20DFA4A4-79FE-4F1A-B5E3-CCD1A1F09EC4}" presName="node" presStyleLbl="node1" presStyleIdx="2" presStyleCnt="7">
        <dgm:presLayoutVars>
          <dgm:bulletEnabled val="1"/>
        </dgm:presLayoutVars>
      </dgm:prSet>
      <dgm:spPr/>
      <dgm:t>
        <a:bodyPr/>
        <a:lstStyle/>
        <a:p>
          <a:endParaRPr lang="en-IN"/>
        </a:p>
      </dgm:t>
    </dgm:pt>
    <dgm:pt modelId="{DF23E97F-78CC-4374-AEE5-7838FB66EC75}" type="pres">
      <dgm:prSet presAssocID="{623F6EC5-F3B5-42B9-8531-C8E6C28ED77F}" presName="sibTrans" presStyleLbl="sibTrans2D1" presStyleIdx="2" presStyleCnt="6"/>
      <dgm:spPr/>
      <dgm:t>
        <a:bodyPr/>
        <a:lstStyle/>
        <a:p>
          <a:endParaRPr lang="en-IN"/>
        </a:p>
      </dgm:t>
    </dgm:pt>
    <dgm:pt modelId="{2095AC92-C76E-435D-A6B3-1B1C15F91BDC}" type="pres">
      <dgm:prSet presAssocID="{623F6EC5-F3B5-42B9-8531-C8E6C28ED77F}" presName="connectorText" presStyleLbl="sibTrans2D1" presStyleIdx="2" presStyleCnt="6"/>
      <dgm:spPr/>
      <dgm:t>
        <a:bodyPr/>
        <a:lstStyle/>
        <a:p>
          <a:endParaRPr lang="en-IN"/>
        </a:p>
      </dgm:t>
    </dgm:pt>
    <dgm:pt modelId="{959DEBA7-A881-42E5-A2BD-DA0520E6A6F3}" type="pres">
      <dgm:prSet presAssocID="{5994A368-189A-417B-9939-F492CFE488E6}" presName="node" presStyleLbl="node1" presStyleIdx="3" presStyleCnt="7">
        <dgm:presLayoutVars>
          <dgm:bulletEnabled val="1"/>
        </dgm:presLayoutVars>
      </dgm:prSet>
      <dgm:spPr/>
      <dgm:t>
        <a:bodyPr/>
        <a:lstStyle/>
        <a:p>
          <a:endParaRPr lang="en-IN"/>
        </a:p>
      </dgm:t>
    </dgm:pt>
    <dgm:pt modelId="{1057B101-6079-4E3F-B017-E32B74C5284C}" type="pres">
      <dgm:prSet presAssocID="{F0565854-13A0-42C4-859A-1CBE03E2F0CD}" presName="sibTrans" presStyleLbl="sibTrans2D1" presStyleIdx="3" presStyleCnt="6"/>
      <dgm:spPr/>
      <dgm:t>
        <a:bodyPr/>
        <a:lstStyle/>
        <a:p>
          <a:endParaRPr lang="en-IN"/>
        </a:p>
      </dgm:t>
    </dgm:pt>
    <dgm:pt modelId="{3C696402-82B9-4187-AD05-71A4825FC584}" type="pres">
      <dgm:prSet presAssocID="{F0565854-13A0-42C4-859A-1CBE03E2F0CD}" presName="connectorText" presStyleLbl="sibTrans2D1" presStyleIdx="3" presStyleCnt="6"/>
      <dgm:spPr/>
      <dgm:t>
        <a:bodyPr/>
        <a:lstStyle/>
        <a:p>
          <a:endParaRPr lang="en-IN"/>
        </a:p>
      </dgm:t>
    </dgm:pt>
    <dgm:pt modelId="{27129BA6-AB30-4699-B82C-0B136DADE107}" type="pres">
      <dgm:prSet presAssocID="{2F889C9D-9714-4B17-B511-A3D550508405}" presName="node" presStyleLbl="node1" presStyleIdx="4" presStyleCnt="7">
        <dgm:presLayoutVars>
          <dgm:bulletEnabled val="1"/>
        </dgm:presLayoutVars>
      </dgm:prSet>
      <dgm:spPr/>
      <dgm:t>
        <a:bodyPr/>
        <a:lstStyle/>
        <a:p>
          <a:endParaRPr lang="en-IN"/>
        </a:p>
      </dgm:t>
    </dgm:pt>
    <dgm:pt modelId="{E6154D84-C142-40C0-90EB-999E9521D658}" type="pres">
      <dgm:prSet presAssocID="{DE38FEBA-B661-4639-95C3-9CFFB3C45F9B}" presName="sibTrans" presStyleLbl="sibTrans2D1" presStyleIdx="4" presStyleCnt="6"/>
      <dgm:spPr/>
      <dgm:t>
        <a:bodyPr/>
        <a:lstStyle/>
        <a:p>
          <a:endParaRPr lang="en-IN"/>
        </a:p>
      </dgm:t>
    </dgm:pt>
    <dgm:pt modelId="{183BA74E-DD08-4E74-B855-90549BEBFDA0}" type="pres">
      <dgm:prSet presAssocID="{DE38FEBA-B661-4639-95C3-9CFFB3C45F9B}" presName="connectorText" presStyleLbl="sibTrans2D1" presStyleIdx="4" presStyleCnt="6"/>
      <dgm:spPr/>
      <dgm:t>
        <a:bodyPr/>
        <a:lstStyle/>
        <a:p>
          <a:endParaRPr lang="en-IN"/>
        </a:p>
      </dgm:t>
    </dgm:pt>
    <dgm:pt modelId="{6616210F-451A-4CF6-8ED2-BF9539701CA0}" type="pres">
      <dgm:prSet presAssocID="{A38F1A3D-D539-49A3-99CA-653E69DE9E9C}" presName="node" presStyleLbl="node1" presStyleIdx="5" presStyleCnt="7">
        <dgm:presLayoutVars>
          <dgm:bulletEnabled val="1"/>
        </dgm:presLayoutVars>
      </dgm:prSet>
      <dgm:spPr/>
      <dgm:t>
        <a:bodyPr/>
        <a:lstStyle/>
        <a:p>
          <a:endParaRPr lang="en-IN"/>
        </a:p>
      </dgm:t>
    </dgm:pt>
    <dgm:pt modelId="{F0001C41-025A-4C4D-83B2-F8DFC60675C8}" type="pres">
      <dgm:prSet presAssocID="{1FD549E8-6BDE-43B9-B4E8-A265838200B4}" presName="sibTrans" presStyleLbl="sibTrans2D1" presStyleIdx="5" presStyleCnt="6"/>
      <dgm:spPr/>
      <dgm:t>
        <a:bodyPr/>
        <a:lstStyle/>
        <a:p>
          <a:endParaRPr lang="en-IN"/>
        </a:p>
      </dgm:t>
    </dgm:pt>
    <dgm:pt modelId="{9B6A9613-BAF6-49E5-BA79-BD79EBB8BF36}" type="pres">
      <dgm:prSet presAssocID="{1FD549E8-6BDE-43B9-B4E8-A265838200B4}" presName="connectorText" presStyleLbl="sibTrans2D1" presStyleIdx="5" presStyleCnt="6"/>
      <dgm:spPr/>
      <dgm:t>
        <a:bodyPr/>
        <a:lstStyle/>
        <a:p>
          <a:endParaRPr lang="en-IN"/>
        </a:p>
      </dgm:t>
    </dgm:pt>
    <dgm:pt modelId="{2102F7A9-E5A6-4712-8783-292E43C27EC7}" type="pres">
      <dgm:prSet presAssocID="{5EB79085-CA8B-47F8-873E-DE150E7304D0}" presName="node" presStyleLbl="node1" presStyleIdx="6" presStyleCnt="7">
        <dgm:presLayoutVars>
          <dgm:bulletEnabled val="1"/>
        </dgm:presLayoutVars>
      </dgm:prSet>
      <dgm:spPr/>
      <dgm:t>
        <a:bodyPr/>
        <a:lstStyle/>
        <a:p>
          <a:endParaRPr lang="en-IN"/>
        </a:p>
      </dgm:t>
    </dgm:pt>
  </dgm:ptLst>
  <dgm:cxnLst>
    <dgm:cxn modelId="{581F693A-98F6-413C-913E-D219199D1E2C}" srcId="{934922BF-354C-4E0F-B669-B5AACBC5D232}" destId="{2F889C9D-9714-4B17-B511-A3D550508405}" srcOrd="4" destOrd="0" parTransId="{ACBBAB85-C1FF-4324-99A0-637C0D3DB663}" sibTransId="{DE38FEBA-B661-4639-95C3-9CFFB3C45F9B}"/>
    <dgm:cxn modelId="{F63B12D9-4BB2-4BFE-BF66-6645FBB3B2FC}" type="presOf" srcId="{DE38FEBA-B661-4639-95C3-9CFFB3C45F9B}" destId="{183BA74E-DD08-4E74-B855-90549BEBFDA0}" srcOrd="1" destOrd="0" presId="urn:microsoft.com/office/officeart/2005/8/layout/process5"/>
    <dgm:cxn modelId="{631F4925-EFCC-46CF-AF5C-3D8181872084}" srcId="{934922BF-354C-4E0F-B669-B5AACBC5D232}" destId="{71F79DA9-9157-4E9E-8601-B217C775F028}" srcOrd="1" destOrd="0" parTransId="{390955B0-CB29-43C9-9DCB-4DE3FFFC0FD1}" sibTransId="{8BAD5C54-7446-48D2-B0BB-BC0C0CDCCE4A}"/>
    <dgm:cxn modelId="{4F1AC149-BA05-4EF8-B7BB-4ADC6EDFA7DD}" srcId="{934922BF-354C-4E0F-B669-B5AACBC5D232}" destId="{5EB79085-CA8B-47F8-873E-DE150E7304D0}" srcOrd="6" destOrd="0" parTransId="{9E2501C8-0470-408B-A914-DE4F8AFC7E48}" sibTransId="{98A6CA11-36E9-448E-BD9E-723594424315}"/>
    <dgm:cxn modelId="{36DB886C-361F-4F90-BE79-3288583514D1}" type="presOf" srcId="{8BAD5C54-7446-48D2-B0BB-BC0C0CDCCE4A}" destId="{5573E9DD-C3AF-416A-9349-D9A19E661685}" srcOrd="1" destOrd="0" presId="urn:microsoft.com/office/officeart/2005/8/layout/process5"/>
    <dgm:cxn modelId="{75FEC811-0C6B-43FD-ADC3-C79C494C1876}" type="presOf" srcId="{A38F1A3D-D539-49A3-99CA-653E69DE9E9C}" destId="{6616210F-451A-4CF6-8ED2-BF9539701CA0}" srcOrd="0" destOrd="0" presId="urn:microsoft.com/office/officeart/2005/8/layout/process5"/>
    <dgm:cxn modelId="{A7DDE2D5-90D0-4EF8-93AB-0639DAFD2406}" type="presOf" srcId="{5EB79085-CA8B-47F8-873E-DE150E7304D0}" destId="{2102F7A9-E5A6-4712-8783-292E43C27EC7}" srcOrd="0" destOrd="0" presId="urn:microsoft.com/office/officeart/2005/8/layout/process5"/>
    <dgm:cxn modelId="{1AACD764-B64B-4F79-8322-808B9F6143AF}" type="presOf" srcId="{6AD2DD3E-C4DF-48A7-A0A6-430B8CDA4140}" destId="{357F732F-6011-4B7D-B77E-DD570B0E86E2}" srcOrd="1" destOrd="0" presId="urn:microsoft.com/office/officeart/2005/8/layout/process5"/>
    <dgm:cxn modelId="{6B3FFBAB-0BAB-4B99-AFE6-E3D6C73E7197}" type="presOf" srcId="{F0565854-13A0-42C4-859A-1CBE03E2F0CD}" destId="{3C696402-82B9-4187-AD05-71A4825FC584}" srcOrd="1" destOrd="0" presId="urn:microsoft.com/office/officeart/2005/8/layout/process5"/>
    <dgm:cxn modelId="{3D7C34F8-CD8F-4E4D-A1AD-D8EEA3D19300}" srcId="{934922BF-354C-4E0F-B669-B5AACBC5D232}" destId="{A38F1A3D-D539-49A3-99CA-653E69DE9E9C}" srcOrd="5" destOrd="0" parTransId="{A986CD99-0478-4FA0-8C1F-7A3168B9359B}" sibTransId="{1FD549E8-6BDE-43B9-B4E8-A265838200B4}"/>
    <dgm:cxn modelId="{2E2E1796-7DA7-48D0-B84E-DDD2C81E55A3}" type="presOf" srcId="{1FD549E8-6BDE-43B9-B4E8-A265838200B4}" destId="{F0001C41-025A-4C4D-83B2-F8DFC60675C8}" srcOrd="0" destOrd="0" presId="urn:microsoft.com/office/officeart/2005/8/layout/process5"/>
    <dgm:cxn modelId="{AE42CA5A-55A4-41FA-9199-872C2F64BE5A}" srcId="{934922BF-354C-4E0F-B669-B5AACBC5D232}" destId="{20DFA4A4-79FE-4F1A-B5E3-CCD1A1F09EC4}" srcOrd="2" destOrd="0" parTransId="{8D5CCD4A-2AA8-4A6F-B15E-DDEF9EEBD153}" sibTransId="{623F6EC5-F3B5-42B9-8531-C8E6C28ED77F}"/>
    <dgm:cxn modelId="{83955FEC-3C11-45B9-A0E8-91E1F0FBBAC5}" type="presOf" srcId="{5994A368-189A-417B-9939-F492CFE488E6}" destId="{959DEBA7-A881-42E5-A2BD-DA0520E6A6F3}" srcOrd="0" destOrd="0" presId="urn:microsoft.com/office/officeart/2005/8/layout/process5"/>
    <dgm:cxn modelId="{9F6A260C-72D5-4B9F-8C49-85618ECCB22C}" type="presOf" srcId="{20DFA4A4-79FE-4F1A-B5E3-CCD1A1F09EC4}" destId="{90901806-A031-459E-BF60-DF8CF4EDD693}" srcOrd="0" destOrd="0" presId="urn:microsoft.com/office/officeart/2005/8/layout/process5"/>
    <dgm:cxn modelId="{009B35C6-AC8C-4505-AB54-C74B1FF821CE}" type="presOf" srcId="{2F889C9D-9714-4B17-B511-A3D550508405}" destId="{27129BA6-AB30-4699-B82C-0B136DADE107}" srcOrd="0" destOrd="0" presId="urn:microsoft.com/office/officeart/2005/8/layout/process5"/>
    <dgm:cxn modelId="{6A452911-E1D5-4485-AEAE-C020D13C6917}" srcId="{934922BF-354C-4E0F-B669-B5AACBC5D232}" destId="{5994A368-189A-417B-9939-F492CFE488E6}" srcOrd="3" destOrd="0" parTransId="{6B34D02B-04EF-4BF1-8556-105662640659}" sibTransId="{F0565854-13A0-42C4-859A-1CBE03E2F0CD}"/>
    <dgm:cxn modelId="{3F213878-8292-4F13-93BD-E9192CF02736}" type="presOf" srcId="{DE38FEBA-B661-4639-95C3-9CFFB3C45F9B}" destId="{E6154D84-C142-40C0-90EB-999E9521D658}" srcOrd="0" destOrd="0" presId="urn:microsoft.com/office/officeart/2005/8/layout/process5"/>
    <dgm:cxn modelId="{9430B59E-1803-40B2-8E12-07E514B82984}" type="presOf" srcId="{71F79DA9-9157-4E9E-8601-B217C775F028}" destId="{7E0AA44D-239B-4CF8-9438-56CE85B49617}" srcOrd="0" destOrd="0" presId="urn:microsoft.com/office/officeart/2005/8/layout/process5"/>
    <dgm:cxn modelId="{6FC9E369-859F-4FC0-9C08-1B29C833934C}" type="presOf" srcId="{F0565854-13A0-42C4-859A-1CBE03E2F0CD}" destId="{1057B101-6079-4E3F-B017-E32B74C5284C}" srcOrd="0" destOrd="0" presId="urn:microsoft.com/office/officeart/2005/8/layout/process5"/>
    <dgm:cxn modelId="{3173B521-7611-492B-A67B-95DA968F0446}" type="presOf" srcId="{6AD2DD3E-C4DF-48A7-A0A6-430B8CDA4140}" destId="{157C9311-4001-45A0-AD87-F34E280BDB05}" srcOrd="0" destOrd="0" presId="urn:microsoft.com/office/officeart/2005/8/layout/process5"/>
    <dgm:cxn modelId="{6D97D457-1986-41A3-938C-E9FE896DC336}" type="presOf" srcId="{1FD549E8-6BDE-43B9-B4E8-A265838200B4}" destId="{9B6A9613-BAF6-49E5-BA79-BD79EBB8BF36}" srcOrd="1" destOrd="0" presId="urn:microsoft.com/office/officeart/2005/8/layout/process5"/>
    <dgm:cxn modelId="{2DB152B0-AD51-4705-A299-DFAF4A9663B5}" type="presOf" srcId="{934922BF-354C-4E0F-B669-B5AACBC5D232}" destId="{A4F79C58-6A76-47E7-BB10-48DE95D2B1DA}" srcOrd="0" destOrd="0" presId="urn:microsoft.com/office/officeart/2005/8/layout/process5"/>
    <dgm:cxn modelId="{56EF4A0D-5E9E-4CB3-961D-DDC90AF50D11}" type="presOf" srcId="{623F6EC5-F3B5-42B9-8531-C8E6C28ED77F}" destId="{DF23E97F-78CC-4374-AEE5-7838FB66EC75}" srcOrd="0" destOrd="0" presId="urn:microsoft.com/office/officeart/2005/8/layout/process5"/>
    <dgm:cxn modelId="{06EB1550-7FE5-4DA5-97D1-FD1668AB58C4}" type="presOf" srcId="{78A8B5C2-0EFF-4F90-ADFB-C99E241F7FC1}" destId="{A7AACECF-116C-4C0B-8D9E-D3EC387E8EDF}" srcOrd="0" destOrd="0" presId="urn:microsoft.com/office/officeart/2005/8/layout/process5"/>
    <dgm:cxn modelId="{FCD6A4AC-86A3-4E38-A857-FAB90A038991}" type="presOf" srcId="{623F6EC5-F3B5-42B9-8531-C8E6C28ED77F}" destId="{2095AC92-C76E-435D-A6B3-1B1C15F91BDC}" srcOrd="1" destOrd="0" presId="urn:microsoft.com/office/officeart/2005/8/layout/process5"/>
    <dgm:cxn modelId="{258D1240-59F5-4FB8-8F37-19F60E48DFF3}" srcId="{934922BF-354C-4E0F-B669-B5AACBC5D232}" destId="{78A8B5C2-0EFF-4F90-ADFB-C99E241F7FC1}" srcOrd="0" destOrd="0" parTransId="{B2735748-174B-454A-B54D-773AFC1241CA}" sibTransId="{6AD2DD3E-C4DF-48A7-A0A6-430B8CDA4140}"/>
    <dgm:cxn modelId="{49F2E773-4CEE-48B0-A898-73EA48A0890C}" type="presOf" srcId="{8BAD5C54-7446-48D2-B0BB-BC0C0CDCCE4A}" destId="{64FAD306-98AE-405D-8A63-BE40386E4981}" srcOrd="0" destOrd="0" presId="urn:microsoft.com/office/officeart/2005/8/layout/process5"/>
    <dgm:cxn modelId="{7FE227B1-82AA-4084-ABF6-627BAD81D3C7}" type="presParOf" srcId="{A4F79C58-6A76-47E7-BB10-48DE95D2B1DA}" destId="{A7AACECF-116C-4C0B-8D9E-D3EC387E8EDF}" srcOrd="0" destOrd="0" presId="urn:microsoft.com/office/officeart/2005/8/layout/process5"/>
    <dgm:cxn modelId="{EC997BE3-9870-4BD1-AF3C-4821484A71BC}" type="presParOf" srcId="{A4F79C58-6A76-47E7-BB10-48DE95D2B1DA}" destId="{157C9311-4001-45A0-AD87-F34E280BDB05}" srcOrd="1" destOrd="0" presId="urn:microsoft.com/office/officeart/2005/8/layout/process5"/>
    <dgm:cxn modelId="{522C4F8C-71F9-4D3B-85DB-13E83DD6E6C5}" type="presParOf" srcId="{157C9311-4001-45A0-AD87-F34E280BDB05}" destId="{357F732F-6011-4B7D-B77E-DD570B0E86E2}" srcOrd="0" destOrd="0" presId="urn:microsoft.com/office/officeart/2005/8/layout/process5"/>
    <dgm:cxn modelId="{C1274FE7-EE43-4C36-9808-F86E6D5F5943}" type="presParOf" srcId="{A4F79C58-6A76-47E7-BB10-48DE95D2B1DA}" destId="{7E0AA44D-239B-4CF8-9438-56CE85B49617}" srcOrd="2" destOrd="0" presId="urn:microsoft.com/office/officeart/2005/8/layout/process5"/>
    <dgm:cxn modelId="{1DF9FE2B-ABB5-4489-9864-118731E3D14B}" type="presParOf" srcId="{A4F79C58-6A76-47E7-BB10-48DE95D2B1DA}" destId="{64FAD306-98AE-405D-8A63-BE40386E4981}" srcOrd="3" destOrd="0" presId="urn:microsoft.com/office/officeart/2005/8/layout/process5"/>
    <dgm:cxn modelId="{8F3C390B-98A3-478B-80ED-161643CE2900}" type="presParOf" srcId="{64FAD306-98AE-405D-8A63-BE40386E4981}" destId="{5573E9DD-C3AF-416A-9349-D9A19E661685}" srcOrd="0" destOrd="0" presId="urn:microsoft.com/office/officeart/2005/8/layout/process5"/>
    <dgm:cxn modelId="{D93DF2BF-EFCC-41FC-AB93-123A61C7BBB1}" type="presParOf" srcId="{A4F79C58-6A76-47E7-BB10-48DE95D2B1DA}" destId="{90901806-A031-459E-BF60-DF8CF4EDD693}" srcOrd="4" destOrd="0" presId="urn:microsoft.com/office/officeart/2005/8/layout/process5"/>
    <dgm:cxn modelId="{9AE0E716-1217-4D70-A36F-E9431A207921}" type="presParOf" srcId="{A4F79C58-6A76-47E7-BB10-48DE95D2B1DA}" destId="{DF23E97F-78CC-4374-AEE5-7838FB66EC75}" srcOrd="5" destOrd="0" presId="urn:microsoft.com/office/officeart/2005/8/layout/process5"/>
    <dgm:cxn modelId="{7B1A7D5D-1F35-4B09-9954-8B054D5E6C53}" type="presParOf" srcId="{DF23E97F-78CC-4374-AEE5-7838FB66EC75}" destId="{2095AC92-C76E-435D-A6B3-1B1C15F91BDC}" srcOrd="0" destOrd="0" presId="urn:microsoft.com/office/officeart/2005/8/layout/process5"/>
    <dgm:cxn modelId="{00A3C474-93E3-4569-8D85-04B1C54C7FFD}" type="presParOf" srcId="{A4F79C58-6A76-47E7-BB10-48DE95D2B1DA}" destId="{959DEBA7-A881-42E5-A2BD-DA0520E6A6F3}" srcOrd="6" destOrd="0" presId="urn:microsoft.com/office/officeart/2005/8/layout/process5"/>
    <dgm:cxn modelId="{092A0EBC-E6DE-43D9-A82C-A1FAC4CA06EC}" type="presParOf" srcId="{A4F79C58-6A76-47E7-BB10-48DE95D2B1DA}" destId="{1057B101-6079-4E3F-B017-E32B74C5284C}" srcOrd="7" destOrd="0" presId="urn:microsoft.com/office/officeart/2005/8/layout/process5"/>
    <dgm:cxn modelId="{41AA1F84-685E-4C33-AF34-8BF04B055ADB}" type="presParOf" srcId="{1057B101-6079-4E3F-B017-E32B74C5284C}" destId="{3C696402-82B9-4187-AD05-71A4825FC584}" srcOrd="0" destOrd="0" presId="urn:microsoft.com/office/officeart/2005/8/layout/process5"/>
    <dgm:cxn modelId="{46978A8B-1CD9-4ADD-8369-542831D5B9DA}" type="presParOf" srcId="{A4F79C58-6A76-47E7-BB10-48DE95D2B1DA}" destId="{27129BA6-AB30-4699-B82C-0B136DADE107}" srcOrd="8" destOrd="0" presId="urn:microsoft.com/office/officeart/2005/8/layout/process5"/>
    <dgm:cxn modelId="{26A4F2C5-F4F3-46B8-A2C3-8FEF61B470AC}" type="presParOf" srcId="{A4F79C58-6A76-47E7-BB10-48DE95D2B1DA}" destId="{E6154D84-C142-40C0-90EB-999E9521D658}" srcOrd="9" destOrd="0" presId="urn:microsoft.com/office/officeart/2005/8/layout/process5"/>
    <dgm:cxn modelId="{0615943B-972A-43CA-83DA-BC00A9AD1FBE}" type="presParOf" srcId="{E6154D84-C142-40C0-90EB-999E9521D658}" destId="{183BA74E-DD08-4E74-B855-90549BEBFDA0}" srcOrd="0" destOrd="0" presId="urn:microsoft.com/office/officeart/2005/8/layout/process5"/>
    <dgm:cxn modelId="{6605B013-45F9-41ED-B460-C7EFFD57A924}" type="presParOf" srcId="{A4F79C58-6A76-47E7-BB10-48DE95D2B1DA}" destId="{6616210F-451A-4CF6-8ED2-BF9539701CA0}" srcOrd="10" destOrd="0" presId="urn:microsoft.com/office/officeart/2005/8/layout/process5"/>
    <dgm:cxn modelId="{2A3E2A6D-1968-4AE6-868C-B20A56309BA7}" type="presParOf" srcId="{A4F79C58-6A76-47E7-BB10-48DE95D2B1DA}" destId="{F0001C41-025A-4C4D-83B2-F8DFC60675C8}" srcOrd="11" destOrd="0" presId="urn:microsoft.com/office/officeart/2005/8/layout/process5"/>
    <dgm:cxn modelId="{F34598F8-1FB3-4AF7-8A02-9F4409E5F403}" type="presParOf" srcId="{F0001C41-025A-4C4D-83B2-F8DFC60675C8}" destId="{9B6A9613-BAF6-49E5-BA79-BD79EBB8BF36}" srcOrd="0" destOrd="0" presId="urn:microsoft.com/office/officeart/2005/8/layout/process5"/>
    <dgm:cxn modelId="{CA95E3C1-5CBF-44AB-AA39-948B91A5C0CC}" type="presParOf" srcId="{A4F79C58-6A76-47E7-BB10-48DE95D2B1DA}" destId="{2102F7A9-E5A6-4712-8783-292E43C27EC7}"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ACECF-116C-4C0B-8D9E-D3EC387E8EDF}">
      <dsp:nvSpPr>
        <dsp:cNvPr id="0" name=""/>
        <dsp:cNvSpPr/>
      </dsp:nvSpPr>
      <dsp:spPr>
        <a:xfrm>
          <a:off x="4558" y="816156"/>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Read data in json on Databricks</a:t>
          </a:r>
          <a:endParaRPr lang="en-IN" sz="2200" kern="1200" dirty="0">
            <a:solidFill>
              <a:srgbClr val="0070C0"/>
            </a:solidFill>
          </a:endParaRPr>
        </a:p>
      </dsp:txBody>
      <dsp:txXfrm>
        <a:off x="39585" y="851183"/>
        <a:ext cx="1923113" cy="1125846"/>
      </dsp:txXfrm>
    </dsp:sp>
    <dsp:sp modelId="{157C9311-4001-45A0-AD87-F34E280BDB05}">
      <dsp:nvSpPr>
        <dsp:cNvPr id="0" name=""/>
        <dsp:cNvSpPr/>
      </dsp:nvSpPr>
      <dsp:spPr>
        <a:xfrm>
          <a:off x="2173125" y="1166954"/>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2173125" y="1265815"/>
        <a:ext cx="295786" cy="296583"/>
      </dsp:txXfrm>
    </dsp:sp>
    <dsp:sp modelId="{7E0AA44D-239B-4CF8-9438-56CE85B49617}">
      <dsp:nvSpPr>
        <dsp:cNvPr id="0" name=""/>
        <dsp:cNvSpPr/>
      </dsp:nvSpPr>
      <dsp:spPr>
        <a:xfrm>
          <a:off x="2794993" y="816156"/>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Flatten Data</a:t>
          </a:r>
          <a:endParaRPr lang="en-IN" sz="2200" kern="1200" dirty="0">
            <a:solidFill>
              <a:srgbClr val="0070C0"/>
            </a:solidFill>
          </a:endParaRPr>
        </a:p>
      </dsp:txBody>
      <dsp:txXfrm>
        <a:off x="2830020" y="851183"/>
        <a:ext cx="1923113" cy="1125846"/>
      </dsp:txXfrm>
    </dsp:sp>
    <dsp:sp modelId="{64FAD306-98AE-405D-8A63-BE40386E4981}">
      <dsp:nvSpPr>
        <dsp:cNvPr id="0" name=""/>
        <dsp:cNvSpPr/>
      </dsp:nvSpPr>
      <dsp:spPr>
        <a:xfrm>
          <a:off x="4963560" y="1166954"/>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solidFill>
              <a:srgbClr val="0070C0"/>
            </a:solidFill>
          </a:endParaRPr>
        </a:p>
      </dsp:txBody>
      <dsp:txXfrm>
        <a:off x="4963560" y="1265815"/>
        <a:ext cx="295786" cy="296583"/>
      </dsp:txXfrm>
    </dsp:sp>
    <dsp:sp modelId="{90901806-A031-459E-BF60-DF8CF4EDD693}">
      <dsp:nvSpPr>
        <dsp:cNvPr id="0" name=""/>
        <dsp:cNvSpPr/>
      </dsp:nvSpPr>
      <dsp:spPr>
        <a:xfrm>
          <a:off x="5585429" y="816156"/>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Profiling the Data</a:t>
          </a:r>
          <a:endParaRPr lang="en-IN" sz="2200" kern="1200" dirty="0">
            <a:solidFill>
              <a:srgbClr val="0070C0"/>
            </a:solidFill>
          </a:endParaRPr>
        </a:p>
      </dsp:txBody>
      <dsp:txXfrm>
        <a:off x="5620456" y="851183"/>
        <a:ext cx="1923113" cy="1125846"/>
      </dsp:txXfrm>
    </dsp:sp>
    <dsp:sp modelId="{DF23E97F-78CC-4374-AEE5-7838FB66EC75}">
      <dsp:nvSpPr>
        <dsp:cNvPr id="0" name=""/>
        <dsp:cNvSpPr/>
      </dsp:nvSpPr>
      <dsp:spPr>
        <a:xfrm>
          <a:off x="7753995" y="1166954"/>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solidFill>
              <a:srgbClr val="0070C0"/>
            </a:solidFill>
          </a:endParaRPr>
        </a:p>
      </dsp:txBody>
      <dsp:txXfrm>
        <a:off x="7753995" y="1265815"/>
        <a:ext cx="295786" cy="296583"/>
      </dsp:txXfrm>
    </dsp:sp>
    <dsp:sp modelId="{959DEBA7-A881-42E5-A2BD-DA0520E6A6F3}">
      <dsp:nvSpPr>
        <dsp:cNvPr id="0" name=""/>
        <dsp:cNvSpPr/>
      </dsp:nvSpPr>
      <dsp:spPr>
        <a:xfrm>
          <a:off x="8375864" y="816156"/>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Apply Transformation </a:t>
          </a:r>
          <a:endParaRPr lang="en-IN" sz="2200" kern="1200" dirty="0">
            <a:solidFill>
              <a:srgbClr val="0070C0"/>
            </a:solidFill>
          </a:endParaRPr>
        </a:p>
      </dsp:txBody>
      <dsp:txXfrm>
        <a:off x="8410891" y="851183"/>
        <a:ext cx="1923113" cy="1125846"/>
      </dsp:txXfrm>
    </dsp:sp>
    <dsp:sp modelId="{1057B101-6079-4E3F-B017-E32B74C5284C}">
      <dsp:nvSpPr>
        <dsp:cNvPr id="0" name=""/>
        <dsp:cNvSpPr/>
      </dsp:nvSpPr>
      <dsp:spPr>
        <a:xfrm rot="5400000">
          <a:off x="9161172" y="2151579"/>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solidFill>
              <a:srgbClr val="0070C0"/>
            </a:solidFill>
          </a:endParaRPr>
        </a:p>
      </dsp:txBody>
      <dsp:txXfrm rot="-5400000">
        <a:off x="9224157" y="2187456"/>
        <a:ext cx="296583" cy="295786"/>
      </dsp:txXfrm>
    </dsp:sp>
    <dsp:sp modelId="{27129BA6-AB30-4699-B82C-0B136DADE107}">
      <dsp:nvSpPr>
        <dsp:cNvPr id="0" name=""/>
        <dsp:cNvSpPr/>
      </dsp:nvSpPr>
      <dsp:spPr>
        <a:xfrm>
          <a:off x="8375864" y="2809324"/>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Remove Null values</a:t>
          </a:r>
          <a:endParaRPr lang="en-IN" sz="2200" kern="1200" dirty="0">
            <a:solidFill>
              <a:srgbClr val="0070C0"/>
            </a:solidFill>
          </a:endParaRPr>
        </a:p>
      </dsp:txBody>
      <dsp:txXfrm>
        <a:off x="8410891" y="2844351"/>
        <a:ext cx="1923113" cy="1125846"/>
      </dsp:txXfrm>
    </dsp:sp>
    <dsp:sp modelId="{E6154D84-C142-40C0-90EB-999E9521D658}">
      <dsp:nvSpPr>
        <dsp:cNvPr id="0" name=""/>
        <dsp:cNvSpPr/>
      </dsp:nvSpPr>
      <dsp:spPr>
        <a:xfrm rot="10800000">
          <a:off x="7777913" y="3160122"/>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solidFill>
              <a:srgbClr val="0070C0"/>
            </a:solidFill>
          </a:endParaRPr>
        </a:p>
      </dsp:txBody>
      <dsp:txXfrm rot="10800000">
        <a:off x="7904678" y="3258983"/>
        <a:ext cx="295786" cy="296583"/>
      </dsp:txXfrm>
    </dsp:sp>
    <dsp:sp modelId="{6616210F-451A-4CF6-8ED2-BF9539701CA0}">
      <dsp:nvSpPr>
        <dsp:cNvPr id="0" name=""/>
        <dsp:cNvSpPr/>
      </dsp:nvSpPr>
      <dsp:spPr>
        <a:xfrm>
          <a:off x="5585429" y="2809324"/>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Clean data </a:t>
          </a:r>
          <a:br>
            <a:rPr lang="en-IN" sz="2200" kern="1200" dirty="0" smtClean="0">
              <a:solidFill>
                <a:srgbClr val="0070C0"/>
              </a:solidFill>
            </a:rPr>
          </a:br>
          <a:r>
            <a:rPr lang="en-IN" sz="2200" kern="1200" dirty="0" smtClean="0">
              <a:solidFill>
                <a:srgbClr val="0070C0"/>
              </a:solidFill>
            </a:rPr>
            <a:t>based on some parameters</a:t>
          </a:r>
          <a:endParaRPr lang="en-IN" sz="2200" kern="1200" dirty="0">
            <a:solidFill>
              <a:srgbClr val="0070C0"/>
            </a:solidFill>
          </a:endParaRPr>
        </a:p>
      </dsp:txBody>
      <dsp:txXfrm>
        <a:off x="5620456" y="2844351"/>
        <a:ext cx="1923113" cy="1125846"/>
      </dsp:txXfrm>
    </dsp:sp>
    <dsp:sp modelId="{F0001C41-025A-4C4D-83B2-F8DFC60675C8}">
      <dsp:nvSpPr>
        <dsp:cNvPr id="0" name=""/>
        <dsp:cNvSpPr/>
      </dsp:nvSpPr>
      <dsp:spPr>
        <a:xfrm rot="10800000">
          <a:off x="4987478" y="3160122"/>
          <a:ext cx="422551" cy="4943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solidFill>
              <a:srgbClr val="0070C0"/>
            </a:solidFill>
          </a:endParaRPr>
        </a:p>
      </dsp:txBody>
      <dsp:txXfrm rot="10800000">
        <a:off x="5114243" y="3258983"/>
        <a:ext cx="295786" cy="296583"/>
      </dsp:txXfrm>
    </dsp:sp>
    <dsp:sp modelId="{2102F7A9-E5A6-4712-8783-292E43C27EC7}">
      <dsp:nvSpPr>
        <dsp:cNvPr id="0" name=""/>
        <dsp:cNvSpPr/>
      </dsp:nvSpPr>
      <dsp:spPr>
        <a:xfrm>
          <a:off x="2794993" y="2809324"/>
          <a:ext cx="1993167" cy="11959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rgbClr val="0070C0"/>
              </a:solidFill>
            </a:rPr>
            <a:t>Querying the required data</a:t>
          </a:r>
          <a:endParaRPr lang="en-IN" sz="2200" kern="1200" dirty="0">
            <a:solidFill>
              <a:srgbClr val="0070C0"/>
            </a:solidFill>
          </a:endParaRPr>
        </a:p>
      </dsp:txBody>
      <dsp:txXfrm>
        <a:off x="2830020" y="2844351"/>
        <a:ext cx="1923113" cy="11258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74FC0-2C84-4320-B5AE-17CC63F60959}"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8DDB9-CE4C-46CD-8076-2236FD773442}" type="slidenum">
              <a:rPr lang="en-IN" smtClean="0"/>
              <a:t>‹#›</a:t>
            </a:fld>
            <a:endParaRPr lang="en-IN"/>
          </a:p>
        </p:txBody>
      </p:sp>
    </p:spTree>
    <p:extLst>
      <p:ext uri="{BB962C8B-B14F-4D97-AF65-F5344CB8AC3E}">
        <p14:creationId xmlns:p14="http://schemas.microsoft.com/office/powerpoint/2010/main" val="4273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968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511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5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21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688DDB9-CE4C-46CD-8076-2236FD773442}" type="slidenum">
              <a:rPr lang="en-IN" smtClean="0"/>
              <a:t>10</a:t>
            </a:fld>
            <a:endParaRPr lang="en-IN"/>
          </a:p>
        </p:txBody>
      </p:sp>
    </p:spTree>
    <p:extLst>
      <p:ext uri="{BB962C8B-B14F-4D97-AF65-F5344CB8AC3E}">
        <p14:creationId xmlns:p14="http://schemas.microsoft.com/office/powerpoint/2010/main" val="187343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9D412E1-ED48-4C57-95BF-91A251BCCA52}"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253616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D412E1-ED48-4C57-95BF-91A251BCCA52}"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155770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D412E1-ED48-4C57-95BF-91A251BCCA52}"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382136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defRPr b="0">
                <a:solidFill>
                  <a:schemeClr val="tx1"/>
                </a:solidFill>
              </a:defRPr>
            </a:lvl1pPr>
          </a:lstStyle>
          <a:p>
            <a:r>
              <a:rPr lang="en-US" noProof="0"/>
              <a:t>Click to edit Master title style</a:t>
            </a:r>
            <a:endParaRPr lang="en-US" noProof="0" dirty="0"/>
          </a:p>
        </p:txBody>
      </p:sp>
      <p:sp>
        <p:nvSpPr>
          <p:cNvPr id="3" name="Date Placeholder 2"/>
          <p:cNvSpPr>
            <a:spLocks noGrp="1"/>
          </p:cNvSpPr>
          <p:nvPr>
            <p:ph type="dt" sz="half" idx="22"/>
          </p:nvPr>
        </p:nvSpPr>
        <p:spPr/>
        <p:txBody>
          <a:bodyPr/>
          <a:lstStyle/>
          <a:p>
            <a:pPr>
              <a:defRPr/>
            </a:pPr>
            <a:fld id="{6219B26A-72D6-46AB-957C-CB3555B627B8}" type="datetime5">
              <a:rPr lang="en-US" smtClean="0"/>
              <a:t>14-Feb-22</a:t>
            </a:fld>
            <a:endParaRPr lang="en-US" dirty="0"/>
          </a:p>
        </p:txBody>
      </p:sp>
      <p:sp>
        <p:nvSpPr>
          <p:cNvPr id="13" name="Footer Placeholder 12"/>
          <p:cNvSpPr>
            <a:spLocks noGrp="1"/>
          </p:cNvSpPr>
          <p:nvPr>
            <p:ph type="ftr" sz="quarter" idx="23"/>
          </p:nvPr>
        </p:nvSpPr>
        <p:spPr/>
        <p:txBody>
          <a:bodyPr/>
          <a:lstStyle/>
          <a:p>
            <a:pPr>
              <a:defRPr/>
            </a:pPr>
            <a:r>
              <a:rPr lang="en-US" dirty="0"/>
              <a:t>FOOTER / PRESENTATION NAME</a:t>
            </a:r>
          </a:p>
        </p:txBody>
      </p:sp>
      <p:sp>
        <p:nvSpPr>
          <p:cNvPr id="14" name="Slide Number Placeholder 13"/>
          <p:cNvSpPr>
            <a:spLocks noGrp="1"/>
          </p:cNvSpPr>
          <p:nvPr>
            <p:ph type="sldNum" sz="quarter" idx="24"/>
          </p:nvPr>
        </p:nvSpPr>
        <p:spPr/>
        <p:txBody>
          <a:bodyPr/>
          <a:lstStyle/>
          <a:p>
            <a:pPr>
              <a:defRPr/>
            </a:pPr>
            <a:fld id="{66C8B3C2-955F-42B1-8DED-EE47D723596C}" type="slidenum">
              <a:rPr lang="en-US" smtClean="0"/>
              <a:pPr>
                <a:defRPr/>
              </a:pPr>
              <a:t>‹#›</a:t>
            </a:fld>
            <a:endParaRPr lang="en-US" dirty="0"/>
          </a:p>
        </p:txBody>
      </p:sp>
      <p:sp>
        <p:nvSpPr>
          <p:cNvPr id="16" name="Text Placeholder 15"/>
          <p:cNvSpPr>
            <a:spLocks noGrp="1"/>
          </p:cNvSpPr>
          <p:nvPr>
            <p:ph type="body" sz="quarter" idx="25"/>
          </p:nvPr>
        </p:nvSpPr>
        <p:spPr>
          <a:xfrm>
            <a:off x="760293" y="1524466"/>
            <a:ext cx="9906919" cy="4571301"/>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01362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D412E1-ED48-4C57-95BF-91A251BCCA52}"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4645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412E1-ED48-4C57-95BF-91A251BCCA52}"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267075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9D412E1-ED48-4C57-95BF-91A251BCCA52}"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372785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9D412E1-ED48-4C57-95BF-91A251BCCA52}"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62862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D412E1-ED48-4C57-95BF-91A251BCCA52}"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399671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412E1-ED48-4C57-95BF-91A251BCCA52}"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206593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412E1-ED48-4C57-95BF-91A251BCCA52}"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84533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412E1-ED48-4C57-95BF-91A251BCCA52}"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0E10B-FAD6-4AB7-8B38-F8A39ED9CC0B}" type="slidenum">
              <a:rPr lang="en-IN" smtClean="0"/>
              <a:t>‹#›</a:t>
            </a:fld>
            <a:endParaRPr lang="en-IN"/>
          </a:p>
        </p:txBody>
      </p:sp>
    </p:spTree>
    <p:extLst>
      <p:ext uri="{BB962C8B-B14F-4D97-AF65-F5344CB8AC3E}">
        <p14:creationId xmlns:p14="http://schemas.microsoft.com/office/powerpoint/2010/main" val="25542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412E1-ED48-4C57-95BF-91A251BCCA52}" type="datetimeFigureOut">
              <a:rPr lang="en-IN" smtClean="0"/>
              <a:t>14-02-2022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0E10B-FAD6-4AB7-8B38-F8A39ED9CC0B}" type="slidenum">
              <a:rPr lang="en-IN" smtClean="0"/>
              <a:t>‹#›</a:t>
            </a:fld>
            <a:endParaRPr lang="en-IN"/>
          </a:p>
        </p:txBody>
      </p:sp>
    </p:spTree>
    <p:extLst>
      <p:ext uri="{BB962C8B-B14F-4D97-AF65-F5344CB8AC3E}">
        <p14:creationId xmlns:p14="http://schemas.microsoft.com/office/powerpoint/2010/main" val="234680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openlibrary.org/developers/dump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s3-eu-west-1.amazonaws.com/csparkdata/ol_cdump.js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07873"/>
          </a:xfrm>
        </p:spPr>
        <p:txBody>
          <a:bodyPr/>
          <a:lstStyle/>
          <a:p>
            <a:r>
              <a:rPr lang="en-IN" sz="3200" b="1" dirty="0" smtClean="0"/>
              <a:t>Case Study </a:t>
            </a:r>
            <a:r>
              <a:rPr lang="en-IN" dirty="0" smtClean="0"/>
              <a:t>	</a:t>
            </a:r>
            <a:endParaRPr lang="en-IN" dirty="0"/>
          </a:p>
        </p:txBody>
      </p:sp>
      <p:sp>
        <p:nvSpPr>
          <p:cNvPr id="3" name="Subtitle 2"/>
          <p:cNvSpPr>
            <a:spLocks noGrp="1"/>
          </p:cNvSpPr>
          <p:nvPr>
            <p:ph type="subTitle" idx="1"/>
          </p:nvPr>
        </p:nvSpPr>
        <p:spPr>
          <a:xfrm>
            <a:off x="1285009" y="2812330"/>
            <a:ext cx="9144000" cy="1655762"/>
          </a:xfrm>
        </p:spPr>
        <p:txBody>
          <a:bodyPr/>
          <a:lstStyle/>
          <a:p>
            <a:r>
              <a:rPr lang="en-US" dirty="0"/>
              <a:t>Senior Data Engineer</a:t>
            </a:r>
          </a:p>
          <a:p>
            <a:r>
              <a:rPr lang="en-IN" dirty="0" smtClean="0"/>
              <a:t>																						</a:t>
            </a:r>
            <a:endParaRPr lang="en-IN" dirty="0"/>
          </a:p>
        </p:txBody>
      </p:sp>
      <p:sp>
        <p:nvSpPr>
          <p:cNvPr id="4" name="TextBox 3"/>
          <p:cNvSpPr txBox="1"/>
          <p:nvPr/>
        </p:nvSpPr>
        <p:spPr>
          <a:xfrm>
            <a:off x="7969827" y="5600700"/>
            <a:ext cx="3096491" cy="369332"/>
          </a:xfrm>
          <a:prstGeom prst="rect">
            <a:avLst/>
          </a:prstGeom>
          <a:noFill/>
        </p:spPr>
        <p:txBody>
          <a:bodyPr wrap="square" rtlCol="0">
            <a:spAutoFit/>
          </a:bodyPr>
          <a:lstStyle/>
          <a:p>
            <a:r>
              <a:rPr lang="en-IN"/>
              <a:t>Presented by:  Sukhvir Sharma</a:t>
            </a:r>
            <a:endParaRPr lang="en-IN" dirty="0"/>
          </a:p>
        </p:txBody>
      </p:sp>
    </p:spTree>
    <p:extLst>
      <p:ext uri="{BB962C8B-B14F-4D97-AF65-F5344CB8AC3E}">
        <p14:creationId xmlns:p14="http://schemas.microsoft.com/office/powerpoint/2010/main" val="173896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Query 5 Architecture-</a:t>
            </a:r>
            <a:r>
              <a:rPr lang="en-US" dirty="0"/>
              <a:t> </a:t>
            </a:r>
            <a:r>
              <a:rPr lang="en-US" sz="2400" dirty="0"/>
              <a:t>pagesbyauthor.com</a:t>
            </a:r>
            <a:r>
              <a:rPr lang="en-US" dirty="0"/>
              <a:t> </a:t>
            </a:r>
            <a:r>
              <a:rPr lang="en-IN" dirty="0" smtClean="0"/>
              <a:t>	</a:t>
            </a:r>
            <a:endParaRPr lang="en-IN" dirty="0"/>
          </a:p>
        </p:txBody>
      </p:sp>
      <p:sp>
        <p:nvSpPr>
          <p:cNvPr id="3" name="Content Placeholder 2"/>
          <p:cNvSpPr>
            <a:spLocks noGrp="1"/>
          </p:cNvSpPr>
          <p:nvPr>
            <p:ph idx="1"/>
          </p:nvPr>
        </p:nvSpPr>
        <p:spPr/>
        <p:txBody>
          <a:bodyPr>
            <a:normAutofit/>
          </a:bodyPr>
          <a:lstStyle/>
          <a:p>
            <a:r>
              <a:rPr lang="en-IN" sz="2000" dirty="0" smtClean="0">
                <a:solidFill>
                  <a:srgbClr val="0070C0"/>
                </a:solidFill>
              </a:rPr>
              <a:t>The Architecture diagram is put under the below </a:t>
            </a:r>
            <a:r>
              <a:rPr lang="en-IN" sz="2000" dirty="0" err="1" smtClean="0">
                <a:solidFill>
                  <a:srgbClr val="0070C0"/>
                </a:solidFill>
              </a:rPr>
              <a:t>github</a:t>
            </a:r>
            <a:r>
              <a:rPr lang="en-IN" sz="2000" dirty="0" smtClean="0">
                <a:solidFill>
                  <a:srgbClr val="0070C0"/>
                </a:solidFill>
              </a:rPr>
              <a:t> link with working code for the other queries from (1-4)</a:t>
            </a:r>
            <a:endParaRPr lang="en-IN" sz="2000" dirty="0">
              <a:solidFill>
                <a:srgbClr val="0070C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76757989"/>
              </p:ext>
            </p:extLst>
          </p:nvPr>
        </p:nvGraphicFramePr>
        <p:xfrm>
          <a:off x="4187536" y="3041650"/>
          <a:ext cx="2365664" cy="1426441"/>
        </p:xfrm>
        <a:graphic>
          <a:graphicData uri="http://schemas.openxmlformats.org/presentationml/2006/ole">
            <mc:AlternateContent xmlns:mc="http://schemas.openxmlformats.org/markup-compatibility/2006">
              <mc:Choice xmlns:v="urn:schemas-microsoft-com:vml" Requires="v">
                <p:oleObj spid="_x0000_s3139"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187536" y="3041650"/>
                        <a:ext cx="2365664" cy="1426441"/>
                      </a:xfrm>
                      <a:prstGeom prst="rect">
                        <a:avLst/>
                      </a:prstGeom>
                    </p:spPr>
                  </p:pic>
                </p:oleObj>
              </mc:Fallback>
            </mc:AlternateContent>
          </a:graphicData>
        </a:graphic>
      </p:graphicFrame>
    </p:spTree>
    <p:extLst>
      <p:ext uri="{BB962C8B-B14F-4D97-AF65-F5344CB8AC3E}">
        <p14:creationId xmlns:p14="http://schemas.microsoft.com/office/powerpoint/2010/main" val="3549609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Query 5 Cont..</a:t>
            </a:r>
            <a:r>
              <a:rPr lang="en-IN" sz="2400" dirty="0"/>
              <a:t> </a:t>
            </a:r>
            <a:r>
              <a:rPr lang="en-IN" sz="2400" dirty="0" smtClean="0"/>
              <a:t>(</a:t>
            </a:r>
            <a:r>
              <a:rPr lang="en-US" sz="2400" dirty="0"/>
              <a:t>pagesbyauthor.com </a:t>
            </a:r>
            <a:r>
              <a:rPr lang="en-US" sz="2400" dirty="0" smtClean="0"/>
              <a:t>)</a:t>
            </a:r>
            <a:endParaRPr lang="en-IN" sz="2400" dirty="0"/>
          </a:p>
        </p:txBody>
      </p:sp>
      <p:sp>
        <p:nvSpPr>
          <p:cNvPr id="3" name="Content Placeholder 2"/>
          <p:cNvSpPr>
            <a:spLocks noGrp="1"/>
          </p:cNvSpPr>
          <p:nvPr>
            <p:ph idx="1"/>
          </p:nvPr>
        </p:nvSpPr>
        <p:spPr/>
        <p:txBody>
          <a:bodyPr>
            <a:normAutofit lnSpcReduction="10000"/>
          </a:bodyPr>
          <a:lstStyle/>
          <a:p>
            <a:pPr marL="358338" lvl="3" indent="0">
              <a:lnSpc>
                <a:spcPct val="100000"/>
              </a:lnSpc>
              <a:buNone/>
            </a:pPr>
            <a:r>
              <a:rPr lang="en-US" sz="1400" dirty="0" smtClean="0"/>
              <a:t>Q1.How </a:t>
            </a:r>
            <a:r>
              <a:rPr lang="en-US" sz="1400" dirty="0"/>
              <a:t>will you handle changing or evolving schema</a:t>
            </a:r>
            <a:r>
              <a:rPr lang="en-US" sz="1400" dirty="0" smtClean="0"/>
              <a:t>?</a:t>
            </a:r>
            <a:endParaRPr lang="en-US" sz="1400" dirty="0"/>
          </a:p>
          <a:p>
            <a:pPr marL="358338" lvl="3" indent="0">
              <a:lnSpc>
                <a:spcPct val="100000"/>
              </a:lnSpc>
              <a:buNone/>
            </a:pPr>
            <a:r>
              <a:rPr lang="en-US" sz="1400" dirty="0">
                <a:solidFill>
                  <a:srgbClr val="0070C0"/>
                </a:solidFill>
              </a:rPr>
              <a:t>     </a:t>
            </a:r>
            <a:r>
              <a:rPr lang="en-US" sz="1400" dirty="0" smtClean="0">
                <a:solidFill>
                  <a:srgbClr val="0070C0"/>
                </a:solidFill>
              </a:rPr>
              <a:t>For this particular website I am using the </a:t>
            </a:r>
            <a:r>
              <a:rPr lang="en-US" sz="1400" dirty="0">
                <a:solidFill>
                  <a:srgbClr val="0070C0"/>
                </a:solidFill>
              </a:rPr>
              <a:t>Mongo DB database as the part of data </a:t>
            </a:r>
            <a:r>
              <a:rPr lang="en-US" sz="1400" dirty="0" smtClean="0">
                <a:solidFill>
                  <a:srgbClr val="0070C0"/>
                </a:solidFill>
              </a:rPr>
              <a:t>storage. </a:t>
            </a:r>
            <a:r>
              <a:rPr lang="en-US" sz="1400" dirty="0">
                <a:solidFill>
                  <a:srgbClr val="0070C0"/>
                </a:solidFill>
              </a:rPr>
              <a:t>Mongo DB support the schema  </a:t>
            </a:r>
            <a:r>
              <a:rPr lang="en-US" sz="1400" dirty="0" smtClean="0">
                <a:solidFill>
                  <a:srgbClr val="0070C0"/>
                </a:solidFill>
              </a:rPr>
              <a:t>evolution</a:t>
            </a:r>
            <a:r>
              <a:rPr lang="en-US" sz="1400" dirty="0">
                <a:solidFill>
                  <a:srgbClr val="0070C0"/>
                </a:solidFill>
              </a:rPr>
              <a:t>. The Schema Versioning pattern takes advantage of </a:t>
            </a:r>
            <a:r>
              <a:rPr lang="en-US" sz="1400" dirty="0" smtClean="0">
                <a:solidFill>
                  <a:srgbClr val="0070C0"/>
                </a:solidFill>
              </a:rPr>
              <a:t>Mongo DB's </a:t>
            </a:r>
            <a:r>
              <a:rPr lang="en-US" sz="1400" dirty="0">
                <a:solidFill>
                  <a:srgbClr val="0070C0"/>
                </a:solidFill>
              </a:rPr>
              <a:t>support for differently shaped documents to exist in the same database collection</a:t>
            </a:r>
          </a:p>
          <a:p>
            <a:pPr marL="644088" lvl="3" indent="-285750">
              <a:lnSpc>
                <a:spcPct val="100000"/>
              </a:lnSpc>
            </a:pPr>
            <a:r>
              <a:rPr lang="en-US" sz="1400" dirty="0">
                <a:solidFill>
                  <a:srgbClr val="0070C0"/>
                </a:solidFill>
              </a:rPr>
              <a:t>It is very fast and reading operation </a:t>
            </a:r>
            <a:r>
              <a:rPr lang="en-US" sz="1400" dirty="0" smtClean="0">
                <a:solidFill>
                  <a:srgbClr val="0070C0"/>
                </a:solidFill>
              </a:rPr>
              <a:t>is </a:t>
            </a:r>
            <a:r>
              <a:rPr lang="en-US" sz="1400" dirty="0">
                <a:solidFill>
                  <a:srgbClr val="0070C0"/>
                </a:solidFill>
              </a:rPr>
              <a:t>very fast</a:t>
            </a:r>
          </a:p>
          <a:p>
            <a:pPr marL="644088" lvl="3" indent="-285750">
              <a:lnSpc>
                <a:spcPct val="100000"/>
              </a:lnSpc>
            </a:pPr>
            <a:r>
              <a:rPr lang="en-US" sz="1400" dirty="0">
                <a:solidFill>
                  <a:srgbClr val="0070C0"/>
                </a:solidFill>
              </a:rPr>
              <a:t>Get multi-region fault tolerance by enabling cross-region replication</a:t>
            </a:r>
          </a:p>
          <a:p>
            <a:pPr marL="644088" lvl="3" indent="-285750">
              <a:lnSpc>
                <a:spcPct val="100000"/>
              </a:lnSpc>
            </a:pPr>
            <a:r>
              <a:rPr lang="en-US" sz="1400" dirty="0" smtClean="0">
                <a:solidFill>
                  <a:srgbClr val="0070C0"/>
                </a:solidFill>
              </a:rPr>
              <a:t>Scalable </a:t>
            </a:r>
            <a:endParaRPr lang="en-US" sz="1400" dirty="0">
              <a:solidFill>
                <a:srgbClr val="0070C0"/>
              </a:solidFill>
            </a:endParaRPr>
          </a:p>
          <a:p>
            <a:pPr marL="358338" lvl="3" indent="0">
              <a:lnSpc>
                <a:spcPct val="100000"/>
              </a:lnSpc>
              <a:buNone/>
            </a:pPr>
            <a:endParaRPr lang="en-US" sz="1400" dirty="0"/>
          </a:p>
          <a:p>
            <a:pPr marL="358338" lvl="3" indent="0">
              <a:lnSpc>
                <a:spcPct val="100000"/>
              </a:lnSpc>
              <a:buNone/>
            </a:pPr>
            <a:r>
              <a:rPr lang="en-US" sz="1400" b="1" dirty="0">
                <a:solidFill>
                  <a:srgbClr val="0070C0"/>
                </a:solidFill>
              </a:rPr>
              <a:t>For future , we can </a:t>
            </a:r>
            <a:r>
              <a:rPr lang="en-US" sz="1400" b="1" dirty="0" smtClean="0">
                <a:solidFill>
                  <a:srgbClr val="0070C0"/>
                </a:solidFill>
              </a:rPr>
              <a:t>connect </a:t>
            </a:r>
            <a:r>
              <a:rPr lang="en-US" sz="1400" b="1" dirty="0">
                <a:solidFill>
                  <a:srgbClr val="0070C0"/>
                </a:solidFill>
              </a:rPr>
              <a:t>Mongo </a:t>
            </a:r>
            <a:r>
              <a:rPr lang="en-US" sz="1400" b="1" dirty="0" smtClean="0">
                <a:solidFill>
                  <a:srgbClr val="0070C0"/>
                </a:solidFill>
              </a:rPr>
              <a:t>DB to Delta Lake or use Delta Lake  </a:t>
            </a:r>
            <a:r>
              <a:rPr lang="en-US" sz="1400" b="1" dirty="0">
                <a:solidFill>
                  <a:srgbClr val="0070C0"/>
                </a:solidFill>
              </a:rPr>
              <a:t>and keep our data in Parquet format. Delta lakes support the ACID transaction </a:t>
            </a:r>
            <a:r>
              <a:rPr lang="en-US" sz="1400" b="1" dirty="0" smtClean="0">
                <a:solidFill>
                  <a:srgbClr val="0070C0"/>
                </a:solidFill>
              </a:rPr>
              <a:t>,support </a:t>
            </a:r>
            <a:r>
              <a:rPr lang="en-US" sz="1400" b="1" dirty="0">
                <a:solidFill>
                  <a:srgbClr val="0070C0"/>
                </a:solidFill>
              </a:rPr>
              <a:t>Z ordering </a:t>
            </a:r>
            <a:r>
              <a:rPr lang="en-US" sz="1400" b="1" dirty="0" smtClean="0">
                <a:solidFill>
                  <a:srgbClr val="0070C0"/>
                </a:solidFill>
              </a:rPr>
              <a:t>,time travel  and also </a:t>
            </a:r>
            <a:r>
              <a:rPr lang="en-US" sz="1400" b="1" dirty="0">
                <a:solidFill>
                  <a:srgbClr val="0070C0"/>
                </a:solidFill>
              </a:rPr>
              <a:t>support Schema evolution &amp; </a:t>
            </a:r>
            <a:r>
              <a:rPr lang="en-US" sz="1400" b="1" dirty="0" smtClean="0">
                <a:solidFill>
                  <a:srgbClr val="0070C0"/>
                </a:solidFill>
              </a:rPr>
              <a:t>Enforcement , refer </a:t>
            </a:r>
            <a:r>
              <a:rPr lang="en-US" sz="1400" b="1" dirty="0">
                <a:solidFill>
                  <a:srgbClr val="0070C0"/>
                </a:solidFill>
              </a:rPr>
              <a:t>the architecture .</a:t>
            </a:r>
          </a:p>
          <a:p>
            <a:pPr marL="358338" lvl="3" indent="0">
              <a:lnSpc>
                <a:spcPct val="100000"/>
              </a:lnSpc>
              <a:buNone/>
            </a:pPr>
            <a:endParaRPr lang="en-US" sz="1400" dirty="0">
              <a:solidFill>
                <a:srgbClr val="0070C0"/>
              </a:solidFill>
            </a:endParaRPr>
          </a:p>
          <a:p>
            <a:pPr marL="358338" lvl="3" indent="0">
              <a:lnSpc>
                <a:spcPct val="100000"/>
              </a:lnSpc>
              <a:buNone/>
            </a:pPr>
            <a:r>
              <a:rPr lang="en-US" sz="1400" dirty="0"/>
              <a:t>Q2</a:t>
            </a:r>
            <a:r>
              <a:rPr lang="en-US" sz="1400" dirty="0" smtClean="0">
                <a:solidFill>
                  <a:srgbClr val="0070C0"/>
                </a:solidFill>
              </a:rPr>
              <a:t> </a:t>
            </a:r>
            <a:r>
              <a:rPr lang="en-US" sz="1400" dirty="0"/>
              <a:t>How do you want to store/partition the data ?</a:t>
            </a:r>
          </a:p>
          <a:p>
            <a:pPr marL="358338" lvl="3" indent="0">
              <a:lnSpc>
                <a:spcPct val="100000"/>
              </a:lnSpc>
              <a:buNone/>
            </a:pPr>
            <a:r>
              <a:rPr lang="en-US" sz="1400" dirty="0" smtClean="0">
                <a:solidFill>
                  <a:srgbClr val="0070C0"/>
                </a:solidFill>
              </a:rPr>
              <a:t>Ans.  As per question the website is related to publication data and might having columns like below</a:t>
            </a:r>
          </a:p>
          <a:p>
            <a:pPr marL="358338" lvl="3" indent="0">
              <a:lnSpc>
                <a:spcPct val="100000"/>
              </a:lnSpc>
              <a:buNone/>
            </a:pPr>
            <a:r>
              <a:rPr lang="en-US" sz="1400" dirty="0">
                <a:solidFill>
                  <a:srgbClr val="0070C0"/>
                </a:solidFill>
              </a:rPr>
              <a:t> </a:t>
            </a:r>
            <a:endParaRPr lang="en-US" sz="1400" dirty="0" smtClean="0">
              <a:solidFill>
                <a:srgbClr val="0070C0"/>
              </a:solidFill>
            </a:endParaRPr>
          </a:p>
          <a:p>
            <a:pPr marL="358338" lvl="3" indent="0">
              <a:lnSpc>
                <a:spcPct val="100000"/>
              </a:lnSpc>
              <a:buNone/>
            </a:pPr>
            <a:endParaRPr lang="en-US" sz="1400" dirty="0">
              <a:solidFill>
                <a:srgbClr val="0070C0"/>
              </a:solidFill>
            </a:endParaRPr>
          </a:p>
          <a:p>
            <a:pPr marL="358338" lvl="3" indent="0">
              <a:lnSpc>
                <a:spcPct val="100000"/>
              </a:lnSpc>
              <a:buNone/>
            </a:pPr>
            <a:r>
              <a:rPr lang="en-US" sz="1400" dirty="0">
                <a:solidFill>
                  <a:srgbClr val="0070C0"/>
                </a:solidFill>
              </a:rPr>
              <a:t>T</a:t>
            </a:r>
            <a:r>
              <a:rPr lang="en-US" sz="1400" dirty="0" smtClean="0">
                <a:solidFill>
                  <a:srgbClr val="0070C0"/>
                </a:solidFill>
              </a:rPr>
              <a:t>he partition it depends on the </a:t>
            </a:r>
            <a:r>
              <a:rPr lang="en-US" sz="1400" dirty="0" smtClean="0">
                <a:solidFill>
                  <a:schemeClr val="accent6"/>
                </a:solidFill>
              </a:rPr>
              <a:t>cardinality values</a:t>
            </a:r>
            <a:r>
              <a:rPr lang="en-US" sz="1400" dirty="0" smtClean="0">
                <a:solidFill>
                  <a:srgbClr val="0070C0"/>
                </a:solidFill>
              </a:rPr>
              <a:t>, if the </a:t>
            </a:r>
            <a:r>
              <a:rPr lang="en-US" sz="1400" dirty="0" smtClean="0">
                <a:solidFill>
                  <a:schemeClr val="accent6"/>
                </a:solidFill>
              </a:rPr>
              <a:t>AuthorId</a:t>
            </a:r>
            <a:r>
              <a:rPr lang="en-US" sz="1400" dirty="0" smtClean="0">
                <a:solidFill>
                  <a:srgbClr val="0070C0"/>
                </a:solidFill>
              </a:rPr>
              <a:t> have less cardinality value we can </a:t>
            </a:r>
            <a:r>
              <a:rPr lang="en-US" sz="1400" dirty="0" smtClean="0">
                <a:solidFill>
                  <a:schemeClr val="accent6"/>
                </a:solidFill>
              </a:rPr>
              <a:t>partition by AuthorId </a:t>
            </a:r>
            <a:r>
              <a:rPr lang="en-US" sz="1400" dirty="0" smtClean="0">
                <a:solidFill>
                  <a:srgbClr val="0070C0"/>
                </a:solidFill>
              </a:rPr>
              <a:t>, else we can also do </a:t>
            </a:r>
            <a:r>
              <a:rPr lang="en-US" sz="1400" dirty="0" smtClean="0">
                <a:solidFill>
                  <a:schemeClr val="accent6"/>
                </a:solidFill>
              </a:rPr>
              <a:t>using PublicationId</a:t>
            </a:r>
            <a:r>
              <a:rPr lang="en-US" sz="1400" dirty="0" smtClean="0">
                <a:solidFill>
                  <a:srgbClr val="0070C0"/>
                </a:solidFill>
              </a:rPr>
              <a:t>. If still we have millions of unique id then we can used Bucketing and divide the data in the fixed bucketing.</a:t>
            </a:r>
            <a:endParaRPr lang="en-US" sz="1400" dirty="0" smtClean="0"/>
          </a:p>
        </p:txBody>
      </p:sp>
      <p:pic>
        <p:nvPicPr>
          <p:cNvPr id="5" name="Picture 4"/>
          <p:cNvPicPr>
            <a:picLocks noChangeAspect="1"/>
          </p:cNvPicPr>
          <p:nvPr/>
        </p:nvPicPr>
        <p:blipFill>
          <a:blip r:embed="rId3"/>
          <a:stretch>
            <a:fillRect/>
          </a:stretch>
        </p:blipFill>
        <p:spPr>
          <a:xfrm>
            <a:off x="1712768" y="5027034"/>
            <a:ext cx="5981700" cy="295275"/>
          </a:xfrm>
          <a:prstGeom prst="rect">
            <a:avLst/>
          </a:prstGeom>
        </p:spPr>
      </p:pic>
    </p:spTree>
    <p:extLst>
      <p:ext uri="{BB962C8B-B14F-4D97-AF65-F5344CB8AC3E}">
        <p14:creationId xmlns:p14="http://schemas.microsoft.com/office/powerpoint/2010/main" val="1971232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Query 5 Cont.. (</a:t>
            </a:r>
            <a:r>
              <a:rPr lang="en-US" sz="2400" dirty="0"/>
              <a:t>pagesbyauthor.com )</a:t>
            </a:r>
            <a:endParaRPr lang="en-IN" dirty="0"/>
          </a:p>
        </p:txBody>
      </p:sp>
      <p:sp>
        <p:nvSpPr>
          <p:cNvPr id="3" name="Content Placeholder 2"/>
          <p:cNvSpPr>
            <a:spLocks noGrp="1"/>
          </p:cNvSpPr>
          <p:nvPr>
            <p:ph idx="1"/>
          </p:nvPr>
        </p:nvSpPr>
        <p:spPr/>
        <p:txBody>
          <a:bodyPr>
            <a:normAutofit fontScale="92500" lnSpcReduction="20000"/>
          </a:bodyPr>
          <a:lstStyle/>
          <a:p>
            <a:pPr marL="358338" lvl="3" indent="0">
              <a:lnSpc>
                <a:spcPct val="100000"/>
              </a:lnSpc>
              <a:buNone/>
            </a:pPr>
            <a:r>
              <a:rPr lang="en-US" sz="1400" dirty="0" smtClean="0"/>
              <a:t>Q3. </a:t>
            </a:r>
            <a:r>
              <a:rPr lang="en-US" sz="1400" dirty="0"/>
              <a:t>Would you go for on-premise or for a cloud-based solution? Why?</a:t>
            </a:r>
          </a:p>
          <a:p>
            <a:pPr marL="358338" lvl="3" indent="0">
              <a:lnSpc>
                <a:spcPct val="100000"/>
              </a:lnSpc>
              <a:buNone/>
            </a:pPr>
            <a:endParaRPr lang="en-US" sz="1400" dirty="0" smtClean="0"/>
          </a:p>
          <a:p>
            <a:pPr marL="358338" lvl="3" indent="0">
              <a:lnSpc>
                <a:spcPct val="100000"/>
              </a:lnSpc>
              <a:buNone/>
            </a:pPr>
            <a:r>
              <a:rPr lang="en-US" sz="1400" dirty="0">
                <a:solidFill>
                  <a:srgbClr val="0070C0"/>
                </a:solidFill>
              </a:rPr>
              <a:t>For this particular website I will suggest to go to Cloud based solution, and the reasons are:</a:t>
            </a:r>
          </a:p>
          <a:p>
            <a:pPr marL="644088" lvl="3" indent="-285750">
              <a:lnSpc>
                <a:spcPct val="100000"/>
              </a:lnSpc>
            </a:pPr>
            <a:r>
              <a:rPr lang="en-US" sz="1400" dirty="0">
                <a:solidFill>
                  <a:srgbClr val="0070C0"/>
                </a:solidFill>
              </a:rPr>
              <a:t>Looking the website data, it would not have any compliance information , PH  and PI information, so keep on cloud is not in compliance </a:t>
            </a:r>
          </a:p>
          <a:p>
            <a:pPr marL="644088" lvl="3" indent="-285750">
              <a:lnSpc>
                <a:spcPct val="100000"/>
              </a:lnSpc>
            </a:pPr>
            <a:r>
              <a:rPr lang="en-US" sz="1400" dirty="0">
                <a:solidFill>
                  <a:srgbClr val="0070C0"/>
                </a:solidFill>
              </a:rPr>
              <a:t>On Cloud there is high availability because of the data stored on different Zones</a:t>
            </a:r>
          </a:p>
          <a:p>
            <a:pPr marL="644088" lvl="3" indent="-285750">
              <a:lnSpc>
                <a:spcPct val="100000"/>
              </a:lnSpc>
            </a:pPr>
            <a:r>
              <a:rPr lang="en-US" sz="1400" dirty="0">
                <a:solidFill>
                  <a:srgbClr val="0070C0"/>
                </a:solidFill>
              </a:rPr>
              <a:t>Scalability is very high, we can scale our solution based on the traffic we received </a:t>
            </a:r>
          </a:p>
          <a:p>
            <a:pPr marL="644088" lvl="3" indent="-285750">
              <a:lnSpc>
                <a:spcPct val="100000"/>
              </a:lnSpc>
            </a:pPr>
            <a:r>
              <a:rPr lang="en-US" sz="1400" dirty="0">
                <a:solidFill>
                  <a:srgbClr val="0070C0"/>
                </a:solidFill>
              </a:rPr>
              <a:t>Procurement of Hardware and maintenance supported by cloud</a:t>
            </a:r>
          </a:p>
          <a:p>
            <a:pPr marL="644088" lvl="3" indent="-285750">
              <a:lnSpc>
                <a:spcPct val="100000"/>
              </a:lnSpc>
            </a:pPr>
            <a:r>
              <a:rPr lang="en-US" sz="1400" dirty="0">
                <a:solidFill>
                  <a:srgbClr val="0070C0"/>
                </a:solidFill>
              </a:rPr>
              <a:t>Customization is very high, latter if we want to put AI on place, it is very easy to implementation on cloud</a:t>
            </a:r>
          </a:p>
          <a:p>
            <a:pPr marL="644088" lvl="3" indent="-285750">
              <a:lnSpc>
                <a:spcPct val="100000"/>
              </a:lnSpc>
            </a:pPr>
            <a:r>
              <a:rPr lang="en-US" sz="1400" dirty="0">
                <a:solidFill>
                  <a:srgbClr val="0070C0"/>
                </a:solidFill>
              </a:rPr>
              <a:t> This is website and it is publically available , so keep on premise and then make it publically available is challenging </a:t>
            </a:r>
          </a:p>
          <a:p>
            <a:pPr marL="358338" lvl="3" indent="0">
              <a:lnSpc>
                <a:spcPct val="100000"/>
              </a:lnSpc>
              <a:buNone/>
            </a:pPr>
            <a:endParaRPr lang="en-US" sz="1400" dirty="0"/>
          </a:p>
          <a:p>
            <a:pPr marL="358338" lvl="3" indent="0">
              <a:lnSpc>
                <a:spcPct val="100000"/>
              </a:lnSpc>
              <a:buNone/>
            </a:pPr>
            <a:r>
              <a:rPr lang="en-US" sz="1400" dirty="0" smtClean="0"/>
              <a:t>Q4. How </a:t>
            </a:r>
            <a:r>
              <a:rPr lang="en-US" sz="1400" dirty="0"/>
              <a:t>would you do testing?</a:t>
            </a:r>
            <a:endParaRPr lang="en-US" sz="1400" i="1" dirty="0"/>
          </a:p>
          <a:p>
            <a:pPr marL="358338" lvl="3" indent="0">
              <a:lnSpc>
                <a:spcPct val="100000"/>
              </a:lnSpc>
              <a:buNone/>
            </a:pPr>
            <a:r>
              <a:rPr lang="en-US" sz="1400" dirty="0" smtClean="0">
                <a:solidFill>
                  <a:srgbClr val="0070C0"/>
                </a:solidFill>
              </a:rPr>
              <a:t> </a:t>
            </a:r>
            <a:r>
              <a:rPr lang="en-US" sz="1400" b="1" dirty="0" smtClean="0">
                <a:solidFill>
                  <a:srgbClr val="0070C0"/>
                </a:solidFill>
              </a:rPr>
              <a:t>For Website Testing we use :</a:t>
            </a:r>
          </a:p>
          <a:p>
            <a:pPr marL="644088" lvl="3" indent="-285750">
              <a:lnSpc>
                <a:spcPct val="100000"/>
              </a:lnSpc>
            </a:pPr>
            <a:r>
              <a:rPr lang="en-US" sz="1400" dirty="0">
                <a:solidFill>
                  <a:srgbClr val="0070C0"/>
                </a:solidFill>
              </a:rPr>
              <a:t>       Functionality Testing , Usability testing, Compatibility &amp; Performance testing , Security Testing</a:t>
            </a:r>
          </a:p>
          <a:p>
            <a:pPr marL="644088" lvl="3" indent="-285750">
              <a:lnSpc>
                <a:spcPct val="100000"/>
              </a:lnSpc>
            </a:pPr>
            <a:r>
              <a:rPr lang="en-US" sz="1400" dirty="0">
                <a:solidFill>
                  <a:srgbClr val="0070C0"/>
                </a:solidFill>
              </a:rPr>
              <a:t>      We can use some programming </a:t>
            </a:r>
            <a:r>
              <a:rPr lang="en-US" sz="1400" dirty="0" smtClean="0">
                <a:solidFill>
                  <a:srgbClr val="0070C0"/>
                </a:solidFill>
              </a:rPr>
              <a:t>language </a:t>
            </a:r>
            <a:r>
              <a:rPr lang="en-US" sz="1400" dirty="0" smtClean="0">
                <a:solidFill>
                  <a:schemeClr val="accent6"/>
                </a:solidFill>
              </a:rPr>
              <a:t>like Selenium</a:t>
            </a:r>
            <a:r>
              <a:rPr lang="en-US" sz="1400" dirty="0" smtClean="0">
                <a:solidFill>
                  <a:srgbClr val="0070C0"/>
                </a:solidFill>
              </a:rPr>
              <a:t>, </a:t>
            </a:r>
            <a:r>
              <a:rPr lang="en-US" sz="1400" dirty="0">
                <a:solidFill>
                  <a:srgbClr val="0070C0"/>
                </a:solidFill>
              </a:rPr>
              <a:t>we can scrap the data and write the test cases</a:t>
            </a:r>
          </a:p>
          <a:p>
            <a:pPr marL="644088" lvl="3" indent="-285750">
              <a:lnSpc>
                <a:spcPct val="100000"/>
              </a:lnSpc>
            </a:pPr>
            <a:r>
              <a:rPr lang="en-US" sz="1400" dirty="0">
                <a:solidFill>
                  <a:srgbClr val="0070C0"/>
                </a:solidFill>
              </a:rPr>
              <a:t>      We can also write some API and create some get/post request to hit the endpoint and see if those are accepting or sending request</a:t>
            </a:r>
          </a:p>
          <a:p>
            <a:pPr marL="358338" lvl="3" indent="0">
              <a:lnSpc>
                <a:spcPct val="100000"/>
              </a:lnSpc>
              <a:buNone/>
            </a:pPr>
            <a:r>
              <a:rPr lang="en-US" sz="1400" b="1" dirty="0" smtClean="0">
                <a:solidFill>
                  <a:srgbClr val="0070C0"/>
                </a:solidFill>
              </a:rPr>
              <a:t>For ETL Testing we use: </a:t>
            </a:r>
          </a:p>
          <a:p>
            <a:pPr marL="358338" lvl="3" indent="0">
              <a:lnSpc>
                <a:spcPct val="100000"/>
              </a:lnSpc>
              <a:buNone/>
            </a:pPr>
            <a:r>
              <a:rPr lang="en-US" sz="1400" dirty="0" smtClean="0">
                <a:solidFill>
                  <a:srgbClr val="0070C0"/>
                </a:solidFill>
              </a:rPr>
              <a:t>      </a:t>
            </a:r>
            <a:r>
              <a:rPr lang="en-US" sz="1400" dirty="0">
                <a:solidFill>
                  <a:srgbClr val="0070C0"/>
                </a:solidFill>
              </a:rPr>
              <a:t>Migration Testing , </a:t>
            </a:r>
            <a:r>
              <a:rPr lang="en-IN" sz="1400" dirty="0">
                <a:solidFill>
                  <a:srgbClr val="0070C0"/>
                </a:solidFill>
              </a:rPr>
              <a:t>production reconciliation testing , performance testing  etc, we can write the Unit Test cases for this</a:t>
            </a:r>
          </a:p>
          <a:p>
            <a:pPr marL="358338" lvl="3" indent="0">
              <a:lnSpc>
                <a:spcPct val="100000"/>
              </a:lnSpc>
              <a:buNone/>
            </a:pPr>
            <a:r>
              <a:rPr lang="en-IN" sz="1400" dirty="0"/>
              <a:t> </a:t>
            </a:r>
            <a:r>
              <a:rPr lang="en-IN" sz="1400" dirty="0" smtClean="0"/>
              <a:t>  </a:t>
            </a:r>
          </a:p>
        </p:txBody>
      </p:sp>
    </p:spTree>
    <p:extLst>
      <p:ext uri="{BB962C8B-B14F-4D97-AF65-F5344CB8AC3E}">
        <p14:creationId xmlns:p14="http://schemas.microsoft.com/office/powerpoint/2010/main" val="115863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Current Architecture: Handling the JSON data using Databricks</a:t>
            </a:r>
            <a:endParaRPr lang="en-IN" sz="2400" dirty="0"/>
          </a:p>
        </p:txBody>
      </p:sp>
      <p:sp>
        <p:nvSpPr>
          <p:cNvPr id="3" name="Content Placeholder 2"/>
          <p:cNvSpPr>
            <a:spLocks noGrp="1"/>
          </p:cNvSpPr>
          <p:nvPr>
            <p:ph idx="1"/>
          </p:nvPr>
        </p:nvSpPr>
        <p:spPr/>
        <p:txBody>
          <a:bodyPr/>
          <a:lstStyle/>
          <a:p>
            <a:endParaRPr lang="en-IN" dirty="0" smtClean="0"/>
          </a:p>
          <a:p>
            <a:endParaRPr lang="en-IN" dirty="0"/>
          </a:p>
          <a:p>
            <a:pPr marL="0" indent="0">
              <a:buNone/>
            </a:pPr>
            <a:endParaRPr lang="en-IN" dirty="0"/>
          </a:p>
        </p:txBody>
      </p:sp>
      <p:graphicFrame>
        <p:nvGraphicFramePr>
          <p:cNvPr id="5" name="Diagram 4"/>
          <p:cNvGraphicFramePr/>
          <p:nvPr>
            <p:extLst>
              <p:ext uri="{D42A27DB-BD31-4B8C-83A1-F6EECF244321}">
                <p14:modId xmlns:p14="http://schemas.microsoft.com/office/powerpoint/2010/main" val="168376525"/>
              </p:ext>
            </p:extLst>
          </p:nvPr>
        </p:nvGraphicFramePr>
        <p:xfrm>
          <a:off x="838199" y="1496291"/>
          <a:ext cx="10373591" cy="4821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228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Data Profiling Checks</a:t>
            </a:r>
            <a:endParaRPr lang="en-IN" sz="2400" dirty="0"/>
          </a:p>
        </p:txBody>
      </p:sp>
      <p:sp>
        <p:nvSpPr>
          <p:cNvPr id="3" name="Content Placeholder 2"/>
          <p:cNvSpPr>
            <a:spLocks noGrp="1"/>
          </p:cNvSpPr>
          <p:nvPr>
            <p:ph idx="1"/>
          </p:nvPr>
        </p:nvSpPr>
        <p:spPr/>
        <p:txBody>
          <a:bodyPr>
            <a:normAutofit/>
          </a:bodyPr>
          <a:lstStyle/>
          <a:p>
            <a:pPr marL="0" indent="0">
              <a:buNone/>
            </a:pPr>
            <a:r>
              <a:rPr lang="en-IN" dirty="0" smtClean="0"/>
              <a:t> </a:t>
            </a:r>
          </a:p>
          <a:p>
            <a:pPr marL="0" indent="0">
              <a:buNone/>
            </a:pPr>
            <a:endParaRPr lang="en-IN" dirty="0" smtClean="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050800218"/>
              </p:ext>
            </p:extLst>
          </p:nvPr>
        </p:nvGraphicFramePr>
        <p:xfrm>
          <a:off x="924790" y="1569026"/>
          <a:ext cx="8811491" cy="3663622"/>
        </p:xfrm>
        <a:graphic>
          <a:graphicData uri="http://schemas.openxmlformats.org/drawingml/2006/table">
            <a:tbl>
              <a:tblPr/>
              <a:tblGrid>
                <a:gridCol w="3678383"/>
                <a:gridCol w="5133108"/>
              </a:tblGrid>
              <a:tr h="354457">
                <a:tc>
                  <a:txBody>
                    <a:bodyPr/>
                    <a:lstStyle/>
                    <a:p>
                      <a:pPr algn="ctr" fontAlgn="ctr"/>
                      <a:r>
                        <a:rPr lang="en-IN" sz="1100" b="1" i="0" u="none" strike="noStrike" dirty="0">
                          <a:solidFill>
                            <a:srgbClr val="000000"/>
                          </a:solidFill>
                          <a:effectLst/>
                          <a:latin typeface="Calibri" panose="020F0502020204030204" pitchFamily="34" charset="0"/>
                        </a:rPr>
                        <a:t>Column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IN" sz="1100" b="1" i="0" u="none" strike="noStrike">
                          <a:solidFill>
                            <a:srgbClr val="000000"/>
                          </a:solidFill>
                          <a:effectLst/>
                          <a:latin typeface="Calibri" panose="020F0502020204030204" pitchFamily="34" charset="0"/>
                        </a:rPr>
                        <a:t>Data Profiling Checks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283565">
                <a:tc>
                  <a:txBody>
                    <a:bodyPr/>
                    <a:lstStyle/>
                    <a:p>
                      <a:pPr marL="0" lvl="0" indent="0" algn="l" fontAlgn="b">
                        <a:buFont typeface="+mj-lt"/>
                        <a:buNone/>
                      </a:pPr>
                      <a:r>
                        <a:rPr lang="en-IN" sz="1400" b="0" i="0" u="none" strike="noStrike" dirty="0">
                          <a:solidFill>
                            <a:srgbClr val="0070C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IN" sz="1400" b="0" i="0" u="none" strike="noStrike">
                          <a:solidFill>
                            <a:srgbClr val="0070C0"/>
                          </a:solidFill>
                          <a:effectLst/>
                          <a:latin typeface="Calibri" panose="020F0502020204030204" pitchFamily="34" charset="0"/>
                        </a:rPr>
                        <a:t>Empty/ Null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565">
                <a:tc>
                  <a:txBody>
                    <a:bodyPr/>
                    <a:lstStyle/>
                    <a:p>
                      <a:pPr marL="0" lvl="0" indent="0" algn="l" fontAlgn="b">
                        <a:buFont typeface="+mj-lt"/>
                        <a:buNone/>
                      </a:pPr>
                      <a:r>
                        <a:rPr lang="en-IN" sz="1400" b="0" i="0" u="none" strike="noStrike" dirty="0">
                          <a:solidFill>
                            <a:srgbClr val="0070C0"/>
                          </a:solidFill>
                          <a:effectLst/>
                          <a:latin typeface="Calibri" panose="020F0502020204030204" pitchFamily="34" charset="0"/>
                        </a:rPr>
                        <a:t>pagination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IN" sz="1400" b="0" i="0" u="none" strike="noStrike">
                          <a:solidFill>
                            <a:srgbClr val="0070C0"/>
                          </a:solidFill>
                          <a:effectLst/>
                          <a:latin typeface="Calibri" panose="020F0502020204030204" pitchFamily="34" charset="0"/>
                        </a:rPr>
                        <a:t>having time stamp/null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8778">
                <a:tc>
                  <a:txBody>
                    <a:bodyPr/>
                    <a:lstStyle/>
                    <a:p>
                      <a:pPr marL="0" lvl="0" indent="0" algn="l" fontAlgn="b">
                        <a:buFont typeface="+mj-lt"/>
                        <a:buNone/>
                      </a:pPr>
                      <a:r>
                        <a:rPr lang="en-IN" sz="1400" b="0" i="0" u="none" strike="noStrike" dirty="0">
                          <a:solidFill>
                            <a:srgbClr val="0070C0"/>
                          </a:solidFill>
                          <a:effectLst/>
                          <a:latin typeface="Calibri" panose="020F0502020204030204" pitchFamily="34" charset="0"/>
                        </a:rPr>
                        <a:t>publish_date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b="0" i="0" u="none" strike="noStrike">
                          <a:solidFill>
                            <a:srgbClr val="0070C0"/>
                          </a:solidFill>
                          <a:effectLst/>
                          <a:latin typeface="Calibri" panose="020F0502020204030204" pitchFamily="34" charset="0"/>
                        </a:rPr>
                        <a:t>Having Text Values</a:t>
                      </a:r>
                      <a:br>
                        <a:rPr lang="en-US" sz="1400" b="0" i="0" u="none" strike="noStrike">
                          <a:solidFill>
                            <a:srgbClr val="0070C0"/>
                          </a:solidFill>
                          <a:effectLst/>
                          <a:latin typeface="Calibri" panose="020F0502020204030204" pitchFamily="34" charset="0"/>
                        </a:rPr>
                      </a:br>
                      <a:r>
                        <a:rPr lang="en-US" sz="1400" b="0" i="0" u="none" strike="noStrike">
                          <a:solidFill>
                            <a:srgbClr val="0070C0"/>
                          </a:solidFill>
                          <a:effectLst/>
                          <a:latin typeface="Calibri" panose="020F0502020204030204" pitchFamily="34" charset="0"/>
                        </a:rPr>
                        <a:t>Null/Empty Values</a:t>
                      </a:r>
                      <a:br>
                        <a:rPr lang="en-US" sz="1400" b="0" i="0" u="none" strike="noStrike">
                          <a:solidFill>
                            <a:srgbClr val="0070C0"/>
                          </a:solidFill>
                          <a:effectLst/>
                          <a:latin typeface="Calibri" panose="020F0502020204030204" pitchFamily="34" charset="0"/>
                        </a:rPr>
                      </a:br>
                      <a:r>
                        <a:rPr lang="en-US" sz="1400" b="0" i="0" u="none" strike="noStrike">
                          <a:solidFill>
                            <a:srgbClr val="0070C0"/>
                          </a:solidFill>
                          <a:effectLst/>
                          <a:latin typeface="Calibri" panose="020F0502020204030204" pitchFamily="34" charset="0"/>
                        </a:rPr>
                        <a:t>Different Data Format </a:t>
                      </a:r>
                      <a:br>
                        <a:rPr lang="en-US" sz="1400" b="0" i="0" u="none" strike="noStrike">
                          <a:solidFill>
                            <a:srgbClr val="0070C0"/>
                          </a:solidFill>
                          <a:effectLst/>
                          <a:latin typeface="Calibri" panose="020F0502020204030204" pitchFamily="34" charset="0"/>
                        </a:rPr>
                      </a:br>
                      <a:r>
                        <a:rPr lang="en-US" sz="1400" b="0" i="0" u="none" strike="noStrike">
                          <a:solidFill>
                            <a:srgbClr val="0070C0"/>
                          </a:solidFill>
                          <a:effectLst/>
                          <a:latin typeface="Calibri" panose="020F0502020204030204" pitchFamily="34" charset="0"/>
                        </a:rPr>
                        <a:t>Year are mentioned out of range in both backward and upwards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282">
                <a:tc>
                  <a:txBody>
                    <a:bodyPr/>
                    <a:lstStyle/>
                    <a:p>
                      <a:pPr marL="0" lvl="0" indent="0" algn="l" fontAlgn="b">
                        <a:buFont typeface="+mj-lt"/>
                        <a:buNone/>
                      </a:pPr>
                      <a:r>
                        <a:rPr lang="en-IN" sz="1400" b="0" i="0" u="none" strike="noStrike" dirty="0">
                          <a:solidFill>
                            <a:srgbClr val="0070C0"/>
                          </a:solidFill>
                          <a:effectLst/>
                          <a:latin typeface="Calibri" panose="020F0502020204030204" pitchFamily="34" charset="0"/>
                        </a:rPr>
                        <a:t>genres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b="0" i="0" u="none" strike="noStrike" dirty="0">
                          <a:solidFill>
                            <a:srgbClr val="0070C0"/>
                          </a:solidFill>
                          <a:effectLst/>
                          <a:latin typeface="Calibri" panose="020F0502020204030204" pitchFamily="34" charset="0"/>
                        </a:rPr>
                        <a:t>Empty/ Null Values</a:t>
                      </a:r>
                      <a:br>
                        <a:rPr lang="en-US" sz="1400" b="0" i="0" u="none" strike="noStrike" dirty="0">
                          <a:solidFill>
                            <a:srgbClr val="0070C0"/>
                          </a:solidFill>
                          <a:effectLst/>
                          <a:latin typeface="Calibri" panose="020F0502020204030204" pitchFamily="34" charset="0"/>
                        </a:rPr>
                      </a:br>
                      <a:r>
                        <a:rPr lang="en-US" sz="1400" b="0" i="0" u="none" strike="noStrike" dirty="0">
                          <a:solidFill>
                            <a:srgbClr val="0070C0"/>
                          </a:solidFill>
                          <a:effectLst/>
                          <a:latin typeface="Calibri" panose="020F0502020204030204" pitchFamily="34" charset="0"/>
                        </a:rPr>
                        <a:t>special character </a:t>
                      </a:r>
                      <a:br>
                        <a:rPr lang="en-US" sz="1400" b="0" i="0" u="none" strike="noStrike" dirty="0">
                          <a:solidFill>
                            <a:srgbClr val="0070C0"/>
                          </a:solidFill>
                          <a:effectLst/>
                          <a:latin typeface="Calibri" panose="020F0502020204030204" pitchFamily="34" charset="0"/>
                        </a:rPr>
                      </a:br>
                      <a:endParaRPr lang="en-US" sz="1400" b="0" i="0" u="none" strike="noStrike" dirty="0">
                        <a:solidFill>
                          <a:srgbClr val="0070C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6522">
                <a:tc>
                  <a:txBody>
                    <a:bodyPr/>
                    <a:lstStyle/>
                    <a:p>
                      <a:pPr marL="0" lvl="0" indent="0" algn="l" fontAlgn="b">
                        <a:buFont typeface="+mj-lt"/>
                        <a:buNone/>
                      </a:pPr>
                      <a:r>
                        <a:rPr lang="en-IN" sz="1400" b="0" i="0" u="none" strike="noStrike" dirty="0" err="1">
                          <a:solidFill>
                            <a:srgbClr val="0070C0"/>
                          </a:solidFill>
                          <a:effectLst/>
                          <a:latin typeface="Calibri" panose="020F0502020204030204" pitchFamily="34" charset="0"/>
                        </a:rPr>
                        <a:t>publish_country</a:t>
                      </a:r>
                      <a:endParaRPr lang="en-IN" sz="1400" b="0" i="0" u="none" strike="noStrike" dirty="0">
                        <a:solidFill>
                          <a:srgbClr val="0070C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b="0" i="0" u="none" strike="noStrike" dirty="0">
                          <a:solidFill>
                            <a:srgbClr val="0070C0"/>
                          </a:solidFill>
                          <a:effectLst/>
                          <a:latin typeface="Calibri" panose="020F0502020204030204" pitchFamily="34" charset="0"/>
                        </a:rPr>
                        <a:t>Having zero/null values</a:t>
                      </a:r>
                      <a:br>
                        <a:rPr lang="en-US" sz="1400" b="0" i="0" u="none" strike="noStrike" dirty="0">
                          <a:solidFill>
                            <a:srgbClr val="0070C0"/>
                          </a:solidFill>
                          <a:effectLst/>
                          <a:latin typeface="Calibri" panose="020F0502020204030204" pitchFamily="34" charset="0"/>
                        </a:rPr>
                      </a:br>
                      <a:r>
                        <a:rPr lang="en-US" sz="1400" b="0" i="0" u="none" strike="noStrike" dirty="0">
                          <a:solidFill>
                            <a:srgbClr val="0070C0"/>
                          </a:solidFill>
                          <a:effectLst/>
                          <a:latin typeface="Calibri" panose="020F0502020204030204" pitchFamily="34" charset="0"/>
                        </a:rPr>
                        <a:t>Most of the field have just </a:t>
                      </a:r>
                      <a:r>
                        <a:rPr lang="en-US" sz="1400" b="0" i="0" u="none" strike="noStrike" dirty="0" err="1">
                          <a:solidFill>
                            <a:srgbClr val="0070C0"/>
                          </a:solidFill>
                          <a:effectLst/>
                          <a:latin typeface="Calibri" panose="020F0502020204030204" pitchFamily="34" charset="0"/>
                        </a:rPr>
                        <a:t>abc</a:t>
                      </a:r>
                      <a:r>
                        <a:rPr lang="en-US" sz="1400" b="0" i="0" u="none" strike="noStrike" dirty="0">
                          <a:solidFill>
                            <a:srgbClr val="0070C0"/>
                          </a:solidFill>
                          <a:effectLst/>
                          <a:latin typeface="Calibri" panose="020F0502020204030204" pitchFamily="34" charset="0"/>
                        </a:rPr>
                        <a:t> or xyz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565">
                <a:tc>
                  <a:txBody>
                    <a:bodyPr/>
                    <a:lstStyle/>
                    <a:p>
                      <a:pPr marL="0" lvl="0" indent="0" algn="l" fontAlgn="b">
                        <a:buFont typeface="+mj-lt"/>
                        <a:buNone/>
                      </a:pPr>
                      <a:r>
                        <a:rPr lang="en-IN" sz="1400" b="0" i="0" u="none" strike="noStrike">
                          <a:solidFill>
                            <a:srgbClr val="0070C0"/>
                          </a:solidFill>
                          <a:effectLst/>
                          <a:latin typeface="Calibri" panose="020F0502020204030204" pitchFamily="34" charset="0"/>
                        </a:rPr>
                        <a:t>byStatement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b="0" i="0" u="none" strike="noStrike" dirty="0">
                          <a:solidFill>
                            <a:srgbClr val="0070C0"/>
                          </a:solidFill>
                          <a:effectLst/>
                          <a:latin typeface="Calibri" panose="020F0502020204030204" pitchFamily="34" charset="0"/>
                        </a:rPr>
                        <a:t>Having null and special character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565">
                <a:tc>
                  <a:txBody>
                    <a:bodyPr/>
                    <a:lstStyle/>
                    <a:p>
                      <a:pPr marL="0" lvl="0" indent="0" algn="l" fontAlgn="b">
                        <a:buFont typeface="+mj-lt"/>
                        <a:buNone/>
                      </a:pPr>
                      <a:r>
                        <a:rPr lang="en-IN" sz="1400" b="0" i="0" u="none" strike="noStrike">
                          <a:solidFill>
                            <a:srgbClr val="0070C0"/>
                          </a:solidFill>
                          <a:effectLst/>
                          <a:latin typeface="Calibri" panose="020F0502020204030204" pitchFamily="34" charset="0"/>
                        </a:rPr>
                        <a:t>authors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IN" sz="1400" b="0" i="0" u="none" strike="noStrike" dirty="0">
                          <a:solidFill>
                            <a:srgbClr val="0070C0"/>
                          </a:solidFill>
                          <a:effectLst/>
                          <a:latin typeface="Calibri" panose="020F0502020204030204" pitchFamily="34" charset="0"/>
                        </a:rPr>
                        <a:t>Having null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7359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Thanks  !!</a:t>
            </a:r>
            <a:endParaRPr lang="en-IN" dirty="0"/>
          </a:p>
        </p:txBody>
      </p:sp>
    </p:spTree>
    <p:extLst>
      <p:ext uri="{BB962C8B-B14F-4D97-AF65-F5344CB8AC3E}">
        <p14:creationId xmlns:p14="http://schemas.microsoft.com/office/powerpoint/2010/main" val="228073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p:txBody>
          <a:bodyPr>
            <a:normAutofit/>
          </a:bodyPr>
          <a:lstStyle/>
          <a:p>
            <a:r>
              <a:rPr lang="en-GB" sz="2000" b="1" dirty="0"/>
              <a:t>SENIOR Data Engineer</a:t>
            </a:r>
            <a:r>
              <a:rPr lang="en-US" sz="2000" dirty="0"/>
              <a:t/>
            </a:r>
            <a:br>
              <a:rPr lang="en-US" sz="2000" dirty="0"/>
            </a:br>
            <a:r>
              <a:rPr lang="en-US" sz="2000" dirty="0" smtClean="0">
                <a:latin typeface="adineue TEXT Light" panose="020B0303020201060004" pitchFamily="34" charset="0"/>
              </a:rPr>
              <a:t>BACKGROUND</a:t>
            </a:r>
            <a:endParaRPr lang="en-US" sz="2000" dirty="0">
              <a:latin typeface="adineue TEXT Light" panose="020B0303020201060004" pitchFamily="34" charset="0"/>
            </a:endParaRPr>
          </a:p>
        </p:txBody>
      </p:sp>
      <p:sp>
        <p:nvSpPr>
          <p:cNvPr id="21" name="Date Placeholder 20"/>
          <p:cNvSpPr>
            <a:spLocks noGrp="1"/>
          </p:cNvSpPr>
          <p:nvPr>
            <p:ph type="dt" sz="half" idx="22"/>
          </p:nvPr>
        </p:nvSpPr>
        <p:spPr bwMode="gray"/>
        <p:txBody>
          <a:bodyPr/>
          <a:lstStyle/>
          <a:p>
            <a:fld id="{9ACE748A-778F-42B7-AF47-732D6CD054AB}" type="datetime5">
              <a:rPr lang="en-US" smtClean="0"/>
              <a:pPr/>
              <a:t>14-Feb-22</a:t>
            </a:fld>
            <a:endParaRPr lang="en-US" dirty="0"/>
          </a:p>
        </p:txBody>
      </p:sp>
      <p:sp>
        <p:nvSpPr>
          <p:cNvPr id="22" name="Footer Placeholder 21"/>
          <p:cNvSpPr>
            <a:spLocks noGrp="1"/>
          </p:cNvSpPr>
          <p:nvPr>
            <p:ph type="ftr" sz="quarter" idx="23"/>
          </p:nvPr>
        </p:nvSpPr>
        <p:spPr bwMode="gray"/>
        <p:txBody>
          <a:bodyPr/>
          <a:lstStyle/>
          <a:p>
            <a:r>
              <a:rPr lang="en-US"/>
              <a:t>FOOTER / PRESENTATION NAME</a:t>
            </a:r>
            <a:endParaRPr lang="en-US" dirty="0"/>
          </a:p>
        </p:txBody>
      </p:sp>
      <p:sp>
        <p:nvSpPr>
          <p:cNvPr id="23" name="Slide Number Placeholder 22"/>
          <p:cNvSpPr>
            <a:spLocks noGrp="1"/>
          </p:cNvSpPr>
          <p:nvPr>
            <p:ph type="sldNum" sz="quarter" idx="24"/>
          </p:nvPr>
        </p:nvSpPr>
        <p:spPr bwMode="gray"/>
        <p:txBody>
          <a:bodyPr/>
          <a:lstStyle/>
          <a:p>
            <a:fld id="{66C8B3C2-955F-42B1-8DED-EE47D723596C}" type="slidenum">
              <a:rPr lang="en-US" smtClean="0"/>
              <a:pPr/>
              <a:t>2</a:t>
            </a:fld>
            <a:endParaRPr lang="en-US" dirty="0"/>
          </a:p>
        </p:txBody>
      </p:sp>
      <p:sp>
        <p:nvSpPr>
          <p:cNvPr id="2" name="Text Placeholder 1">
            <a:extLst>
              <a:ext uri="{FF2B5EF4-FFF2-40B4-BE49-F238E27FC236}">
                <a16:creationId xmlns:a16="http://schemas.microsoft.com/office/drawing/2014/main" xmlns="" id="{CF2A2A67-AD66-944F-AA7E-80F5AA1ADD09}"/>
              </a:ext>
            </a:extLst>
          </p:cNvPr>
          <p:cNvSpPr>
            <a:spLocks noGrp="1"/>
          </p:cNvSpPr>
          <p:nvPr>
            <p:ph type="body" sz="quarter" idx="25"/>
          </p:nvPr>
        </p:nvSpPr>
        <p:spPr>
          <a:xfrm>
            <a:off x="761416" y="1481419"/>
            <a:ext cx="10284376" cy="4364105"/>
          </a:xfrm>
        </p:spPr>
        <p:txBody>
          <a:bodyPr/>
          <a:lstStyle/>
          <a:p>
            <a:r>
              <a:rPr lang="en-US" sz="1852" dirty="0"/>
              <a:t>The purpose of the </a:t>
            </a:r>
            <a:r>
              <a:rPr lang="en-US" sz="1852" b="1" dirty="0"/>
              <a:t>Core Data Components (CDC) </a:t>
            </a:r>
            <a:r>
              <a:rPr lang="en-US" sz="1852" dirty="0"/>
              <a:t>team is to deliver analytical products to adidas’ Digital organization. These products may include reports, dashboards, data models, data pipelines as well as data science and machine learning algorithms. </a:t>
            </a:r>
          </a:p>
          <a:p>
            <a:r>
              <a:rPr lang="en-US" sz="1852" dirty="0"/>
              <a:t>Our </a:t>
            </a:r>
            <a:r>
              <a:rPr lang="en-US" sz="1852" b="1" dirty="0"/>
              <a:t>products</a:t>
            </a:r>
            <a:r>
              <a:rPr lang="en-US" sz="1852" dirty="0"/>
              <a:t> address mostly adidas-internal audience (</a:t>
            </a:r>
            <a:r>
              <a:rPr lang="en-US" sz="1852" dirty="0" err="1"/>
              <a:t>e.g</a:t>
            </a:r>
            <a:r>
              <a:rPr lang="en-US" sz="1852" dirty="0"/>
              <a:t> digital analysts, management, planning teams) but not only – some of them also build the foundation for consumer facing products like digital communications or web-site &amp; app personalization. While our full delivery capacity is assigned to Digital, we organizationally sit within a different part of the organization, the Data &amp; Analytics (DNA) department. </a:t>
            </a:r>
          </a:p>
          <a:p>
            <a:pPr defTabSz="1209477"/>
            <a:r>
              <a:rPr lang="en-US" sz="1852" dirty="0"/>
              <a:t>The Core Data Components team is distributed across three locations, Herzogenaurach / Germany, Gurugram / India and Amsterdam / Netherlands). The team holds a lot of experience on data science, data engineering, project management and solution architecture, which we apply to our projects. </a:t>
            </a:r>
          </a:p>
          <a:p>
            <a:pPr defTabSz="1209477"/>
            <a:r>
              <a:rPr lang="en-US" sz="1852" dirty="0"/>
              <a:t>To strengthen our internal engineering footprint, we are looking for an experienced </a:t>
            </a:r>
            <a:r>
              <a:rPr lang="en-US" sz="1852" b="1" dirty="0"/>
              <a:t>Data Engineer </a:t>
            </a:r>
            <a:r>
              <a:rPr lang="en-US" sz="1852" dirty="0"/>
              <a:t>to work with us hands-on on creating data products.</a:t>
            </a:r>
          </a:p>
          <a:p>
            <a:endParaRPr lang="en-US" sz="1852" dirty="0"/>
          </a:p>
        </p:txBody>
      </p:sp>
    </p:spTree>
    <p:extLst>
      <p:ext uri="{BB962C8B-B14F-4D97-AF65-F5344CB8AC3E}">
        <p14:creationId xmlns:p14="http://schemas.microsoft.com/office/powerpoint/2010/main" val="32149446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p:txBody>
          <a:bodyPr>
            <a:normAutofit/>
          </a:bodyPr>
          <a:lstStyle/>
          <a:p>
            <a:r>
              <a:rPr lang="en-GB" sz="2000" b="1" dirty="0"/>
              <a:t>SENIOR Data Engineer</a:t>
            </a:r>
            <a:r>
              <a:rPr lang="en-US" sz="2000" dirty="0"/>
              <a:t/>
            </a:r>
            <a:br>
              <a:rPr lang="en-US" sz="2000" dirty="0"/>
            </a:br>
            <a:r>
              <a:rPr lang="en-US" sz="2000" dirty="0">
                <a:latin typeface="adineue TEXT Light" panose="020B0303020201060004" pitchFamily="34" charset="0"/>
              </a:rPr>
              <a:t>Our Challenge (FICTIONAL)</a:t>
            </a:r>
          </a:p>
        </p:txBody>
      </p:sp>
      <p:sp>
        <p:nvSpPr>
          <p:cNvPr id="21" name="Date Placeholder 20"/>
          <p:cNvSpPr>
            <a:spLocks noGrp="1"/>
          </p:cNvSpPr>
          <p:nvPr>
            <p:ph type="dt" sz="half" idx="22"/>
          </p:nvPr>
        </p:nvSpPr>
        <p:spPr bwMode="gray"/>
        <p:txBody>
          <a:bodyPr/>
          <a:lstStyle/>
          <a:p>
            <a:fld id="{9ACE748A-778F-42B7-AF47-732D6CD054AB}" type="datetime5">
              <a:rPr lang="en-US" smtClean="0"/>
              <a:pPr/>
              <a:t>14-Feb-22</a:t>
            </a:fld>
            <a:endParaRPr lang="en-US" dirty="0"/>
          </a:p>
        </p:txBody>
      </p:sp>
      <p:sp>
        <p:nvSpPr>
          <p:cNvPr id="22" name="Footer Placeholder 21"/>
          <p:cNvSpPr>
            <a:spLocks noGrp="1"/>
          </p:cNvSpPr>
          <p:nvPr>
            <p:ph type="ftr" sz="quarter" idx="23"/>
          </p:nvPr>
        </p:nvSpPr>
        <p:spPr bwMode="gray"/>
        <p:txBody>
          <a:bodyPr/>
          <a:lstStyle/>
          <a:p>
            <a:r>
              <a:rPr lang="en-US"/>
              <a:t>FOOTER / PRESENTATION NAME</a:t>
            </a:r>
            <a:endParaRPr lang="en-US" dirty="0"/>
          </a:p>
        </p:txBody>
      </p:sp>
      <p:sp>
        <p:nvSpPr>
          <p:cNvPr id="23" name="Slide Number Placeholder 22"/>
          <p:cNvSpPr>
            <a:spLocks noGrp="1"/>
          </p:cNvSpPr>
          <p:nvPr>
            <p:ph type="sldNum" sz="quarter" idx="24"/>
          </p:nvPr>
        </p:nvSpPr>
        <p:spPr bwMode="gray"/>
        <p:txBody>
          <a:bodyPr/>
          <a:lstStyle/>
          <a:p>
            <a:fld id="{66C8B3C2-955F-42B1-8DED-EE47D723596C}" type="slidenum">
              <a:rPr lang="en-US" smtClean="0"/>
              <a:pPr/>
              <a:t>3</a:t>
            </a:fld>
            <a:endParaRPr lang="en-US" dirty="0"/>
          </a:p>
        </p:txBody>
      </p:sp>
      <p:sp>
        <p:nvSpPr>
          <p:cNvPr id="2" name="Text Placeholder 1">
            <a:extLst>
              <a:ext uri="{FF2B5EF4-FFF2-40B4-BE49-F238E27FC236}">
                <a16:creationId xmlns:a16="http://schemas.microsoft.com/office/drawing/2014/main" xmlns="" id="{CF2A2A67-AD66-944F-AA7E-80F5AA1ADD09}"/>
              </a:ext>
            </a:extLst>
          </p:cNvPr>
          <p:cNvSpPr>
            <a:spLocks noGrp="1"/>
          </p:cNvSpPr>
          <p:nvPr>
            <p:ph type="body" sz="quarter" idx="25"/>
          </p:nvPr>
        </p:nvSpPr>
        <p:spPr>
          <a:xfrm>
            <a:off x="761416" y="1524467"/>
            <a:ext cx="10667068" cy="4571301"/>
          </a:xfrm>
        </p:spPr>
        <p:txBody>
          <a:bodyPr>
            <a:normAutofit lnSpcReduction="10000"/>
          </a:bodyPr>
          <a:lstStyle/>
          <a:p>
            <a:r>
              <a:rPr lang="en-GB" sz="1852" dirty="0"/>
              <a:t>Now, the CDC team is utilizing on </a:t>
            </a:r>
            <a:r>
              <a:rPr lang="en-GB" sz="1852" b="1" dirty="0"/>
              <a:t>two separated environments</a:t>
            </a:r>
            <a:r>
              <a:rPr lang="en-GB" sz="1852" dirty="0"/>
              <a:t>, </a:t>
            </a:r>
            <a:r>
              <a:rPr lang="en-GB" sz="1852" dirty="0" err="1"/>
              <a:t>Exasol</a:t>
            </a:r>
            <a:r>
              <a:rPr lang="en-GB" sz="1852" dirty="0"/>
              <a:t> and the Big Data Platform (BDP). </a:t>
            </a:r>
          </a:p>
          <a:p>
            <a:r>
              <a:rPr lang="en-GB" sz="1852" b="1" dirty="0" err="1"/>
              <a:t>Exasol</a:t>
            </a:r>
            <a:r>
              <a:rPr lang="en-GB" sz="1852" dirty="0"/>
              <a:t> is an in-memory database optimized for fast read access while the </a:t>
            </a:r>
            <a:r>
              <a:rPr lang="en-GB" sz="1852" b="1" dirty="0"/>
              <a:t>BDP</a:t>
            </a:r>
            <a:r>
              <a:rPr lang="en-GB" sz="1852" dirty="0"/>
              <a:t> is a cloud-based service that is implemented based on big data frameworks and Amazon EMR. It includes several pre-bundled / adapted components and is operated by adidas Platform Engineering &amp; Big Data teams.</a:t>
            </a:r>
          </a:p>
          <a:p>
            <a:r>
              <a:rPr lang="en-GB" sz="1852" dirty="0"/>
              <a:t>Depending on the concrete environment, we currently use the following </a:t>
            </a:r>
            <a:r>
              <a:rPr lang="en-GB" sz="1852" b="1" dirty="0"/>
              <a:t>tech stacks</a:t>
            </a:r>
            <a:r>
              <a:rPr lang="en-GB" sz="1852" dirty="0"/>
              <a:t>:</a:t>
            </a:r>
          </a:p>
          <a:p>
            <a:pPr marL="226777" indent="-226777"/>
            <a:r>
              <a:rPr lang="en-GB" sz="1852" dirty="0" err="1"/>
              <a:t>Exasol</a:t>
            </a:r>
            <a:r>
              <a:rPr lang="en-GB" sz="1852" dirty="0"/>
              <a:t>: mostly Alteryx for ETL supported by Lua (in </a:t>
            </a:r>
            <a:r>
              <a:rPr lang="en-GB" sz="1852" dirty="0" err="1"/>
              <a:t>Exasol</a:t>
            </a:r>
            <a:r>
              <a:rPr lang="en-GB" sz="1852" dirty="0"/>
              <a:t>), Alteryx Server for scheduling and orchestration, Python and R for data science models and </a:t>
            </a:r>
            <a:r>
              <a:rPr lang="en-GB" sz="1852" dirty="0" err="1"/>
              <a:t>cron</a:t>
            </a:r>
            <a:r>
              <a:rPr lang="en-GB" sz="1852" dirty="0"/>
              <a:t> for scheduling</a:t>
            </a:r>
          </a:p>
          <a:p>
            <a:pPr marL="226777" indent="-226777"/>
            <a:r>
              <a:rPr lang="en-GB" sz="1852" dirty="0"/>
              <a:t>Big Data: mostly Spark/Scala for Data Integration &amp; Transformations, querying of data through Hive and </a:t>
            </a:r>
            <a:r>
              <a:rPr lang="en-GB" sz="1852" dirty="0" err="1"/>
              <a:t>SparkSQL</a:t>
            </a:r>
            <a:r>
              <a:rPr lang="en-GB" sz="1852" dirty="0"/>
              <a:t>, supported by Zeppelin notebooks &amp; R/Python (aka the “Big Data Lab”)</a:t>
            </a:r>
          </a:p>
          <a:p>
            <a:r>
              <a:rPr lang="en-US" sz="1852" dirty="0"/>
              <a:t>We are in the midway of </a:t>
            </a:r>
            <a:r>
              <a:rPr lang="en-US" sz="1852" b="1" dirty="0"/>
              <a:t>re-shaping our architecture </a:t>
            </a:r>
            <a:r>
              <a:rPr lang="en-US" sz="1852" dirty="0"/>
              <a:t>to be ready for future challenges with the main ambition is to get rid of technology silos and to overcome its individual limitations. </a:t>
            </a:r>
          </a:p>
          <a:p>
            <a:r>
              <a:rPr lang="en-US" sz="1852" dirty="0"/>
              <a:t>In this context we already invested some efforts into </a:t>
            </a:r>
            <a:r>
              <a:rPr lang="en-US" sz="1852" b="1" dirty="0"/>
              <a:t>improving our architecture</a:t>
            </a:r>
            <a:r>
              <a:rPr lang="en-US" sz="1852" dirty="0"/>
              <a:t>, utilizing Bitbucket (git), Jenkins/Groovy and Docker/Kubernetes. As a next step we want to further standardize and move collectively more towards Python as programming language with different flavors/libraries with respect to the environment (</a:t>
            </a:r>
            <a:r>
              <a:rPr lang="en-US" sz="1852" dirty="0" err="1"/>
              <a:t>e.g</a:t>
            </a:r>
            <a:r>
              <a:rPr lang="en-US" sz="1852" dirty="0"/>
              <a:t> </a:t>
            </a:r>
            <a:r>
              <a:rPr lang="en-US" sz="1852" dirty="0" err="1"/>
              <a:t>PySpark</a:t>
            </a:r>
            <a:r>
              <a:rPr lang="en-US" sz="1852" dirty="0"/>
              <a:t> on the BDP, pandas).</a:t>
            </a:r>
          </a:p>
        </p:txBody>
      </p:sp>
    </p:spTree>
    <p:extLst>
      <p:ext uri="{BB962C8B-B14F-4D97-AF65-F5344CB8AC3E}">
        <p14:creationId xmlns:p14="http://schemas.microsoft.com/office/powerpoint/2010/main" val="82573315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p:txBody>
          <a:bodyPr>
            <a:normAutofit/>
          </a:bodyPr>
          <a:lstStyle/>
          <a:p>
            <a:r>
              <a:rPr lang="en-GB" sz="2000" b="1" dirty="0"/>
              <a:t>Senior Data Engineer</a:t>
            </a:r>
            <a:r>
              <a:rPr lang="en-US" sz="2000" dirty="0"/>
              <a:t/>
            </a:r>
            <a:br>
              <a:rPr lang="en-US" sz="2000" dirty="0"/>
            </a:br>
            <a:r>
              <a:rPr lang="en-US" sz="2000" dirty="0">
                <a:latin typeface="adineue TEXT Light" panose="020B0303020201060004" pitchFamily="34" charset="0"/>
              </a:rPr>
              <a:t>Case study - YOUR Tasks (1/3)</a:t>
            </a:r>
          </a:p>
        </p:txBody>
      </p:sp>
      <p:sp>
        <p:nvSpPr>
          <p:cNvPr id="21" name="Date Placeholder 20"/>
          <p:cNvSpPr>
            <a:spLocks noGrp="1"/>
          </p:cNvSpPr>
          <p:nvPr>
            <p:ph type="dt" sz="half" idx="22"/>
          </p:nvPr>
        </p:nvSpPr>
        <p:spPr bwMode="gray"/>
        <p:txBody>
          <a:bodyPr/>
          <a:lstStyle/>
          <a:p>
            <a:fld id="{9ACE748A-778F-42B7-AF47-732D6CD054AB}" type="datetime5">
              <a:rPr lang="en-US" smtClean="0"/>
              <a:pPr/>
              <a:t>14-Feb-22</a:t>
            </a:fld>
            <a:endParaRPr lang="en-US" dirty="0"/>
          </a:p>
        </p:txBody>
      </p:sp>
      <p:sp>
        <p:nvSpPr>
          <p:cNvPr id="22" name="Footer Placeholder 21"/>
          <p:cNvSpPr>
            <a:spLocks noGrp="1"/>
          </p:cNvSpPr>
          <p:nvPr>
            <p:ph type="ftr" sz="quarter" idx="23"/>
          </p:nvPr>
        </p:nvSpPr>
        <p:spPr bwMode="gray"/>
        <p:txBody>
          <a:bodyPr/>
          <a:lstStyle/>
          <a:p>
            <a:r>
              <a:rPr lang="en-US"/>
              <a:t>FOOTER / PRESENTATION NAME</a:t>
            </a:r>
            <a:endParaRPr lang="en-US" dirty="0"/>
          </a:p>
        </p:txBody>
      </p:sp>
      <p:sp>
        <p:nvSpPr>
          <p:cNvPr id="23" name="Slide Number Placeholder 22"/>
          <p:cNvSpPr>
            <a:spLocks noGrp="1"/>
          </p:cNvSpPr>
          <p:nvPr>
            <p:ph type="sldNum" sz="quarter" idx="24"/>
          </p:nvPr>
        </p:nvSpPr>
        <p:spPr bwMode="gray"/>
        <p:txBody>
          <a:bodyPr/>
          <a:lstStyle/>
          <a:p>
            <a:fld id="{66C8B3C2-955F-42B1-8DED-EE47D723596C}" type="slidenum">
              <a:rPr lang="en-US" smtClean="0"/>
              <a:pPr/>
              <a:t>4</a:t>
            </a:fld>
            <a:endParaRPr lang="en-US" dirty="0"/>
          </a:p>
        </p:txBody>
      </p:sp>
      <p:sp>
        <p:nvSpPr>
          <p:cNvPr id="2" name="Text Placeholder 1">
            <a:extLst>
              <a:ext uri="{FF2B5EF4-FFF2-40B4-BE49-F238E27FC236}">
                <a16:creationId xmlns:a16="http://schemas.microsoft.com/office/drawing/2014/main" xmlns="" id="{CF2A2A67-AD66-944F-AA7E-80F5AA1ADD09}"/>
              </a:ext>
            </a:extLst>
          </p:cNvPr>
          <p:cNvSpPr>
            <a:spLocks noGrp="1"/>
          </p:cNvSpPr>
          <p:nvPr>
            <p:ph type="body" sz="quarter" idx="25"/>
          </p:nvPr>
        </p:nvSpPr>
        <p:spPr>
          <a:xfrm>
            <a:off x="761416" y="1514040"/>
            <a:ext cx="9904834" cy="4571301"/>
          </a:xfrm>
        </p:spPr>
        <p:txBody>
          <a:bodyPr vert="horz" lIns="0" tIns="0" rIns="0" bIns="0" rtlCol="0" anchor="t">
            <a:noAutofit/>
          </a:bodyPr>
          <a:lstStyle/>
          <a:p>
            <a:pPr lvl="2" indent="0">
              <a:lnSpc>
                <a:spcPct val="100000"/>
              </a:lnSpc>
              <a:buNone/>
            </a:pPr>
            <a:r>
              <a:rPr lang="en-US" altLang="en-US" b="1" dirty="0"/>
              <a:t>Open Library</a:t>
            </a:r>
            <a:r>
              <a:rPr lang="en-US" altLang="en-US" dirty="0"/>
              <a:t> is an initiative of the Internet Archive, a 501(c)(3) non-profit, building a digital library of Internet sites and other cultural artifacts in digital form. In the section Bulk Data Dumps, they provide public feeds with the library data.</a:t>
            </a:r>
          </a:p>
          <a:p>
            <a:pPr lvl="2" indent="0">
              <a:lnSpc>
                <a:spcPct val="100000"/>
              </a:lnSpc>
              <a:buNone/>
            </a:pPr>
            <a:r>
              <a:rPr lang="en-US" altLang="en-US" dirty="0"/>
              <a:t> </a:t>
            </a:r>
            <a:r>
              <a:rPr lang="en-US" altLang="en-US" dirty="0">
                <a:sym typeface="Wingdings" pitchFamily="2" charset="2"/>
              </a:rPr>
              <a:t> </a:t>
            </a:r>
            <a:r>
              <a:rPr lang="en-US" altLang="en-US" dirty="0">
                <a:hlinkClick r:id="rId3"/>
              </a:rPr>
              <a:t>https://openlibrary.org/developers/dumps</a:t>
            </a:r>
            <a:r>
              <a:rPr lang="en-US" altLang="en-US" dirty="0"/>
              <a:t> </a:t>
            </a:r>
          </a:p>
          <a:p>
            <a:pPr lvl="2" indent="0">
              <a:lnSpc>
                <a:spcPct val="100000"/>
              </a:lnSpc>
              <a:buNone/>
            </a:pPr>
            <a:endParaRPr lang="en-US" altLang="en-US" dirty="0"/>
          </a:p>
          <a:p>
            <a:pPr lvl="2" indent="0">
              <a:lnSpc>
                <a:spcPct val="100000"/>
              </a:lnSpc>
              <a:buNone/>
            </a:pPr>
            <a:r>
              <a:rPr lang="en-US" altLang="en-US" dirty="0"/>
              <a:t>They also provide a </a:t>
            </a:r>
            <a:r>
              <a:rPr lang="en-US" altLang="en-US" b="1" dirty="0"/>
              <a:t>shorter versions </a:t>
            </a:r>
            <a:r>
              <a:rPr lang="en-US" altLang="en-US" dirty="0"/>
              <a:t>of the file for developing or exploratory purposes, where the size is around 140MB of data instead of ~20GB of the original/full file (referring to the “complete dump”).</a:t>
            </a:r>
          </a:p>
          <a:p>
            <a:pPr marL="466696" lvl="2" indent="-226777">
              <a:lnSpc>
                <a:spcPct val="100000"/>
              </a:lnSpc>
              <a:buFont typeface="Wingdings" pitchFamily="2" charset="2"/>
              <a:buChar char="à"/>
            </a:pPr>
            <a:r>
              <a:rPr lang="en-US" altLang="en-US" dirty="0">
                <a:hlinkClick r:id="rId4"/>
              </a:rPr>
              <a:t>https://s3-eu-west-1.amazonaws.com/csparkdata/ol_cdump.json</a:t>
            </a:r>
            <a:endParaRPr lang="en-US" altLang="en-US" dirty="0"/>
          </a:p>
          <a:p>
            <a:pPr lvl="2" indent="0">
              <a:lnSpc>
                <a:spcPct val="100000"/>
              </a:lnSpc>
              <a:buNone/>
            </a:pPr>
            <a:endParaRPr lang="en-US" altLang="en-US" dirty="0"/>
          </a:p>
          <a:p>
            <a:pPr lvl="2" indent="0">
              <a:lnSpc>
                <a:spcPct val="100000"/>
              </a:lnSpc>
              <a:buNone/>
            </a:pPr>
            <a:r>
              <a:rPr lang="en-US" altLang="en-US" dirty="0"/>
              <a:t>Starting with the short version of this file, pls. </a:t>
            </a:r>
            <a:r>
              <a:rPr lang="en-US" altLang="en-US" b="1" dirty="0"/>
              <a:t>download</a:t>
            </a:r>
            <a:r>
              <a:rPr lang="en-US" altLang="en-US" dirty="0"/>
              <a:t> it to your local laptop, e.g. by executing:</a:t>
            </a:r>
          </a:p>
          <a:p>
            <a:pPr lvl="2" indent="0">
              <a:lnSpc>
                <a:spcPct val="100000"/>
              </a:lnSpc>
              <a:buNone/>
            </a:pPr>
            <a:endParaRPr lang="en-US" altLang="en-US" dirty="0"/>
          </a:p>
          <a:p>
            <a:pPr lvl="3" indent="0">
              <a:lnSpc>
                <a:spcPct val="100000"/>
              </a:lnSpc>
              <a:buNone/>
            </a:pPr>
            <a:r>
              <a:rPr lang="en-US" altLang="en-US" sz="1389" dirty="0" err="1">
                <a:latin typeface="Courier New" panose="02070309020205020404" pitchFamily="49" charset="0"/>
                <a:cs typeface="Courier New" panose="02070309020205020404" pitchFamily="49" charset="0"/>
              </a:rPr>
              <a:t>wget</a:t>
            </a:r>
            <a:r>
              <a:rPr lang="en-US" altLang="en-US" sz="1389" dirty="0">
                <a:latin typeface="Courier New" panose="02070309020205020404" pitchFamily="49" charset="0"/>
                <a:cs typeface="Courier New" panose="02070309020205020404" pitchFamily="49" charset="0"/>
              </a:rPr>
              <a:t> --continue https://s3-eu-west-1.amazonaws.com/csparkdata/ol_cdump.json -O /tmp/ol_cdump.json</a:t>
            </a:r>
          </a:p>
          <a:p>
            <a:pPr lvl="2" indent="0">
              <a:lnSpc>
                <a:spcPct val="100000"/>
              </a:lnSpc>
              <a:buNone/>
            </a:pPr>
            <a:endParaRPr lang="en-US" altLang="en-US" dirty="0">
              <a:latin typeface="Courier New" panose="02070309020205020404" pitchFamily="49" charset="0"/>
              <a:cs typeface="Courier New" panose="02070309020205020404" pitchFamily="49" charset="0"/>
            </a:endParaRPr>
          </a:p>
          <a:p>
            <a:pPr lvl="2" indent="0">
              <a:lnSpc>
                <a:spcPct val="100000"/>
              </a:lnSpc>
              <a:buNone/>
            </a:pPr>
            <a:endParaRPr lang="en-US" dirty="0"/>
          </a:p>
          <a:p>
            <a:pPr lvl="2" indent="0">
              <a:lnSpc>
                <a:spcPct val="100000"/>
              </a:lnSpc>
              <a:buNone/>
            </a:pPr>
            <a:r>
              <a:rPr lang="en-US" dirty="0"/>
              <a:t>Note: This is an open exercise, you can use </a:t>
            </a:r>
            <a:r>
              <a:rPr lang="en-US" b="1" dirty="0"/>
              <a:t>whatever technology you prefer </a:t>
            </a:r>
            <a:r>
              <a:rPr lang="en-US" dirty="0"/>
              <a:t>to showcase your solution, cloud services, virtualization on your local machine, etc. We suggest to provide also an architectural overview with a diagram that shows all the components together with a short explanation of each of them.</a:t>
            </a:r>
          </a:p>
          <a:p>
            <a:pPr lvl="2" indent="0">
              <a:lnSpc>
                <a:spcPct val="100000"/>
              </a:lnSpc>
              <a:buNone/>
            </a:pPr>
            <a:endParaRPr lang="en-US" dirty="0"/>
          </a:p>
          <a:p>
            <a:pPr lvl="2" indent="0">
              <a:lnSpc>
                <a:spcPct val="100000"/>
              </a:lnSpc>
              <a:buNone/>
            </a:pPr>
            <a:endParaRPr lang="en-US" altLang="en-US" dirty="0">
              <a:latin typeface="Courier New" panose="02070309020205020404" pitchFamily="49" charset="0"/>
              <a:cs typeface="Courier New" panose="02070309020205020404" pitchFamily="49" charset="0"/>
            </a:endParaRPr>
          </a:p>
          <a:p>
            <a:pPr lvl="2" indent="0">
              <a:lnSpc>
                <a:spcPct val="100000"/>
              </a:lnSpc>
              <a:buNone/>
            </a:pPr>
            <a:endParaRPr lang="en-US" altLang="en-US" dirty="0"/>
          </a:p>
        </p:txBody>
      </p:sp>
    </p:spTree>
    <p:extLst>
      <p:ext uri="{BB962C8B-B14F-4D97-AF65-F5344CB8AC3E}">
        <p14:creationId xmlns:p14="http://schemas.microsoft.com/office/powerpoint/2010/main" val="230184715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F56D29B0-9BB0-1442-BD41-BD158C3206CF}"/>
              </a:ext>
            </a:extLst>
          </p:cNvPr>
          <p:cNvSpPr>
            <a:spLocks noGrp="1"/>
          </p:cNvSpPr>
          <p:nvPr>
            <p:ph type="dt" sz="half" idx="22"/>
          </p:nvPr>
        </p:nvSpPr>
        <p:spPr/>
        <p:txBody>
          <a:bodyPr/>
          <a:lstStyle/>
          <a:p>
            <a:pPr>
              <a:defRPr/>
            </a:pPr>
            <a:fld id="{6219B26A-72D6-46AB-957C-CB3555B627B8}" type="datetime5">
              <a:rPr lang="en-US" smtClean="0"/>
              <a:t>14-Feb-22</a:t>
            </a:fld>
            <a:endParaRPr lang="en-US"/>
          </a:p>
        </p:txBody>
      </p:sp>
      <p:sp>
        <p:nvSpPr>
          <p:cNvPr id="4" name="Footer Placeholder 3">
            <a:extLst>
              <a:ext uri="{FF2B5EF4-FFF2-40B4-BE49-F238E27FC236}">
                <a16:creationId xmlns:a16="http://schemas.microsoft.com/office/drawing/2014/main" xmlns="" id="{3AFF7DD4-2524-164E-8497-2E128B61E8D4}"/>
              </a:ext>
            </a:extLst>
          </p:cNvPr>
          <p:cNvSpPr>
            <a:spLocks noGrp="1"/>
          </p:cNvSpPr>
          <p:nvPr>
            <p:ph type="ftr" sz="quarter" idx="23"/>
          </p:nvPr>
        </p:nvSpPr>
        <p:spPr/>
        <p:txBody>
          <a:bodyPr/>
          <a:lstStyle/>
          <a:p>
            <a:pPr>
              <a:defRPr/>
            </a:pPr>
            <a:r>
              <a:rPr lang="en-US"/>
              <a:t>FOOTER / PRESENTATION NAME</a:t>
            </a:r>
          </a:p>
        </p:txBody>
      </p:sp>
      <p:sp>
        <p:nvSpPr>
          <p:cNvPr id="5" name="Slide Number Placeholder 4">
            <a:extLst>
              <a:ext uri="{FF2B5EF4-FFF2-40B4-BE49-F238E27FC236}">
                <a16:creationId xmlns:a16="http://schemas.microsoft.com/office/drawing/2014/main" xmlns="" id="{A633938C-53EC-E846-8F4D-1ACD9E4F1112}"/>
              </a:ext>
            </a:extLst>
          </p:cNvPr>
          <p:cNvSpPr>
            <a:spLocks noGrp="1"/>
          </p:cNvSpPr>
          <p:nvPr>
            <p:ph type="sldNum" sz="quarter" idx="24"/>
          </p:nvPr>
        </p:nvSpPr>
        <p:spPr/>
        <p:txBody>
          <a:bodyPr/>
          <a:lstStyle/>
          <a:p>
            <a:pPr>
              <a:defRPr/>
            </a:pPr>
            <a:fld id="{66C8B3C2-955F-42B1-8DED-EE47D723596C}" type="slidenum">
              <a:rPr lang="en-US" smtClean="0"/>
              <a:pPr>
                <a:defRPr/>
              </a:pPr>
              <a:t>5</a:t>
            </a:fld>
            <a:endParaRPr lang="en-US"/>
          </a:p>
        </p:txBody>
      </p:sp>
      <p:sp>
        <p:nvSpPr>
          <p:cNvPr id="6" name="Text Placeholder 5">
            <a:extLst>
              <a:ext uri="{FF2B5EF4-FFF2-40B4-BE49-F238E27FC236}">
                <a16:creationId xmlns:a16="http://schemas.microsoft.com/office/drawing/2014/main" xmlns="" id="{73D694F6-938E-7344-9A17-DF02290A3F20}"/>
              </a:ext>
            </a:extLst>
          </p:cNvPr>
          <p:cNvSpPr>
            <a:spLocks noGrp="1"/>
          </p:cNvSpPr>
          <p:nvPr>
            <p:ph type="body" sz="quarter" idx="25"/>
          </p:nvPr>
        </p:nvSpPr>
        <p:spPr>
          <a:xfrm>
            <a:off x="659467" y="1221688"/>
            <a:ext cx="10822630" cy="2955457"/>
          </a:xfrm>
        </p:spPr>
        <p:txBody>
          <a:bodyPr vert="horz" lIns="0" tIns="0" rIns="0" bIns="0" rtlCol="0" anchor="t">
            <a:noAutofit/>
          </a:bodyPr>
          <a:lstStyle/>
          <a:p>
            <a:r>
              <a:rPr lang="en-US" sz="1455" dirty="0"/>
              <a:t>Please use the JSON file (</a:t>
            </a:r>
            <a:r>
              <a:rPr lang="en-US" altLang="en-US" sz="1455" dirty="0"/>
              <a:t>140MB, </a:t>
            </a:r>
            <a:r>
              <a:rPr lang="en-US" altLang="en-US" sz="1455" dirty="0" err="1"/>
              <a:t>ol_cdump.json</a:t>
            </a:r>
            <a:r>
              <a:rPr lang="en-US" altLang="en-US" sz="1455" dirty="0"/>
              <a:t>) </a:t>
            </a:r>
            <a:r>
              <a:rPr lang="en-US" sz="1455" dirty="0"/>
              <a:t>and perform the following: </a:t>
            </a:r>
          </a:p>
          <a:p>
            <a:pPr marL="302369" indent="-302369">
              <a:lnSpc>
                <a:spcPct val="100000"/>
              </a:lnSpc>
              <a:buAutoNum type="arabicPeriod"/>
            </a:pPr>
            <a:r>
              <a:rPr lang="en-US" sz="1455" dirty="0"/>
              <a:t>Load the </a:t>
            </a:r>
            <a:r>
              <a:rPr lang="en-US" sz="1455" b="1" dirty="0"/>
              <a:t>data </a:t>
            </a:r>
            <a:r>
              <a:rPr lang="en-US" sz="1455" dirty="0"/>
              <a:t>and print/make yourself familiar with the</a:t>
            </a:r>
            <a:r>
              <a:rPr lang="en-US" sz="1455" b="1" dirty="0"/>
              <a:t> schema. </a:t>
            </a:r>
            <a:r>
              <a:rPr lang="en-US" sz="1455" dirty="0"/>
              <a:t>Count the rows in the (raw) data set.</a:t>
            </a:r>
          </a:p>
          <a:p>
            <a:pPr marL="302369" indent="-302369">
              <a:lnSpc>
                <a:spcPct val="100000"/>
              </a:lnSpc>
              <a:buAutoNum type="arabicPeriod"/>
            </a:pPr>
            <a:r>
              <a:rPr lang="en-US" sz="1455" dirty="0">
                <a:solidFill>
                  <a:srgbClr val="242424"/>
                </a:solidFill>
              </a:rPr>
              <a:t>Apply some </a:t>
            </a:r>
            <a:r>
              <a:rPr lang="en-US" sz="1455" b="1" dirty="0">
                <a:solidFill>
                  <a:srgbClr val="242424"/>
                </a:solidFill>
              </a:rPr>
              <a:t>data profiling </a:t>
            </a:r>
            <a:r>
              <a:rPr lang="en-US" sz="1455" dirty="0">
                <a:solidFill>
                  <a:srgbClr val="242424"/>
                </a:solidFill>
              </a:rPr>
              <a:t>on the data set and suggest </a:t>
            </a:r>
            <a:r>
              <a:rPr lang="en-US" sz="1455" b="1" dirty="0">
                <a:solidFill>
                  <a:srgbClr val="242424"/>
                </a:solidFill>
              </a:rPr>
              <a:t>three data quality measures</a:t>
            </a:r>
            <a:r>
              <a:rPr lang="en-US" sz="1455" dirty="0">
                <a:solidFill>
                  <a:srgbClr val="242424"/>
                </a:solidFill>
              </a:rPr>
              <a:t> to improve the data set for the purpose of this case study</a:t>
            </a:r>
            <a:endParaRPr lang="en-US" sz="1455" dirty="0"/>
          </a:p>
          <a:p>
            <a:pPr marL="302369" indent="-302369">
              <a:lnSpc>
                <a:spcPct val="100000"/>
              </a:lnSpc>
              <a:buFont typeface="AdihausDIN" pitchFamily="34" charset="0"/>
              <a:buAutoNum type="arabicPeriod"/>
            </a:pPr>
            <a:r>
              <a:rPr lang="en-US" sz="1455" dirty="0"/>
              <a:t>Make sure your data set is </a:t>
            </a:r>
            <a:r>
              <a:rPr lang="en-US" sz="1455" b="1" dirty="0"/>
              <a:t>cleaned</a:t>
            </a:r>
            <a:r>
              <a:rPr lang="en-US" sz="1455" dirty="0"/>
              <a:t>, so we for example don't include in results with empty/null "titles" and "number of pages" is greater than 20 and "publishing year" is after 1950. If you decided to add additional filters due to the data profiling exercise above, pls. state them as well. Count the rows in the filtered dataset</a:t>
            </a:r>
            <a:r>
              <a:rPr lang="en-US" sz="1455" dirty="0" smtClean="0"/>
              <a:t>.</a:t>
            </a:r>
            <a:endParaRPr lang="en-US" sz="1455" dirty="0"/>
          </a:p>
          <a:p>
            <a:pPr marL="302369" indent="-302369">
              <a:lnSpc>
                <a:spcPct val="100000"/>
              </a:lnSpc>
              <a:buFont typeface="+mj-lt"/>
              <a:buAutoNum type="arabicPeriod"/>
            </a:pPr>
            <a:r>
              <a:rPr lang="en-US" sz="1455" dirty="0"/>
              <a:t>Run the following </a:t>
            </a:r>
            <a:r>
              <a:rPr lang="en-US" sz="1455" b="1" dirty="0"/>
              <a:t>queries</a:t>
            </a:r>
            <a:r>
              <a:rPr lang="en-US" sz="1455" dirty="0"/>
              <a:t> on the cleaned dataset:</a:t>
            </a:r>
          </a:p>
          <a:p>
            <a:pPr marL="465313" lvl="1" indent="-226777" algn="just">
              <a:lnSpc>
                <a:spcPct val="100000"/>
              </a:lnSpc>
            </a:pPr>
            <a:r>
              <a:rPr lang="en-US" sz="1455" dirty="0"/>
              <a:t>Get the first book / author which was published - and the last one. </a:t>
            </a:r>
          </a:p>
          <a:p>
            <a:pPr marL="465313" lvl="1" indent="-226777" algn="just">
              <a:lnSpc>
                <a:spcPct val="100000"/>
              </a:lnSpc>
            </a:pPr>
            <a:r>
              <a:rPr lang="en-US" sz="1455" dirty="0"/>
              <a:t>Find the top 5 genres with most published books.</a:t>
            </a:r>
          </a:p>
          <a:p>
            <a:pPr marL="465313" lvl="1" indent="-226777" algn="just">
              <a:lnSpc>
                <a:spcPct val="100000"/>
              </a:lnSpc>
            </a:pPr>
            <a:r>
              <a:rPr lang="en-US" sz="1455" dirty="0"/>
              <a:t>Retrieve the top 5 authors who (co-)authored the most books.</a:t>
            </a:r>
          </a:p>
          <a:p>
            <a:pPr marL="465313" lvl="1" indent="-226777" algn="just">
              <a:lnSpc>
                <a:spcPct val="100000"/>
              </a:lnSpc>
            </a:pPr>
            <a:r>
              <a:rPr lang="en-US" sz="1455" dirty="0"/>
              <a:t>Per publish year, get the number of authors that published at least one book</a:t>
            </a:r>
          </a:p>
          <a:p>
            <a:pPr marL="465313" lvl="1" indent="-226777" algn="just">
              <a:lnSpc>
                <a:spcPct val="100000"/>
              </a:lnSpc>
            </a:pPr>
            <a:r>
              <a:rPr lang="en-US" sz="1455" dirty="0">
                <a:ea typeface="Times New Roman" panose="02020603050405020304" pitchFamily="18" charset="0"/>
                <a:cs typeface="Calibri"/>
              </a:rPr>
              <a:t>Find the number of authors and number of books published per month for years between 1950 and 1970</a:t>
            </a:r>
            <a:r>
              <a:rPr lang="en-US" sz="1455" dirty="0" smtClean="0">
                <a:ea typeface="Times New Roman" panose="02020603050405020304" pitchFamily="18" charset="0"/>
                <a:cs typeface="Calibri"/>
              </a:rPr>
              <a:t>!</a:t>
            </a:r>
            <a:endParaRPr lang="en-US" sz="1455" dirty="0">
              <a:ea typeface="Times New Roman" panose="02020603050405020304" pitchFamily="18" charset="0"/>
              <a:cs typeface="Calibri"/>
            </a:endParaRPr>
          </a:p>
          <a:p>
            <a:pPr marL="301802" indent="-302369" algn="just">
              <a:lnSpc>
                <a:spcPct val="100000"/>
              </a:lnSpc>
              <a:buFont typeface="+mj-lt"/>
              <a:buAutoNum type="arabicPeriod"/>
            </a:pPr>
            <a:r>
              <a:rPr lang="en-US" sz="1455" dirty="0"/>
              <a:t>Let's assume that you want to create a </a:t>
            </a:r>
            <a:r>
              <a:rPr lang="en-US" sz="1455" b="1" dirty="0"/>
              <a:t>very simple interactive website</a:t>
            </a:r>
            <a:r>
              <a:rPr lang="en-US" sz="1455" dirty="0"/>
              <a:t> (</a:t>
            </a:r>
            <a:r>
              <a:rPr lang="en-US" sz="1455" dirty="0" err="1"/>
              <a:t>pagesbyauthor.com</a:t>
            </a:r>
            <a:r>
              <a:rPr lang="en-US" sz="1455" dirty="0"/>
              <a:t>) where a user can provide an author and the website will provide the total number of pages that this author has written across all the books. Please create an architecture to achieve this (no need to do any implementation on this), keeping the following in mind:</a:t>
            </a:r>
          </a:p>
          <a:p>
            <a:pPr marL="700751" lvl="3" indent="-226777">
              <a:lnSpc>
                <a:spcPct val="100000"/>
              </a:lnSpc>
            </a:pPr>
            <a:r>
              <a:rPr lang="en-US" sz="1455" dirty="0"/>
              <a:t>How will you handle changing or evolving schema? </a:t>
            </a:r>
          </a:p>
          <a:p>
            <a:pPr marL="700751" lvl="3" indent="-226777">
              <a:lnSpc>
                <a:spcPct val="100000"/>
              </a:lnSpc>
            </a:pPr>
            <a:r>
              <a:rPr lang="en-US" sz="1455" dirty="0"/>
              <a:t>How do you want to store/partition the data?</a:t>
            </a:r>
          </a:p>
          <a:p>
            <a:pPr marL="700751" lvl="3" indent="-226777">
              <a:lnSpc>
                <a:spcPct val="100000"/>
              </a:lnSpc>
            </a:pPr>
            <a:r>
              <a:rPr lang="en-US" sz="1455" dirty="0"/>
              <a:t>Would you go for on-premise or for a cloud-based solution? Why?</a:t>
            </a:r>
          </a:p>
          <a:p>
            <a:pPr marL="700751" lvl="3" indent="-226777">
              <a:lnSpc>
                <a:spcPct val="100000"/>
              </a:lnSpc>
            </a:pPr>
            <a:r>
              <a:rPr lang="en-US" sz="1455" dirty="0"/>
              <a:t>How would you do testing?</a:t>
            </a:r>
            <a:endParaRPr lang="en-US" sz="1455" i="1" dirty="0"/>
          </a:p>
        </p:txBody>
      </p:sp>
      <p:sp>
        <p:nvSpPr>
          <p:cNvPr id="7" name="Title 3">
            <a:extLst>
              <a:ext uri="{FF2B5EF4-FFF2-40B4-BE49-F238E27FC236}">
                <a16:creationId xmlns:a16="http://schemas.microsoft.com/office/drawing/2014/main" xmlns="" id="{071B25C6-A8BE-3D42-80EA-1E785E5EEEF0}"/>
              </a:ext>
            </a:extLst>
          </p:cNvPr>
          <p:cNvSpPr>
            <a:spLocks noGrp="1"/>
          </p:cNvSpPr>
          <p:nvPr>
            <p:ph type="title"/>
          </p:nvPr>
        </p:nvSpPr>
        <p:spPr bwMode="gray">
          <a:xfrm>
            <a:off x="381875" y="382169"/>
            <a:ext cx="10284376" cy="761182"/>
          </a:xfrm>
        </p:spPr>
        <p:txBody>
          <a:bodyPr>
            <a:normAutofit/>
          </a:bodyPr>
          <a:lstStyle/>
          <a:p>
            <a:r>
              <a:rPr lang="en-GB" sz="2000" b="1" dirty="0"/>
              <a:t>Senior Data Engineer</a:t>
            </a:r>
            <a:r>
              <a:rPr lang="en-US" sz="2000" dirty="0"/>
              <a:t/>
            </a:r>
            <a:br>
              <a:rPr lang="en-US" sz="2000" dirty="0"/>
            </a:br>
            <a:r>
              <a:rPr lang="en-US" sz="2000" dirty="0">
                <a:latin typeface="adineue TEXT Light" panose="020B0303020201060004" pitchFamily="34" charset="0"/>
              </a:rPr>
              <a:t>Case study - YOUR Tasks (2/3)</a:t>
            </a:r>
          </a:p>
        </p:txBody>
      </p:sp>
    </p:spTree>
    <p:extLst>
      <p:ext uri="{BB962C8B-B14F-4D97-AF65-F5344CB8AC3E}">
        <p14:creationId xmlns:p14="http://schemas.microsoft.com/office/powerpoint/2010/main" val="87021457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65488-C5DC-064B-A318-E251F35F6591}"/>
              </a:ext>
            </a:extLst>
          </p:cNvPr>
          <p:cNvSpPr>
            <a:spLocks noGrp="1"/>
          </p:cNvSpPr>
          <p:nvPr>
            <p:ph type="title"/>
          </p:nvPr>
        </p:nvSpPr>
        <p:spPr/>
        <p:txBody>
          <a:bodyPr>
            <a:normAutofit/>
          </a:bodyPr>
          <a:lstStyle/>
          <a:p>
            <a:r>
              <a:rPr lang="en-GB" sz="2000" b="1" dirty="0"/>
              <a:t>Senior Data Engineer</a:t>
            </a:r>
            <a:r>
              <a:rPr lang="en-US" sz="2000" dirty="0"/>
              <a:t/>
            </a:r>
            <a:br>
              <a:rPr lang="en-US" sz="2000" dirty="0"/>
            </a:br>
            <a:r>
              <a:rPr lang="en-US" sz="2000" dirty="0">
                <a:latin typeface="adineue TEXT Light" panose="020B0303020201060004" pitchFamily="34" charset="0"/>
              </a:rPr>
              <a:t>Case study - YOUR Tasks (3/3)</a:t>
            </a:r>
            <a:endParaRPr lang="en-US" sz="2000" dirty="0"/>
          </a:p>
        </p:txBody>
      </p:sp>
      <p:sp>
        <p:nvSpPr>
          <p:cNvPr id="3" name="Date Placeholder 2">
            <a:extLst>
              <a:ext uri="{FF2B5EF4-FFF2-40B4-BE49-F238E27FC236}">
                <a16:creationId xmlns:a16="http://schemas.microsoft.com/office/drawing/2014/main" xmlns="" id="{2EC0E86E-1C2D-044B-9C49-0420785ECDE7}"/>
              </a:ext>
            </a:extLst>
          </p:cNvPr>
          <p:cNvSpPr>
            <a:spLocks noGrp="1"/>
          </p:cNvSpPr>
          <p:nvPr>
            <p:ph type="dt" sz="half" idx="22"/>
          </p:nvPr>
        </p:nvSpPr>
        <p:spPr/>
        <p:txBody>
          <a:bodyPr/>
          <a:lstStyle/>
          <a:p>
            <a:pPr>
              <a:defRPr/>
            </a:pPr>
            <a:fld id="{6219B26A-72D6-46AB-957C-CB3555B627B8}" type="datetime5">
              <a:rPr lang="en-US" smtClean="0"/>
              <a:t>14-Feb-22</a:t>
            </a:fld>
            <a:endParaRPr lang="en-US" dirty="0"/>
          </a:p>
        </p:txBody>
      </p:sp>
      <p:sp>
        <p:nvSpPr>
          <p:cNvPr id="4" name="Footer Placeholder 3">
            <a:extLst>
              <a:ext uri="{FF2B5EF4-FFF2-40B4-BE49-F238E27FC236}">
                <a16:creationId xmlns:a16="http://schemas.microsoft.com/office/drawing/2014/main" xmlns="" id="{4514ADA7-3910-E94A-B96D-25CC47F85462}"/>
              </a:ext>
            </a:extLst>
          </p:cNvPr>
          <p:cNvSpPr>
            <a:spLocks noGrp="1"/>
          </p:cNvSpPr>
          <p:nvPr>
            <p:ph type="ftr" sz="quarter" idx="23"/>
          </p:nvPr>
        </p:nvSpPr>
        <p:spPr/>
        <p:txBody>
          <a:bodyPr/>
          <a:lstStyle/>
          <a:p>
            <a:pPr>
              <a:defRPr/>
            </a:pPr>
            <a:r>
              <a:rPr lang="en-US"/>
              <a:t>FOOTER / PRESENTATION NAME</a:t>
            </a:r>
            <a:endParaRPr lang="en-US" dirty="0"/>
          </a:p>
        </p:txBody>
      </p:sp>
      <p:sp>
        <p:nvSpPr>
          <p:cNvPr id="5" name="Slide Number Placeholder 4">
            <a:extLst>
              <a:ext uri="{FF2B5EF4-FFF2-40B4-BE49-F238E27FC236}">
                <a16:creationId xmlns:a16="http://schemas.microsoft.com/office/drawing/2014/main" xmlns="" id="{90771B0E-39F9-A544-9012-09A63DF1BFC5}"/>
              </a:ext>
            </a:extLst>
          </p:cNvPr>
          <p:cNvSpPr>
            <a:spLocks noGrp="1"/>
          </p:cNvSpPr>
          <p:nvPr>
            <p:ph type="sldNum" sz="quarter" idx="24"/>
          </p:nvPr>
        </p:nvSpPr>
        <p:spPr/>
        <p:txBody>
          <a:bodyPr/>
          <a:lstStyle/>
          <a:p>
            <a:pPr>
              <a:defRPr/>
            </a:pPr>
            <a:fld id="{66C8B3C2-955F-42B1-8DED-EE47D723596C}" type="slidenum">
              <a:rPr lang="en-US" smtClean="0"/>
              <a:pPr>
                <a:defRPr/>
              </a:pPr>
              <a:t>6</a:t>
            </a:fld>
            <a:endParaRPr lang="en-US" dirty="0"/>
          </a:p>
        </p:txBody>
      </p:sp>
      <p:sp>
        <p:nvSpPr>
          <p:cNvPr id="6" name="Text Placeholder 5">
            <a:extLst>
              <a:ext uri="{FF2B5EF4-FFF2-40B4-BE49-F238E27FC236}">
                <a16:creationId xmlns:a16="http://schemas.microsoft.com/office/drawing/2014/main" xmlns="" id="{80028FC4-7F3E-D94A-88A5-196B8583E4D5}"/>
              </a:ext>
            </a:extLst>
          </p:cNvPr>
          <p:cNvSpPr>
            <a:spLocks noGrp="1"/>
          </p:cNvSpPr>
          <p:nvPr>
            <p:ph type="body" sz="quarter" idx="25"/>
          </p:nvPr>
        </p:nvSpPr>
        <p:spPr/>
        <p:txBody>
          <a:bodyPr>
            <a:normAutofit lnSpcReduction="10000"/>
          </a:bodyPr>
          <a:lstStyle/>
          <a:p>
            <a:r>
              <a:rPr lang="en-US" sz="1852" dirty="0"/>
              <a:t>Beyond these more technical topics, pls. provide your thoughts on the following topics:</a:t>
            </a:r>
          </a:p>
          <a:p>
            <a:pPr marL="302369" indent="-302369">
              <a:buFont typeface="+mj-lt"/>
              <a:buAutoNum type="arabicPeriod"/>
            </a:pPr>
            <a:r>
              <a:rPr lang="en-US" sz="1852" dirty="0"/>
              <a:t>How would your plan for the </a:t>
            </a:r>
            <a:r>
              <a:rPr lang="en-US" sz="1852" b="1" dirty="0"/>
              <a:t>first 90days </a:t>
            </a:r>
            <a:r>
              <a:rPr lang="en-US" sz="1852" dirty="0"/>
              <a:t>in this role</a:t>
            </a:r>
            <a:r>
              <a:rPr lang="en-US" sz="1852" b="1" dirty="0"/>
              <a:t> </a:t>
            </a:r>
            <a:r>
              <a:rPr lang="en-US" sz="1852" dirty="0"/>
              <a:t>look like?</a:t>
            </a:r>
          </a:p>
          <a:p>
            <a:pPr marL="302369" indent="-302369">
              <a:buFont typeface="+mj-lt"/>
              <a:buAutoNum type="arabicPeriod"/>
            </a:pPr>
            <a:r>
              <a:rPr lang="en-US" sz="1852" dirty="0"/>
              <a:t>How would </a:t>
            </a:r>
            <a:r>
              <a:rPr lang="en-US" sz="1852" b="1" dirty="0"/>
              <a:t>success after 2-3 years</a:t>
            </a:r>
            <a:r>
              <a:rPr lang="en-US" sz="1852" dirty="0"/>
              <a:t> for you look like and how would you measure it?</a:t>
            </a:r>
          </a:p>
          <a:p>
            <a:pPr marL="302369" indent="-302369">
              <a:buFont typeface="+mj-lt"/>
              <a:buAutoNum type="arabicPeriod"/>
            </a:pPr>
            <a:r>
              <a:rPr lang="en-US" sz="1852" dirty="0"/>
              <a:t>What are the </a:t>
            </a:r>
            <a:r>
              <a:rPr lang="en-US" sz="1852" b="1" dirty="0"/>
              <a:t>things you might struggle </a:t>
            </a:r>
            <a:r>
              <a:rPr lang="en-US" sz="1852" dirty="0"/>
              <a:t>with and how would you overcome it?</a:t>
            </a:r>
          </a:p>
          <a:p>
            <a:pPr marL="302369" indent="-302369">
              <a:buFont typeface="+mj-lt"/>
              <a:buAutoNum type="arabicPeriod"/>
            </a:pPr>
            <a:r>
              <a:rPr lang="en-US" sz="1852" dirty="0"/>
              <a:t>How would you personally </a:t>
            </a:r>
            <a:r>
              <a:rPr lang="en-US" sz="1852" b="1" dirty="0"/>
              <a:t>approach the challenges</a:t>
            </a:r>
            <a:r>
              <a:rPr lang="en-US" sz="1852" dirty="0"/>
              <a:t>, we are facing as a team (see p.3)?</a:t>
            </a:r>
          </a:p>
          <a:p>
            <a:pPr marL="302369" indent="-302369">
              <a:buFont typeface="+mj-lt"/>
              <a:buAutoNum type="arabicPeriod"/>
            </a:pPr>
            <a:r>
              <a:rPr lang="en-US" sz="1852" dirty="0"/>
              <a:t>Can you share some </a:t>
            </a:r>
            <a:r>
              <a:rPr lang="en-US" sz="1852" b="1" dirty="0"/>
              <a:t>examples</a:t>
            </a:r>
            <a:r>
              <a:rPr lang="en-US" sz="1852" dirty="0"/>
              <a:t>, where you were </a:t>
            </a:r>
            <a:r>
              <a:rPr lang="en-US" sz="1852" b="1" dirty="0"/>
              <a:t>mentoring</a:t>
            </a:r>
            <a:r>
              <a:rPr lang="en-US" sz="1852" dirty="0"/>
              <a:t> some more junior team members and what you learned from it?</a:t>
            </a:r>
          </a:p>
          <a:p>
            <a:endParaRPr lang="en-US" sz="1852" dirty="0"/>
          </a:p>
          <a:p>
            <a:r>
              <a:rPr lang="en-US" sz="1852" dirty="0"/>
              <a:t>You have a total of </a:t>
            </a:r>
            <a:r>
              <a:rPr lang="en-US" sz="1852" b="1" dirty="0"/>
              <a:t>45 </a:t>
            </a:r>
            <a:r>
              <a:rPr lang="en-US" sz="1852" b="1" dirty="0" err="1"/>
              <a:t>min</a:t>
            </a:r>
            <a:r>
              <a:rPr lang="en-US" sz="1852" dirty="0" err="1"/>
              <a:t>to</a:t>
            </a:r>
            <a:r>
              <a:rPr lang="en-US" sz="1852" dirty="0"/>
              <a:t> explain your approach to the case study to the interviewing panel. </a:t>
            </a:r>
          </a:p>
          <a:p>
            <a:endParaRPr lang="en-US" sz="1852" dirty="0"/>
          </a:p>
          <a:p>
            <a:pPr marL="0" lvl="3" indent="0">
              <a:buNone/>
            </a:pPr>
            <a:r>
              <a:rPr lang="en-US" sz="1852" i="1" dirty="0"/>
              <a:t>Final note: this is not about being picture-perfect and presenting glossy marketing slides – ideas, solution quality and architecture count more than a nice-looking presentation. On the technical tasks (previous page, 1-4), we prefer exploring running code including the ability to ask for ad-hoc changes on it. So pls. be prepared for this.</a:t>
            </a:r>
          </a:p>
          <a:p>
            <a:pPr marL="0" lvl="3" indent="0">
              <a:buNone/>
            </a:pPr>
            <a:endParaRPr lang="en-US" sz="1852" i="1" dirty="0"/>
          </a:p>
        </p:txBody>
      </p:sp>
    </p:spTree>
    <p:extLst>
      <p:ext uri="{BB962C8B-B14F-4D97-AF65-F5344CB8AC3E}">
        <p14:creationId xmlns:p14="http://schemas.microsoft.com/office/powerpoint/2010/main" val="8306704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EC0E86E-1C2D-044B-9C49-0420785ECDE7}"/>
              </a:ext>
            </a:extLst>
          </p:cNvPr>
          <p:cNvSpPr>
            <a:spLocks noGrp="1"/>
          </p:cNvSpPr>
          <p:nvPr>
            <p:ph type="dt" sz="half" idx="22"/>
          </p:nvPr>
        </p:nvSpPr>
        <p:spPr/>
        <p:txBody>
          <a:bodyPr/>
          <a:lstStyle/>
          <a:p>
            <a:pPr>
              <a:defRPr/>
            </a:pPr>
            <a:fld id="{6219B26A-72D6-46AB-957C-CB3555B627B8}" type="datetime5">
              <a:rPr lang="en-US" smtClean="0"/>
              <a:t>14-Feb-22</a:t>
            </a:fld>
            <a:endParaRPr lang="en-US" dirty="0"/>
          </a:p>
        </p:txBody>
      </p:sp>
      <p:sp>
        <p:nvSpPr>
          <p:cNvPr id="5" name="Slide Number Placeholder 4">
            <a:extLst>
              <a:ext uri="{FF2B5EF4-FFF2-40B4-BE49-F238E27FC236}">
                <a16:creationId xmlns:a16="http://schemas.microsoft.com/office/drawing/2014/main" xmlns="" id="{90771B0E-39F9-A544-9012-09A63DF1BFC5}"/>
              </a:ext>
            </a:extLst>
          </p:cNvPr>
          <p:cNvSpPr>
            <a:spLocks noGrp="1"/>
          </p:cNvSpPr>
          <p:nvPr>
            <p:ph type="sldNum" sz="quarter" idx="24"/>
          </p:nvPr>
        </p:nvSpPr>
        <p:spPr/>
        <p:txBody>
          <a:bodyPr/>
          <a:lstStyle/>
          <a:p>
            <a:pPr>
              <a:defRPr/>
            </a:pPr>
            <a:fld id="{66C8B3C2-955F-42B1-8DED-EE47D723596C}" type="slidenum">
              <a:rPr lang="en-US" smtClean="0"/>
              <a:pPr>
                <a:defRPr/>
              </a:pPr>
              <a:t>7</a:t>
            </a:fld>
            <a:endParaRPr lang="en-US" dirty="0"/>
          </a:p>
        </p:txBody>
      </p:sp>
      <p:sp>
        <p:nvSpPr>
          <p:cNvPr id="6" name="Text Placeholder 5">
            <a:extLst>
              <a:ext uri="{FF2B5EF4-FFF2-40B4-BE49-F238E27FC236}">
                <a16:creationId xmlns:a16="http://schemas.microsoft.com/office/drawing/2014/main" xmlns="" id="{80028FC4-7F3E-D94A-88A5-196B8583E4D5}"/>
              </a:ext>
            </a:extLst>
          </p:cNvPr>
          <p:cNvSpPr>
            <a:spLocks noGrp="1"/>
          </p:cNvSpPr>
          <p:nvPr>
            <p:ph type="body" sz="quarter" idx="25"/>
          </p:nvPr>
        </p:nvSpPr>
        <p:spPr>
          <a:xfrm>
            <a:off x="1283" y="220718"/>
            <a:ext cx="11992891" cy="6222124"/>
          </a:xfrm>
        </p:spPr>
        <p:txBody>
          <a:bodyPr>
            <a:normAutofit/>
          </a:bodyPr>
          <a:lstStyle/>
          <a:p>
            <a:endParaRPr lang="en-US" sz="1852" dirty="0"/>
          </a:p>
          <a:p>
            <a:pPr marL="541472" lvl="1" indent="-302369">
              <a:buFont typeface="+mj-lt"/>
              <a:buAutoNum type="arabicPeriod"/>
            </a:pPr>
            <a:r>
              <a:rPr lang="en-US" sz="1852" dirty="0"/>
              <a:t>How would your plan for the </a:t>
            </a:r>
            <a:r>
              <a:rPr lang="en-US" sz="1852" b="1" dirty="0"/>
              <a:t>first 90days </a:t>
            </a:r>
            <a:r>
              <a:rPr lang="en-US" sz="1852" dirty="0"/>
              <a:t>in this role</a:t>
            </a:r>
            <a:r>
              <a:rPr lang="en-US" sz="1852" b="1" dirty="0"/>
              <a:t> </a:t>
            </a:r>
            <a:r>
              <a:rPr lang="en-US" sz="1852" dirty="0"/>
              <a:t>look like?</a:t>
            </a:r>
          </a:p>
          <a:p>
            <a:pPr marL="239103" lvl="1" indent="0">
              <a:buNone/>
            </a:pPr>
            <a:endParaRPr lang="en-US" sz="1852" dirty="0"/>
          </a:p>
          <a:p>
            <a:pPr marL="856168" lvl="4" indent="-377962">
              <a:buFont typeface="Wingdings" panose="05000000000000000000" pitchFamily="2" charset="2"/>
              <a:buChar char="ü"/>
            </a:pPr>
            <a:r>
              <a:rPr lang="en-IN" sz="1400" b="1" dirty="0" smtClean="0">
                <a:solidFill>
                  <a:srgbClr val="0070C0"/>
                </a:solidFill>
              </a:rPr>
              <a:t>Introductory Connects</a:t>
            </a:r>
            <a:r>
              <a:rPr lang="en-IN" sz="1400" dirty="0" smtClean="0">
                <a:solidFill>
                  <a:srgbClr val="0070C0"/>
                </a:solidFill>
              </a:rPr>
              <a:t>: Introducing myself,  talking to people at multiple levels, understanding org &amp; team structure, current v/s strategic geographies</a:t>
            </a:r>
          </a:p>
          <a:p>
            <a:pPr marL="856168" lvl="4" indent="-377962">
              <a:buFont typeface="Wingdings" panose="05000000000000000000" pitchFamily="2" charset="2"/>
              <a:buChar char="ü"/>
            </a:pPr>
            <a:r>
              <a:rPr lang="en-US" sz="1400" b="1" dirty="0" smtClean="0">
                <a:solidFill>
                  <a:srgbClr val="0070C0"/>
                </a:solidFill>
              </a:rPr>
              <a:t>Delivery: </a:t>
            </a:r>
            <a:r>
              <a:rPr lang="en-US" sz="1400" dirty="0" smtClean="0">
                <a:solidFill>
                  <a:srgbClr val="0070C0"/>
                </a:solidFill>
              </a:rPr>
              <a:t>Understanding the delivery &amp; technology roadmap/milestones</a:t>
            </a:r>
          </a:p>
          <a:p>
            <a:pPr marL="856168" lvl="4" indent="-377962">
              <a:buFont typeface="Wingdings" panose="05000000000000000000" pitchFamily="2" charset="2"/>
              <a:buChar char="ü"/>
            </a:pPr>
            <a:r>
              <a:rPr lang="en-US" sz="1400" b="1" dirty="0" smtClean="0">
                <a:solidFill>
                  <a:srgbClr val="0070C0"/>
                </a:solidFill>
              </a:rPr>
              <a:t>Networking: </a:t>
            </a:r>
            <a:r>
              <a:rPr lang="en-US" sz="1400" dirty="0" smtClean="0">
                <a:solidFill>
                  <a:srgbClr val="0070C0"/>
                </a:solidFill>
              </a:rPr>
              <a:t>Building relationship with people at multiple levels in various verticals</a:t>
            </a:r>
          </a:p>
          <a:p>
            <a:pPr marL="856168" lvl="4" indent="-377962">
              <a:buFont typeface="Wingdings" panose="05000000000000000000" pitchFamily="2" charset="2"/>
              <a:buChar char="ü"/>
            </a:pPr>
            <a:r>
              <a:rPr lang="en-US" sz="1400" b="1" dirty="0" smtClean="0">
                <a:solidFill>
                  <a:srgbClr val="0070C0"/>
                </a:solidFill>
              </a:rPr>
              <a:t>Team Familiarity: </a:t>
            </a:r>
            <a:r>
              <a:rPr lang="en-US" sz="1400" dirty="0" smtClean="0">
                <a:solidFill>
                  <a:srgbClr val="0070C0"/>
                </a:solidFill>
              </a:rPr>
              <a:t>Focusing on understanding mine &amp; my teams roles and responsibilities, scheduling 1-1 with team</a:t>
            </a:r>
          </a:p>
          <a:p>
            <a:pPr marL="856168" lvl="4" indent="-377962">
              <a:buFont typeface="Wingdings" panose="05000000000000000000" pitchFamily="2" charset="2"/>
              <a:buChar char="ü"/>
            </a:pPr>
            <a:r>
              <a:rPr lang="en-US" sz="1400" b="1" dirty="0" smtClean="0">
                <a:solidFill>
                  <a:srgbClr val="0070C0"/>
                </a:solidFill>
              </a:rPr>
              <a:t>Technical Understanding: </a:t>
            </a:r>
            <a:r>
              <a:rPr lang="en-US" sz="1400" dirty="0" smtClean="0">
                <a:solidFill>
                  <a:srgbClr val="0070C0"/>
                </a:solidFill>
              </a:rPr>
              <a:t>Understanding technology capabilities, asking questions and determining </a:t>
            </a:r>
          </a:p>
          <a:p>
            <a:pPr marL="856168" lvl="4" indent="-377962">
              <a:buFont typeface="Wingdings" panose="05000000000000000000" pitchFamily="2" charset="2"/>
              <a:buChar char="ü"/>
            </a:pPr>
            <a:r>
              <a:rPr lang="en-US" sz="1400" b="1" dirty="0" smtClean="0">
                <a:solidFill>
                  <a:srgbClr val="0070C0"/>
                </a:solidFill>
              </a:rPr>
              <a:t>Company/BU Overview: </a:t>
            </a:r>
            <a:r>
              <a:rPr lang="en-US" sz="1400" dirty="0" smtClean="0">
                <a:solidFill>
                  <a:srgbClr val="0070C0"/>
                </a:solidFill>
              </a:rPr>
              <a:t>Understanding company culture, business ,industry in greater detail</a:t>
            </a:r>
          </a:p>
          <a:p>
            <a:pPr marL="856168" lvl="4" indent="-377962">
              <a:buFont typeface="Wingdings" panose="05000000000000000000" pitchFamily="2" charset="2"/>
              <a:buChar char="ü"/>
            </a:pPr>
            <a:r>
              <a:rPr lang="en-US" sz="1400" b="1" dirty="0" smtClean="0">
                <a:solidFill>
                  <a:srgbClr val="0070C0"/>
                </a:solidFill>
              </a:rPr>
              <a:t>KPIs: </a:t>
            </a:r>
            <a:r>
              <a:rPr lang="en-US" sz="1400" dirty="0" smtClean="0">
                <a:solidFill>
                  <a:srgbClr val="0070C0"/>
                </a:solidFill>
              </a:rPr>
              <a:t>Company, BU &amp; Team Performance</a:t>
            </a:r>
          </a:p>
          <a:p>
            <a:pPr marL="239103" lvl="1" indent="0">
              <a:buNone/>
            </a:pPr>
            <a:endParaRPr lang="en-US" sz="1852" dirty="0"/>
          </a:p>
          <a:p>
            <a:pPr marL="696303" lvl="1" indent="-457200">
              <a:buAutoNum type="arabicPeriod" startAt="2"/>
            </a:pPr>
            <a:r>
              <a:rPr lang="en-US" sz="1852" dirty="0"/>
              <a:t>How would </a:t>
            </a:r>
            <a:r>
              <a:rPr lang="en-US" sz="1852" b="1" dirty="0"/>
              <a:t>success after 2-3 years</a:t>
            </a:r>
            <a:r>
              <a:rPr lang="en-US" sz="1852" dirty="0"/>
              <a:t> for you look like and how would you measure it?</a:t>
            </a:r>
          </a:p>
          <a:p>
            <a:pPr marL="239103" lvl="1" indent="0">
              <a:buNone/>
            </a:pPr>
            <a:endParaRPr lang="en-US" sz="1852" dirty="0"/>
          </a:p>
        </p:txBody>
      </p:sp>
      <p:graphicFrame>
        <p:nvGraphicFramePr>
          <p:cNvPr id="2" name="Table 1"/>
          <p:cNvGraphicFramePr>
            <a:graphicFrameLocks noGrp="1"/>
          </p:cNvGraphicFramePr>
          <p:nvPr>
            <p:extLst>
              <p:ext uri="{D42A27DB-BD31-4B8C-83A1-F6EECF244321}">
                <p14:modId xmlns:p14="http://schemas.microsoft.com/office/powerpoint/2010/main" val="2908658761"/>
              </p:ext>
            </p:extLst>
          </p:nvPr>
        </p:nvGraphicFramePr>
        <p:xfrm>
          <a:off x="630382" y="3958935"/>
          <a:ext cx="10248900" cy="2500347"/>
        </p:xfrm>
        <a:graphic>
          <a:graphicData uri="http://schemas.openxmlformats.org/drawingml/2006/table">
            <a:tbl>
              <a:tblPr/>
              <a:tblGrid>
                <a:gridCol w="2266584"/>
                <a:gridCol w="3071385"/>
                <a:gridCol w="4910931"/>
              </a:tblGrid>
              <a:tr h="309982">
                <a:tc>
                  <a:txBody>
                    <a:bodyPr/>
                    <a:lstStyle/>
                    <a:p>
                      <a:pPr algn="ctr" fontAlgn="ctr"/>
                      <a:r>
                        <a:rPr lang="en-IN" sz="1100" b="1" i="0" u="none" strike="noStrike" dirty="0">
                          <a:solidFill>
                            <a:srgbClr val="000000"/>
                          </a:solidFill>
                          <a:effectLst/>
                          <a:latin typeface="Calibri" panose="020F0502020204030204" pitchFamily="34" charset="0"/>
                        </a:rPr>
                        <a:t>Success Factor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IN" sz="1100" b="1" i="0" u="none" strike="noStrike" dirty="0" smtClean="0">
                          <a:solidFill>
                            <a:srgbClr val="000000"/>
                          </a:solidFill>
                          <a:effectLst/>
                          <a:latin typeface="Calibri" panose="020F0502020204030204" pitchFamily="34" charset="0"/>
                        </a:rPr>
                        <a:t>Measure</a:t>
                      </a:r>
                      <a:endParaRPr lang="en-IN" sz="11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IN" sz="1100" b="1" i="0" u="none" strike="noStrike">
                          <a:solidFill>
                            <a:srgbClr val="0000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494195">
                <a:tc>
                  <a:txBody>
                    <a:bodyPr/>
                    <a:lstStyle/>
                    <a:p>
                      <a:pPr marL="0" lvl="0" indent="0" algn="l" fontAlgn="b">
                        <a:buFont typeface="+mj-lt"/>
                        <a:buNone/>
                      </a:pPr>
                      <a:r>
                        <a:rPr lang="en-IN" sz="1400" kern="1200" dirty="0" smtClean="0">
                          <a:solidFill>
                            <a:srgbClr val="0070C0"/>
                          </a:solidFill>
                          <a:latin typeface="+mn-lt"/>
                          <a:ea typeface="+mn-ea"/>
                          <a:cs typeface="+mn-cs"/>
                        </a:rPr>
                        <a:t>Team</a:t>
                      </a:r>
                      <a:r>
                        <a:rPr lang="en-IN" sz="1400" kern="1200" baseline="0" dirty="0" smtClean="0">
                          <a:solidFill>
                            <a:srgbClr val="0070C0"/>
                          </a:solidFill>
                          <a:latin typeface="+mn-lt"/>
                          <a:ea typeface="+mn-ea"/>
                          <a:cs typeface="+mn-cs"/>
                        </a:rPr>
                        <a:t> </a:t>
                      </a:r>
                      <a:r>
                        <a:rPr lang="en-IN" sz="1400" kern="1200" dirty="0" smtClean="0">
                          <a:solidFill>
                            <a:srgbClr val="0070C0"/>
                          </a:solidFill>
                          <a:latin typeface="+mn-lt"/>
                          <a:ea typeface="+mn-ea"/>
                          <a:cs typeface="+mn-cs"/>
                        </a:rPr>
                        <a:t>Efficiency </a:t>
                      </a:r>
                      <a:r>
                        <a:rPr lang="en-IN" sz="1400" kern="1200" dirty="0">
                          <a:solidFill>
                            <a:srgbClr val="0070C0"/>
                          </a:solidFill>
                          <a:latin typeface="+mn-lt"/>
                          <a:ea typeface="+mn-ea"/>
                          <a:cs typeface="+mn-cs"/>
                        </a:rPr>
                        <a:t>&amp; Ideas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IN" sz="1400" kern="1200" dirty="0">
                          <a:solidFill>
                            <a:srgbClr val="0070C0"/>
                          </a:solidFill>
                          <a:latin typeface="+mn-lt"/>
                          <a:ea typeface="+mn-ea"/>
                          <a:cs typeface="+mn-cs"/>
                        </a:rPr>
                        <a:t>ROI, Innovation, Consumer </a:t>
                      </a:r>
                      <a:r>
                        <a:rPr lang="en-IN" sz="1400" kern="1200" dirty="0" smtClean="0">
                          <a:solidFill>
                            <a:srgbClr val="0070C0"/>
                          </a:solidFill>
                          <a:latin typeface="+mn-lt"/>
                          <a:ea typeface="+mn-ea"/>
                          <a:cs typeface="+mn-cs"/>
                        </a:rPr>
                        <a:t>Feedback</a:t>
                      </a:r>
                      <a:endParaRPr lang="en-IN"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a:solidFill>
                            <a:srgbClr val="0070C0"/>
                          </a:solidFill>
                          <a:latin typeface="+mn-lt"/>
                          <a:ea typeface="+mn-ea"/>
                          <a:cs typeface="+mn-cs"/>
                        </a:rPr>
                        <a:t>How much ROI </a:t>
                      </a:r>
                      <a:r>
                        <a:rPr lang="en-US" sz="1400" kern="1200" dirty="0" smtClean="0">
                          <a:solidFill>
                            <a:srgbClr val="0070C0"/>
                          </a:solidFill>
                          <a:latin typeface="+mn-lt"/>
                          <a:ea typeface="+mn-ea"/>
                          <a:cs typeface="+mn-cs"/>
                        </a:rPr>
                        <a:t>we </a:t>
                      </a:r>
                      <a:r>
                        <a:rPr lang="en-US" sz="1400" kern="1200" dirty="0">
                          <a:solidFill>
                            <a:srgbClr val="0070C0"/>
                          </a:solidFill>
                          <a:latin typeface="+mn-lt"/>
                          <a:ea typeface="+mn-ea"/>
                          <a:cs typeface="+mn-cs"/>
                        </a:rPr>
                        <a:t>are getting,  innovation that you bring to the </a:t>
                      </a:r>
                      <a:r>
                        <a:rPr lang="en-US" sz="1400" kern="1200" dirty="0" smtClean="0">
                          <a:solidFill>
                            <a:srgbClr val="0070C0"/>
                          </a:solidFill>
                          <a:latin typeface="+mn-lt"/>
                          <a:ea typeface="+mn-ea"/>
                          <a:cs typeface="+mn-cs"/>
                        </a:rPr>
                        <a:t>organization, consumer centric</a:t>
                      </a:r>
                      <a:endParaRPr lang="en-US"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3297">
                <a:tc>
                  <a:txBody>
                    <a:bodyPr/>
                    <a:lstStyle/>
                    <a:p>
                      <a:pPr marL="0" lvl="0" indent="0" algn="l" fontAlgn="b">
                        <a:buFont typeface="+mj-lt"/>
                        <a:buNone/>
                      </a:pPr>
                      <a:r>
                        <a:rPr lang="en-IN" sz="1400" kern="1200" dirty="0" smtClean="0">
                          <a:solidFill>
                            <a:srgbClr val="0070C0"/>
                          </a:solidFill>
                          <a:latin typeface="+mn-lt"/>
                          <a:ea typeface="+mn-ea"/>
                          <a:cs typeface="+mn-cs"/>
                        </a:rPr>
                        <a:t>Hiring </a:t>
                      </a:r>
                      <a:r>
                        <a:rPr lang="en-IN" sz="1400" kern="1200" dirty="0">
                          <a:solidFill>
                            <a:srgbClr val="0070C0"/>
                          </a:solidFill>
                          <a:latin typeface="+mn-lt"/>
                          <a:ea typeface="+mn-ea"/>
                          <a:cs typeface="+mn-cs"/>
                        </a:rPr>
                        <a:t>&amp; Retention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smtClean="0">
                          <a:solidFill>
                            <a:srgbClr val="0070C0"/>
                          </a:solidFill>
                          <a:latin typeface="+mn-lt"/>
                          <a:ea typeface="+mn-ea"/>
                          <a:cs typeface="+mn-cs"/>
                        </a:rPr>
                        <a:t>What is retention </a:t>
                      </a:r>
                      <a:r>
                        <a:rPr lang="en-US" sz="1400" kern="1200" dirty="0">
                          <a:solidFill>
                            <a:srgbClr val="0070C0"/>
                          </a:solidFill>
                          <a:latin typeface="+mn-lt"/>
                          <a:ea typeface="+mn-ea"/>
                          <a:cs typeface="+mn-cs"/>
                        </a:rPr>
                        <a:t>r</a:t>
                      </a:r>
                      <a:r>
                        <a:rPr lang="en-US" sz="1400" kern="1200" dirty="0" smtClean="0">
                          <a:solidFill>
                            <a:srgbClr val="0070C0"/>
                          </a:solidFill>
                          <a:latin typeface="+mn-lt"/>
                          <a:ea typeface="+mn-ea"/>
                          <a:cs typeface="+mn-cs"/>
                        </a:rPr>
                        <a:t>ate</a:t>
                      </a:r>
                      <a:r>
                        <a:rPr lang="en-US" sz="1400" kern="1200" dirty="0">
                          <a:solidFill>
                            <a:srgbClr val="0070C0"/>
                          </a:solidFill>
                          <a:latin typeface="+mn-lt"/>
                          <a:ea typeface="+mn-ea"/>
                          <a:cs typeface="+mn-cs"/>
                        </a:rPr>
                        <a:t>, Timely </a:t>
                      </a:r>
                      <a:r>
                        <a:rPr lang="en-US" sz="1400" kern="1200" dirty="0" smtClean="0">
                          <a:solidFill>
                            <a:srgbClr val="0070C0"/>
                          </a:solidFill>
                          <a:latin typeface="+mn-lt"/>
                          <a:ea typeface="+mn-ea"/>
                          <a:cs typeface="+mn-cs"/>
                        </a:rPr>
                        <a:t>on boarded  the best</a:t>
                      </a:r>
                      <a:r>
                        <a:rPr lang="en-US" sz="1400" kern="1200" baseline="0" dirty="0" smtClean="0">
                          <a:solidFill>
                            <a:srgbClr val="0070C0"/>
                          </a:solidFill>
                          <a:latin typeface="+mn-lt"/>
                          <a:ea typeface="+mn-ea"/>
                          <a:cs typeface="+mn-cs"/>
                        </a:rPr>
                        <a:t> ta</a:t>
                      </a:r>
                      <a:r>
                        <a:rPr lang="en-US" sz="1400" kern="1200" dirty="0" smtClean="0">
                          <a:solidFill>
                            <a:srgbClr val="0070C0"/>
                          </a:solidFill>
                          <a:latin typeface="+mn-lt"/>
                          <a:ea typeface="+mn-ea"/>
                          <a:cs typeface="+mn-cs"/>
                        </a:rPr>
                        <a:t>lent</a:t>
                      </a:r>
                      <a:endParaRPr lang="en-US"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a:solidFill>
                            <a:srgbClr val="0070C0"/>
                          </a:solidFill>
                          <a:latin typeface="+mn-lt"/>
                          <a:ea typeface="+mn-ea"/>
                          <a:cs typeface="+mn-cs"/>
                        </a:rPr>
                        <a:t>People are not leaving </a:t>
                      </a:r>
                      <a:r>
                        <a:rPr lang="en-US" sz="1400" kern="1200" dirty="0" smtClean="0">
                          <a:solidFill>
                            <a:srgbClr val="0070C0"/>
                          </a:solidFill>
                          <a:latin typeface="+mn-lt"/>
                          <a:ea typeface="+mn-ea"/>
                          <a:cs typeface="+mn-cs"/>
                        </a:rPr>
                        <a:t>company, streamline</a:t>
                      </a:r>
                      <a:r>
                        <a:rPr lang="en-US" sz="1400" kern="1200" baseline="0" dirty="0" smtClean="0">
                          <a:solidFill>
                            <a:srgbClr val="0070C0"/>
                          </a:solidFill>
                          <a:latin typeface="+mn-lt"/>
                          <a:ea typeface="+mn-ea"/>
                          <a:cs typeface="+mn-cs"/>
                        </a:rPr>
                        <a:t> the hiring process</a:t>
                      </a:r>
                      <a:endParaRPr lang="en-US"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6628">
                <a:tc>
                  <a:txBody>
                    <a:bodyPr/>
                    <a:lstStyle/>
                    <a:p>
                      <a:pPr marL="0" lvl="0" indent="0" algn="l" fontAlgn="b">
                        <a:buFont typeface="+mj-lt"/>
                        <a:buNone/>
                      </a:pPr>
                      <a:r>
                        <a:rPr lang="en-IN" sz="1400" kern="1200" dirty="0">
                          <a:solidFill>
                            <a:srgbClr val="0070C0"/>
                          </a:solidFill>
                          <a:latin typeface="+mn-lt"/>
                          <a:ea typeface="+mn-ea"/>
                          <a:cs typeface="+mn-cs"/>
                        </a:rPr>
                        <a:t>Trust and Communication </a:t>
                      </a:r>
                      <a:r>
                        <a:rPr lang="en-IN" sz="1400" kern="1200" dirty="0" smtClean="0">
                          <a:solidFill>
                            <a:srgbClr val="0070C0"/>
                          </a:solidFill>
                          <a:latin typeface="+mn-lt"/>
                          <a:ea typeface="+mn-ea"/>
                          <a:cs typeface="+mn-cs"/>
                        </a:rPr>
                        <a:t>within Team</a:t>
                      </a:r>
                      <a:endParaRPr lang="en-IN"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a:solidFill>
                            <a:srgbClr val="0070C0"/>
                          </a:solidFill>
                          <a:latin typeface="+mn-lt"/>
                          <a:ea typeface="+mn-ea"/>
                          <a:cs typeface="+mn-cs"/>
                        </a:rPr>
                        <a:t>Trust and respect for each other, Communication is effectively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smtClean="0">
                          <a:solidFill>
                            <a:srgbClr val="0070C0"/>
                          </a:solidFill>
                          <a:latin typeface="+mn-lt"/>
                          <a:ea typeface="+mn-ea"/>
                          <a:cs typeface="+mn-cs"/>
                        </a:rPr>
                        <a:t>Trust within a team, Focus </a:t>
                      </a:r>
                      <a:r>
                        <a:rPr lang="en-US" sz="1400" kern="1200" dirty="0">
                          <a:solidFill>
                            <a:srgbClr val="0070C0"/>
                          </a:solidFill>
                          <a:latin typeface="+mn-lt"/>
                          <a:ea typeface="+mn-ea"/>
                          <a:cs typeface="+mn-cs"/>
                        </a:rPr>
                        <a:t>on common goals with a collective responsibility for success (or failure)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13">
                <a:tc>
                  <a:txBody>
                    <a:bodyPr/>
                    <a:lstStyle/>
                    <a:p>
                      <a:pPr marL="0" lvl="0" indent="0" algn="l" fontAlgn="b">
                        <a:buFont typeface="+mj-lt"/>
                        <a:buNone/>
                      </a:pPr>
                      <a:r>
                        <a:rPr lang="en-IN" sz="1400" kern="1200" dirty="0">
                          <a:solidFill>
                            <a:srgbClr val="0070C0"/>
                          </a:solidFill>
                          <a:latin typeface="+mn-lt"/>
                          <a:ea typeface="+mn-ea"/>
                          <a:cs typeface="+mn-cs"/>
                        </a:rPr>
                        <a:t>Conflict/Change </a:t>
                      </a:r>
                      <a:r>
                        <a:rPr lang="en-IN" sz="1400" kern="1200" dirty="0" smtClean="0">
                          <a:solidFill>
                            <a:srgbClr val="0070C0"/>
                          </a:solidFill>
                          <a:latin typeface="+mn-lt"/>
                          <a:ea typeface="+mn-ea"/>
                          <a:cs typeface="+mn-cs"/>
                        </a:rPr>
                        <a:t>Management </a:t>
                      </a:r>
                      <a:endParaRPr lang="en-IN" sz="1400" kern="1200" dirty="0">
                        <a:solidFill>
                          <a:srgbClr val="0070C0"/>
                        </a:solidFill>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a:solidFill>
                            <a:srgbClr val="0070C0"/>
                          </a:solidFill>
                          <a:latin typeface="+mn-lt"/>
                          <a:ea typeface="+mn-ea"/>
                          <a:cs typeface="+mn-cs"/>
                        </a:rPr>
                        <a:t>Success Rate, No conflict Happens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indent="0" algn="l" fontAlgn="b">
                        <a:buFont typeface="+mj-lt"/>
                        <a:buNone/>
                      </a:pPr>
                      <a:r>
                        <a:rPr lang="en-US" sz="1400" kern="1200" dirty="0" smtClean="0">
                          <a:solidFill>
                            <a:srgbClr val="0070C0"/>
                          </a:solidFill>
                          <a:latin typeface="+mn-lt"/>
                          <a:ea typeface="+mn-ea"/>
                          <a:cs typeface="+mn-cs"/>
                        </a:rPr>
                        <a:t>Change</a:t>
                      </a:r>
                      <a:r>
                        <a:rPr lang="en-US" sz="1400" kern="1200" baseline="0" dirty="0" smtClean="0">
                          <a:solidFill>
                            <a:srgbClr val="0070C0"/>
                          </a:solidFill>
                          <a:latin typeface="+mn-lt"/>
                          <a:ea typeface="+mn-ea"/>
                          <a:cs typeface="+mn-cs"/>
                        </a:rPr>
                        <a:t> in constant, t</a:t>
                      </a:r>
                      <a:r>
                        <a:rPr lang="en-US" sz="1400" kern="1200" dirty="0" smtClean="0">
                          <a:solidFill>
                            <a:srgbClr val="0070C0"/>
                          </a:solidFill>
                          <a:latin typeface="+mn-lt"/>
                          <a:ea typeface="+mn-ea"/>
                          <a:cs typeface="+mn-cs"/>
                        </a:rPr>
                        <a:t>eam </a:t>
                      </a:r>
                      <a:r>
                        <a:rPr lang="en-US" sz="1400" kern="1200" dirty="0">
                          <a:solidFill>
                            <a:srgbClr val="0070C0"/>
                          </a:solidFill>
                          <a:latin typeface="+mn-lt"/>
                          <a:ea typeface="+mn-ea"/>
                          <a:cs typeface="+mn-cs"/>
                        </a:rPr>
                        <a:t>is </a:t>
                      </a:r>
                      <a:r>
                        <a:rPr lang="en-US" sz="1400" kern="1200" dirty="0" smtClean="0">
                          <a:solidFill>
                            <a:srgbClr val="0070C0"/>
                          </a:solidFill>
                          <a:latin typeface="+mn-lt"/>
                          <a:ea typeface="+mn-ea"/>
                          <a:cs typeface="+mn-cs"/>
                        </a:rPr>
                        <a:t>fast responsive </a:t>
                      </a:r>
                      <a:r>
                        <a:rPr lang="en-US" sz="1400" kern="1200" dirty="0">
                          <a:solidFill>
                            <a:srgbClr val="0070C0"/>
                          </a:solidFill>
                          <a:latin typeface="+mn-lt"/>
                          <a:ea typeface="+mn-ea"/>
                          <a:cs typeface="+mn-cs"/>
                        </a:rPr>
                        <a:t>to adopt change, no conflict with in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0939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EC0E86E-1C2D-044B-9C49-0420785ECDE7}"/>
              </a:ext>
            </a:extLst>
          </p:cNvPr>
          <p:cNvSpPr>
            <a:spLocks noGrp="1"/>
          </p:cNvSpPr>
          <p:nvPr>
            <p:ph type="dt" sz="half" idx="22"/>
          </p:nvPr>
        </p:nvSpPr>
        <p:spPr/>
        <p:txBody>
          <a:bodyPr/>
          <a:lstStyle/>
          <a:p>
            <a:pPr>
              <a:defRPr/>
            </a:pPr>
            <a:fld id="{6219B26A-72D6-46AB-957C-CB3555B627B8}" type="datetime5">
              <a:rPr lang="en-US" smtClean="0"/>
              <a:t>14-Feb-22</a:t>
            </a:fld>
            <a:endParaRPr lang="en-US" dirty="0"/>
          </a:p>
        </p:txBody>
      </p:sp>
      <p:sp>
        <p:nvSpPr>
          <p:cNvPr id="4" name="Footer Placeholder 3">
            <a:extLst>
              <a:ext uri="{FF2B5EF4-FFF2-40B4-BE49-F238E27FC236}">
                <a16:creationId xmlns:a16="http://schemas.microsoft.com/office/drawing/2014/main" xmlns="" id="{4514ADA7-3910-E94A-B96D-25CC47F85462}"/>
              </a:ext>
            </a:extLst>
          </p:cNvPr>
          <p:cNvSpPr>
            <a:spLocks noGrp="1"/>
          </p:cNvSpPr>
          <p:nvPr>
            <p:ph type="ftr" sz="quarter" idx="23"/>
          </p:nvPr>
        </p:nvSpPr>
        <p:spPr/>
        <p:txBody>
          <a:bodyPr/>
          <a:lstStyle/>
          <a:p>
            <a:pPr>
              <a:defRPr/>
            </a:pPr>
            <a:r>
              <a:rPr lang="en-US"/>
              <a:t>FOOTER / PRESENTATION NAME</a:t>
            </a:r>
            <a:endParaRPr lang="en-US" dirty="0"/>
          </a:p>
        </p:txBody>
      </p:sp>
      <p:sp>
        <p:nvSpPr>
          <p:cNvPr id="5" name="Slide Number Placeholder 4">
            <a:extLst>
              <a:ext uri="{FF2B5EF4-FFF2-40B4-BE49-F238E27FC236}">
                <a16:creationId xmlns:a16="http://schemas.microsoft.com/office/drawing/2014/main" xmlns="" id="{90771B0E-39F9-A544-9012-09A63DF1BFC5}"/>
              </a:ext>
            </a:extLst>
          </p:cNvPr>
          <p:cNvSpPr>
            <a:spLocks noGrp="1"/>
          </p:cNvSpPr>
          <p:nvPr>
            <p:ph type="sldNum" sz="quarter" idx="24"/>
          </p:nvPr>
        </p:nvSpPr>
        <p:spPr/>
        <p:txBody>
          <a:bodyPr/>
          <a:lstStyle/>
          <a:p>
            <a:pPr>
              <a:defRPr/>
            </a:pPr>
            <a:fld id="{66C8B3C2-955F-42B1-8DED-EE47D723596C}" type="slidenum">
              <a:rPr lang="en-US" smtClean="0"/>
              <a:pPr>
                <a:defRPr/>
              </a:pPr>
              <a:t>8</a:t>
            </a:fld>
            <a:endParaRPr lang="en-US" dirty="0"/>
          </a:p>
        </p:txBody>
      </p:sp>
      <p:sp>
        <p:nvSpPr>
          <p:cNvPr id="6" name="Text Placeholder 5">
            <a:extLst>
              <a:ext uri="{FF2B5EF4-FFF2-40B4-BE49-F238E27FC236}">
                <a16:creationId xmlns:a16="http://schemas.microsoft.com/office/drawing/2014/main" xmlns="" id="{80028FC4-7F3E-D94A-88A5-196B8583E4D5}"/>
              </a:ext>
            </a:extLst>
          </p:cNvPr>
          <p:cNvSpPr>
            <a:spLocks noGrp="1"/>
          </p:cNvSpPr>
          <p:nvPr>
            <p:ph type="body" sz="quarter" idx="25"/>
          </p:nvPr>
        </p:nvSpPr>
        <p:spPr>
          <a:xfrm>
            <a:off x="197826" y="914401"/>
            <a:ext cx="11671619" cy="4866290"/>
          </a:xfrm>
        </p:spPr>
        <p:txBody>
          <a:bodyPr>
            <a:normAutofit fontScale="92500" lnSpcReduction="20000"/>
          </a:bodyPr>
          <a:lstStyle/>
          <a:p>
            <a:pPr marL="0" indent="0">
              <a:buNone/>
            </a:pPr>
            <a:r>
              <a:rPr lang="en-US" sz="1852" dirty="0"/>
              <a:t>3. What are the </a:t>
            </a:r>
            <a:r>
              <a:rPr lang="en-US" sz="1852" b="1" dirty="0"/>
              <a:t>things you might struggle </a:t>
            </a:r>
            <a:r>
              <a:rPr lang="en-US" sz="1852" dirty="0"/>
              <a:t>with and how would you overcome it?</a:t>
            </a:r>
          </a:p>
          <a:p>
            <a:pPr algn="just">
              <a:buFont typeface="Wingdings" panose="05000000000000000000" pitchFamily="2" charset="2"/>
              <a:buChar char="ü"/>
            </a:pPr>
            <a:r>
              <a:rPr lang="en-US" sz="1400" dirty="0" smtClean="0">
                <a:solidFill>
                  <a:srgbClr val="0070C0"/>
                </a:solidFill>
              </a:rPr>
              <a:t>Data/Technology/Platform </a:t>
            </a:r>
            <a:r>
              <a:rPr lang="en-US" sz="1400" dirty="0">
                <a:solidFill>
                  <a:srgbClr val="0070C0"/>
                </a:solidFill>
              </a:rPr>
              <a:t>Migration Challenges</a:t>
            </a:r>
          </a:p>
          <a:p>
            <a:pPr algn="just">
              <a:buFont typeface="Wingdings" panose="05000000000000000000" pitchFamily="2" charset="2"/>
              <a:buChar char="ü"/>
            </a:pPr>
            <a:r>
              <a:rPr lang="en-US" sz="1400" dirty="0" smtClean="0">
                <a:solidFill>
                  <a:srgbClr val="0070C0"/>
                </a:solidFill>
              </a:rPr>
              <a:t>Additional </a:t>
            </a:r>
            <a:r>
              <a:rPr lang="en-US" sz="1400" dirty="0">
                <a:solidFill>
                  <a:srgbClr val="0070C0"/>
                </a:solidFill>
              </a:rPr>
              <a:t>Skills Onboarding/Ramping Up for team</a:t>
            </a:r>
          </a:p>
          <a:p>
            <a:pPr algn="just">
              <a:buFont typeface="Wingdings" panose="05000000000000000000" pitchFamily="2" charset="2"/>
              <a:buChar char="ü"/>
            </a:pPr>
            <a:r>
              <a:rPr lang="en-US" sz="1400" dirty="0">
                <a:solidFill>
                  <a:srgbClr val="0070C0"/>
                </a:solidFill>
              </a:rPr>
              <a:t>Hiring Closure As Per Targets</a:t>
            </a:r>
          </a:p>
          <a:p>
            <a:pPr algn="just">
              <a:buFont typeface="Wingdings" panose="05000000000000000000" pitchFamily="2" charset="2"/>
              <a:buChar char="ü"/>
            </a:pPr>
            <a:r>
              <a:rPr lang="en-US" sz="1400" dirty="0">
                <a:solidFill>
                  <a:srgbClr val="0070C0"/>
                </a:solidFill>
              </a:rPr>
              <a:t>Planning for Adidas' Own The Game Strategy</a:t>
            </a:r>
          </a:p>
          <a:p>
            <a:pPr algn="just">
              <a:buFont typeface="Wingdings" panose="05000000000000000000" pitchFamily="2" charset="2"/>
              <a:buChar char="ü"/>
            </a:pPr>
            <a:r>
              <a:rPr lang="en-US" sz="1400" dirty="0">
                <a:solidFill>
                  <a:srgbClr val="0070C0"/>
                </a:solidFill>
              </a:rPr>
              <a:t>Catching Up on current deliverables </a:t>
            </a:r>
            <a:endParaRPr lang="en-US" sz="1400" dirty="0" smtClean="0">
              <a:solidFill>
                <a:srgbClr val="0070C0"/>
              </a:solidFill>
            </a:endParaRPr>
          </a:p>
          <a:p>
            <a:pPr marL="0" indent="0" algn="just">
              <a:buNone/>
            </a:pPr>
            <a:endParaRPr lang="en-US" sz="1400" dirty="0">
              <a:solidFill>
                <a:srgbClr val="0070C0"/>
              </a:solidFill>
            </a:endParaRPr>
          </a:p>
          <a:p>
            <a:pPr marL="0" indent="0">
              <a:buNone/>
            </a:pPr>
            <a:r>
              <a:rPr lang="en-US" sz="1852" dirty="0"/>
              <a:t>4. How would you personally </a:t>
            </a:r>
            <a:r>
              <a:rPr lang="en-US" sz="1852" b="1" dirty="0"/>
              <a:t>approach the challenges</a:t>
            </a:r>
            <a:r>
              <a:rPr lang="en-US" sz="1852" dirty="0"/>
              <a:t>, we are facing as a team (see p.3)?</a:t>
            </a:r>
          </a:p>
          <a:p>
            <a:pPr algn="just">
              <a:buFont typeface="Wingdings" panose="05000000000000000000" pitchFamily="2" charset="2"/>
              <a:buChar char="ü"/>
            </a:pPr>
            <a:r>
              <a:rPr lang="en-US" sz="1400" dirty="0" smtClean="0">
                <a:solidFill>
                  <a:srgbClr val="0070C0"/>
                </a:solidFill>
              </a:rPr>
              <a:t>Do </a:t>
            </a:r>
            <a:r>
              <a:rPr lang="en-US" sz="1400" dirty="0">
                <a:solidFill>
                  <a:srgbClr val="0070C0"/>
                </a:solidFill>
              </a:rPr>
              <a:t>a </a:t>
            </a:r>
            <a:r>
              <a:rPr lang="en-US" sz="1400" dirty="0" smtClean="0">
                <a:solidFill>
                  <a:srgbClr val="0070C0"/>
                </a:solidFill>
              </a:rPr>
              <a:t>POC, compare the current state with future state, identify the challenges &amp; people need to connect,</a:t>
            </a:r>
          </a:p>
          <a:p>
            <a:pPr marL="0" indent="0" algn="just">
              <a:buNone/>
            </a:pPr>
            <a:r>
              <a:rPr lang="en-US" sz="1400" dirty="0" smtClean="0">
                <a:solidFill>
                  <a:srgbClr val="0070C0"/>
                </a:solidFill>
              </a:rPr>
              <a:t>        do </a:t>
            </a:r>
            <a:r>
              <a:rPr lang="en-US" sz="1400" dirty="0">
                <a:solidFill>
                  <a:srgbClr val="0070C0"/>
                </a:solidFill>
              </a:rPr>
              <a:t>the discussion on every </a:t>
            </a:r>
            <a:r>
              <a:rPr lang="en-US" sz="1400" dirty="0" smtClean="0">
                <a:solidFill>
                  <a:srgbClr val="0070C0"/>
                </a:solidFill>
              </a:rPr>
              <a:t>aspect</a:t>
            </a:r>
            <a:r>
              <a:rPr lang="en-US" sz="1400" dirty="0">
                <a:solidFill>
                  <a:srgbClr val="0070C0"/>
                </a:solidFill>
              </a:rPr>
              <a:t> </a:t>
            </a:r>
            <a:r>
              <a:rPr lang="en-US" sz="1400" dirty="0" smtClean="0">
                <a:solidFill>
                  <a:srgbClr val="0070C0"/>
                </a:solidFill>
              </a:rPr>
              <a:t>etc</a:t>
            </a:r>
            <a:endParaRPr lang="en-US" sz="1400" dirty="0">
              <a:solidFill>
                <a:srgbClr val="0070C0"/>
              </a:solidFill>
            </a:endParaRPr>
          </a:p>
          <a:p>
            <a:pPr algn="just">
              <a:buFont typeface="Wingdings" panose="05000000000000000000" pitchFamily="2" charset="2"/>
              <a:buChar char="ü"/>
            </a:pPr>
            <a:r>
              <a:rPr lang="en-US" sz="1400" dirty="0" smtClean="0">
                <a:solidFill>
                  <a:srgbClr val="0070C0"/>
                </a:solidFill>
              </a:rPr>
              <a:t>Provide Learning Path, Conduct </a:t>
            </a:r>
            <a:r>
              <a:rPr lang="en-US" sz="1400" dirty="0">
                <a:solidFill>
                  <a:srgbClr val="0070C0"/>
                </a:solidFill>
              </a:rPr>
              <a:t>the </a:t>
            </a:r>
            <a:r>
              <a:rPr lang="en-US" sz="1400" dirty="0" smtClean="0">
                <a:solidFill>
                  <a:srgbClr val="0070C0"/>
                </a:solidFill>
              </a:rPr>
              <a:t>trainings, Coaching and Mentoring &amp; Up skills them during OJT</a:t>
            </a:r>
            <a:endParaRPr lang="en-US" sz="1400" dirty="0">
              <a:solidFill>
                <a:srgbClr val="0070C0"/>
              </a:solidFill>
            </a:endParaRPr>
          </a:p>
          <a:p>
            <a:pPr algn="just">
              <a:buFont typeface="Wingdings" panose="05000000000000000000" pitchFamily="2" charset="2"/>
              <a:buChar char="ü"/>
            </a:pPr>
            <a:r>
              <a:rPr lang="en-US" sz="1400" dirty="0">
                <a:solidFill>
                  <a:srgbClr val="0070C0"/>
                </a:solidFill>
              </a:rPr>
              <a:t>Making the fast initial screening </a:t>
            </a:r>
            <a:r>
              <a:rPr lang="en-US" sz="1400" dirty="0" smtClean="0">
                <a:solidFill>
                  <a:srgbClr val="0070C0"/>
                </a:solidFill>
              </a:rPr>
              <a:t>process, </a:t>
            </a:r>
            <a:r>
              <a:rPr lang="en-US" sz="1400" dirty="0">
                <a:solidFill>
                  <a:srgbClr val="0070C0"/>
                </a:solidFill>
              </a:rPr>
              <a:t>talk to HR </a:t>
            </a:r>
            <a:r>
              <a:rPr lang="en-US" sz="1400" dirty="0" smtClean="0">
                <a:solidFill>
                  <a:srgbClr val="0070C0"/>
                </a:solidFill>
              </a:rPr>
              <a:t>BP, Ask </a:t>
            </a:r>
            <a:r>
              <a:rPr lang="en-US" sz="1400" dirty="0">
                <a:solidFill>
                  <a:srgbClr val="0070C0"/>
                </a:solidFill>
              </a:rPr>
              <a:t>team for </a:t>
            </a:r>
            <a:r>
              <a:rPr lang="en-US" sz="1400" dirty="0" smtClean="0">
                <a:solidFill>
                  <a:srgbClr val="0070C0"/>
                </a:solidFill>
              </a:rPr>
              <a:t>referrals, Change or modify JD</a:t>
            </a:r>
            <a:endParaRPr lang="en-US" sz="1400" dirty="0">
              <a:solidFill>
                <a:srgbClr val="0070C0"/>
              </a:solidFill>
            </a:endParaRPr>
          </a:p>
          <a:p>
            <a:pPr algn="just">
              <a:buFont typeface="Wingdings" panose="05000000000000000000" pitchFamily="2" charset="2"/>
              <a:buChar char="ü"/>
            </a:pPr>
            <a:r>
              <a:rPr lang="en-US" sz="1400" dirty="0">
                <a:solidFill>
                  <a:srgbClr val="0070C0"/>
                </a:solidFill>
              </a:rPr>
              <a:t>We as a team focus on the Adidas' Own The Game Strategy, where we invest in </a:t>
            </a:r>
            <a:endParaRPr lang="en-US" sz="1400" dirty="0" smtClean="0">
              <a:solidFill>
                <a:srgbClr val="0070C0"/>
              </a:solidFill>
            </a:endParaRPr>
          </a:p>
          <a:p>
            <a:pPr marL="0" indent="0" algn="just">
              <a:buNone/>
            </a:pPr>
            <a:r>
              <a:rPr lang="en-US" sz="1400" dirty="0">
                <a:solidFill>
                  <a:srgbClr val="0070C0"/>
                </a:solidFill>
              </a:rPr>
              <a:t> </a:t>
            </a:r>
            <a:r>
              <a:rPr lang="en-US" sz="1400" dirty="0" smtClean="0">
                <a:solidFill>
                  <a:srgbClr val="0070C0"/>
                </a:solidFill>
              </a:rPr>
              <a:t>      people </a:t>
            </a:r>
            <a:r>
              <a:rPr lang="en-US" sz="1400" dirty="0">
                <a:solidFill>
                  <a:srgbClr val="0070C0"/>
                </a:solidFill>
              </a:rPr>
              <a:t>, bring innovation and help consumer to make the better experience and </a:t>
            </a:r>
            <a:endParaRPr lang="en-US" sz="1400" dirty="0" smtClean="0">
              <a:solidFill>
                <a:srgbClr val="0070C0"/>
              </a:solidFill>
            </a:endParaRPr>
          </a:p>
          <a:p>
            <a:pPr marL="0" indent="0" algn="just">
              <a:buNone/>
            </a:pPr>
            <a:r>
              <a:rPr lang="en-US" sz="1400" dirty="0">
                <a:solidFill>
                  <a:srgbClr val="0070C0"/>
                </a:solidFill>
              </a:rPr>
              <a:t> </a:t>
            </a:r>
            <a:r>
              <a:rPr lang="en-US" sz="1400" dirty="0" smtClean="0">
                <a:solidFill>
                  <a:srgbClr val="0070C0"/>
                </a:solidFill>
              </a:rPr>
              <a:t>        provide </a:t>
            </a:r>
            <a:r>
              <a:rPr lang="en-US" sz="1400" dirty="0">
                <a:solidFill>
                  <a:srgbClr val="0070C0"/>
                </a:solidFill>
              </a:rPr>
              <a:t>credibility &amp; sustainability</a:t>
            </a:r>
          </a:p>
          <a:p>
            <a:pPr algn="just">
              <a:buFont typeface="Wingdings" panose="05000000000000000000" pitchFamily="2" charset="2"/>
              <a:buChar char="ü"/>
            </a:pPr>
            <a:r>
              <a:rPr lang="en-US" sz="1400" dirty="0" smtClean="0">
                <a:solidFill>
                  <a:srgbClr val="0070C0"/>
                </a:solidFill>
              </a:rPr>
              <a:t>Do one to one with team, Connect with people to understand more Understand </a:t>
            </a:r>
            <a:r>
              <a:rPr lang="en-US" sz="1400" dirty="0">
                <a:solidFill>
                  <a:srgbClr val="0070C0"/>
                </a:solidFill>
              </a:rPr>
              <a:t>all the </a:t>
            </a:r>
            <a:endParaRPr lang="en-US" sz="1400" dirty="0" smtClean="0">
              <a:solidFill>
                <a:srgbClr val="0070C0"/>
              </a:solidFill>
            </a:endParaRPr>
          </a:p>
          <a:p>
            <a:pPr marL="0" indent="0" algn="just">
              <a:buNone/>
            </a:pPr>
            <a:r>
              <a:rPr lang="en-US" sz="1400" dirty="0" smtClean="0">
                <a:solidFill>
                  <a:srgbClr val="0070C0"/>
                </a:solidFill>
              </a:rPr>
              <a:t>     deliverables</a:t>
            </a:r>
            <a:r>
              <a:rPr lang="en-US" sz="1400" dirty="0">
                <a:solidFill>
                  <a:srgbClr val="0070C0"/>
                </a:solidFill>
              </a:rPr>
              <a:t>, </a:t>
            </a:r>
            <a:r>
              <a:rPr lang="en-US" sz="1400" dirty="0" smtClean="0">
                <a:solidFill>
                  <a:srgbClr val="0070C0"/>
                </a:solidFill>
              </a:rPr>
              <a:t>prioritize </a:t>
            </a:r>
            <a:r>
              <a:rPr lang="en-US" sz="1400" dirty="0">
                <a:solidFill>
                  <a:srgbClr val="0070C0"/>
                </a:solidFill>
              </a:rPr>
              <a:t>them, make a </a:t>
            </a:r>
            <a:r>
              <a:rPr lang="en-US" sz="1400" dirty="0" smtClean="0">
                <a:solidFill>
                  <a:srgbClr val="0070C0"/>
                </a:solidFill>
              </a:rPr>
              <a:t> small </a:t>
            </a:r>
            <a:r>
              <a:rPr lang="en-US" sz="1400" dirty="0">
                <a:solidFill>
                  <a:srgbClr val="0070C0"/>
                </a:solidFill>
              </a:rPr>
              <a:t>-2 goals, do the better </a:t>
            </a:r>
            <a:r>
              <a:rPr lang="en-US" sz="1400" dirty="0" smtClean="0">
                <a:solidFill>
                  <a:srgbClr val="0070C0"/>
                </a:solidFill>
              </a:rPr>
              <a:t>planning</a:t>
            </a:r>
            <a:endParaRPr lang="en-US" sz="1852" dirty="0" smtClean="0"/>
          </a:p>
          <a:p>
            <a:endParaRPr lang="en-US" sz="1852" dirty="0" smtClean="0"/>
          </a:p>
          <a:p>
            <a:endParaRPr lang="en-US" sz="1852" dirty="0" smtClean="0"/>
          </a:p>
          <a:p>
            <a:endParaRPr lang="en-US" sz="1852" dirty="0"/>
          </a:p>
          <a:p>
            <a:pPr marL="0" lvl="3" indent="0">
              <a:buNone/>
            </a:pPr>
            <a:endParaRPr lang="en-US" sz="1852" i="1" dirty="0"/>
          </a:p>
        </p:txBody>
      </p:sp>
      <p:pic>
        <p:nvPicPr>
          <p:cNvPr id="2" name="Picture 1"/>
          <p:cNvPicPr>
            <a:picLocks noChangeAspect="1"/>
          </p:cNvPicPr>
          <p:nvPr/>
        </p:nvPicPr>
        <p:blipFill>
          <a:blip r:embed="rId2"/>
          <a:stretch>
            <a:fillRect/>
          </a:stretch>
        </p:blipFill>
        <p:spPr>
          <a:xfrm>
            <a:off x="7304808" y="3447183"/>
            <a:ext cx="3096491" cy="2333508"/>
          </a:xfrm>
          <a:prstGeom prst="rect">
            <a:avLst/>
          </a:prstGeom>
        </p:spPr>
      </p:pic>
    </p:spTree>
    <p:extLst>
      <p:ext uri="{BB962C8B-B14F-4D97-AF65-F5344CB8AC3E}">
        <p14:creationId xmlns:p14="http://schemas.microsoft.com/office/powerpoint/2010/main" val="40244953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EC0E86E-1C2D-044B-9C49-0420785ECDE7}"/>
              </a:ext>
            </a:extLst>
          </p:cNvPr>
          <p:cNvSpPr>
            <a:spLocks noGrp="1"/>
          </p:cNvSpPr>
          <p:nvPr>
            <p:ph type="dt" sz="half" idx="22"/>
          </p:nvPr>
        </p:nvSpPr>
        <p:spPr/>
        <p:txBody>
          <a:bodyPr/>
          <a:lstStyle/>
          <a:p>
            <a:pPr>
              <a:defRPr/>
            </a:pPr>
            <a:fld id="{6219B26A-72D6-46AB-957C-CB3555B627B8}" type="datetime5">
              <a:rPr lang="en-US" smtClean="0"/>
              <a:t>14-Feb-22</a:t>
            </a:fld>
            <a:endParaRPr lang="en-US" dirty="0"/>
          </a:p>
        </p:txBody>
      </p:sp>
      <p:sp>
        <p:nvSpPr>
          <p:cNvPr id="4" name="Footer Placeholder 3">
            <a:extLst>
              <a:ext uri="{FF2B5EF4-FFF2-40B4-BE49-F238E27FC236}">
                <a16:creationId xmlns:a16="http://schemas.microsoft.com/office/drawing/2014/main" xmlns="" id="{4514ADA7-3910-E94A-B96D-25CC47F85462}"/>
              </a:ext>
            </a:extLst>
          </p:cNvPr>
          <p:cNvSpPr>
            <a:spLocks noGrp="1"/>
          </p:cNvSpPr>
          <p:nvPr>
            <p:ph type="ftr" sz="quarter" idx="23"/>
          </p:nvPr>
        </p:nvSpPr>
        <p:spPr/>
        <p:txBody>
          <a:bodyPr/>
          <a:lstStyle/>
          <a:p>
            <a:pPr>
              <a:defRPr/>
            </a:pPr>
            <a:r>
              <a:rPr lang="en-US"/>
              <a:t>FOOTER / PRESENTATION NAME</a:t>
            </a:r>
            <a:endParaRPr lang="en-US" dirty="0"/>
          </a:p>
        </p:txBody>
      </p:sp>
      <p:sp>
        <p:nvSpPr>
          <p:cNvPr id="5" name="Slide Number Placeholder 4">
            <a:extLst>
              <a:ext uri="{FF2B5EF4-FFF2-40B4-BE49-F238E27FC236}">
                <a16:creationId xmlns:a16="http://schemas.microsoft.com/office/drawing/2014/main" xmlns="" id="{90771B0E-39F9-A544-9012-09A63DF1BFC5}"/>
              </a:ext>
            </a:extLst>
          </p:cNvPr>
          <p:cNvSpPr>
            <a:spLocks noGrp="1"/>
          </p:cNvSpPr>
          <p:nvPr>
            <p:ph type="sldNum" sz="quarter" idx="24"/>
          </p:nvPr>
        </p:nvSpPr>
        <p:spPr/>
        <p:txBody>
          <a:bodyPr/>
          <a:lstStyle/>
          <a:p>
            <a:pPr>
              <a:defRPr/>
            </a:pPr>
            <a:fld id="{66C8B3C2-955F-42B1-8DED-EE47D723596C}" type="slidenum">
              <a:rPr lang="en-US" smtClean="0"/>
              <a:pPr>
                <a:defRPr/>
              </a:pPr>
              <a:t>9</a:t>
            </a:fld>
            <a:endParaRPr lang="en-US" dirty="0"/>
          </a:p>
        </p:txBody>
      </p:sp>
      <p:sp>
        <p:nvSpPr>
          <p:cNvPr id="6" name="Text Placeholder 5">
            <a:extLst>
              <a:ext uri="{FF2B5EF4-FFF2-40B4-BE49-F238E27FC236}">
                <a16:creationId xmlns:a16="http://schemas.microsoft.com/office/drawing/2014/main" xmlns="" id="{80028FC4-7F3E-D94A-88A5-196B8583E4D5}"/>
              </a:ext>
            </a:extLst>
          </p:cNvPr>
          <p:cNvSpPr>
            <a:spLocks noGrp="1"/>
          </p:cNvSpPr>
          <p:nvPr>
            <p:ph type="body" sz="quarter" idx="25"/>
          </p:nvPr>
        </p:nvSpPr>
        <p:spPr>
          <a:xfrm>
            <a:off x="197826" y="977046"/>
            <a:ext cx="11992891" cy="4952417"/>
          </a:xfrm>
        </p:spPr>
        <p:txBody>
          <a:bodyPr/>
          <a:lstStyle/>
          <a:p>
            <a:endParaRPr lang="en-US" sz="1852" dirty="0"/>
          </a:p>
          <a:p>
            <a:r>
              <a:rPr lang="en-US" sz="1852" dirty="0"/>
              <a:t>5. Can you share some </a:t>
            </a:r>
            <a:r>
              <a:rPr lang="en-US" sz="1852" b="1" dirty="0"/>
              <a:t>examples</a:t>
            </a:r>
            <a:r>
              <a:rPr lang="en-US" sz="1852" dirty="0"/>
              <a:t>, where you were </a:t>
            </a:r>
            <a:r>
              <a:rPr lang="en-US" sz="1852" b="1" dirty="0"/>
              <a:t>mentoring</a:t>
            </a:r>
            <a:r>
              <a:rPr lang="en-US" sz="1852" dirty="0"/>
              <a:t> some more junior team members and what you learned from it?</a:t>
            </a:r>
          </a:p>
          <a:p>
            <a:pPr marL="0" indent="0">
              <a:buNone/>
            </a:pPr>
            <a:r>
              <a:rPr lang="en-US" sz="1400" dirty="0" smtClean="0">
                <a:solidFill>
                  <a:srgbClr val="0070C0"/>
                </a:solidFill>
              </a:rPr>
              <a:t>           I </a:t>
            </a:r>
            <a:r>
              <a:rPr lang="en-US" sz="1400" dirty="0">
                <a:solidFill>
                  <a:srgbClr val="0070C0"/>
                </a:solidFill>
              </a:rPr>
              <a:t>mentored juniors in many of my efforts, it begins with </a:t>
            </a:r>
            <a:r>
              <a:rPr lang="en-US" sz="1400" dirty="0" smtClean="0">
                <a:solidFill>
                  <a:srgbClr val="0070C0"/>
                </a:solidFill>
              </a:rPr>
              <a:t>On the Job Training </a:t>
            </a:r>
            <a:r>
              <a:rPr lang="en-US" sz="1400" dirty="0">
                <a:solidFill>
                  <a:srgbClr val="0070C0"/>
                </a:solidFill>
              </a:rPr>
              <a:t>and below are some learnings I would like to share with (also learning is life long process, so its </a:t>
            </a:r>
            <a:r>
              <a:rPr lang="en-US" sz="1400" dirty="0" smtClean="0">
                <a:solidFill>
                  <a:srgbClr val="0070C0"/>
                </a:solidFill>
              </a:rPr>
              <a:t>still </a:t>
            </a:r>
            <a:r>
              <a:rPr lang="en-US" sz="1400" dirty="0">
                <a:solidFill>
                  <a:srgbClr val="0070C0"/>
                </a:solidFill>
              </a:rPr>
              <a:t>going on</a:t>
            </a:r>
            <a:r>
              <a:rPr lang="en-US" sz="1400" dirty="0" smtClean="0">
                <a:solidFill>
                  <a:srgbClr val="0070C0"/>
                </a:solidFill>
              </a:rPr>
              <a:t>) </a:t>
            </a:r>
          </a:p>
          <a:p>
            <a:pPr marL="0" indent="0">
              <a:buNone/>
            </a:pPr>
            <a:endParaRPr lang="en-US" sz="1400" dirty="0">
              <a:solidFill>
                <a:srgbClr val="0070C0"/>
              </a:solidFill>
            </a:endParaRPr>
          </a:p>
          <a:p>
            <a:pPr>
              <a:buFont typeface="Wingdings" panose="05000000000000000000" pitchFamily="2" charset="2"/>
              <a:buChar char="ü"/>
            </a:pPr>
            <a:r>
              <a:rPr lang="en-US" sz="1400" b="1" dirty="0">
                <a:solidFill>
                  <a:srgbClr val="0070C0"/>
                </a:solidFill>
              </a:rPr>
              <a:t>Communication: </a:t>
            </a:r>
            <a:r>
              <a:rPr lang="en-US" sz="1400" dirty="0">
                <a:solidFill>
                  <a:srgbClr val="0070C0"/>
                </a:solidFill>
              </a:rPr>
              <a:t>is very important while mentoring. Listening mentees carefully, providing timely and constructive feedback, recognizing their varying opinions and contribution are quite </a:t>
            </a:r>
            <a:r>
              <a:rPr lang="en-US" sz="1400" dirty="0" smtClean="0">
                <a:solidFill>
                  <a:srgbClr val="0070C0"/>
                </a:solidFill>
              </a:rPr>
              <a:t>pivotal</a:t>
            </a:r>
            <a:endParaRPr lang="en-US" sz="1400" dirty="0">
              <a:solidFill>
                <a:srgbClr val="0070C0"/>
              </a:solidFill>
            </a:endParaRPr>
          </a:p>
          <a:p>
            <a:pPr>
              <a:buFont typeface="Wingdings" panose="05000000000000000000" pitchFamily="2" charset="2"/>
              <a:buChar char="ü"/>
            </a:pPr>
            <a:r>
              <a:rPr lang="en-US" sz="1400" b="1" dirty="0">
                <a:solidFill>
                  <a:srgbClr val="0070C0"/>
                </a:solidFill>
              </a:rPr>
              <a:t>Recognize: </a:t>
            </a:r>
            <a:r>
              <a:rPr lang="en-US" sz="1400" dirty="0">
                <a:solidFill>
                  <a:srgbClr val="0070C0"/>
                </a:solidFill>
              </a:rPr>
              <a:t>It is important to recognize their efforts as and when </a:t>
            </a:r>
            <a:r>
              <a:rPr lang="en-US" sz="1400" dirty="0" smtClean="0">
                <a:solidFill>
                  <a:srgbClr val="0070C0"/>
                </a:solidFill>
              </a:rPr>
              <a:t>possible</a:t>
            </a:r>
            <a:endParaRPr lang="en-US" sz="1400" dirty="0">
              <a:solidFill>
                <a:srgbClr val="0070C0"/>
              </a:solidFill>
            </a:endParaRPr>
          </a:p>
          <a:p>
            <a:pPr>
              <a:buFont typeface="Wingdings" panose="05000000000000000000" pitchFamily="2" charset="2"/>
              <a:buChar char="ü"/>
            </a:pPr>
            <a:r>
              <a:rPr lang="en-US" sz="1400" b="1" dirty="0">
                <a:solidFill>
                  <a:srgbClr val="0070C0"/>
                </a:solidFill>
              </a:rPr>
              <a:t>Aligning expectation: </a:t>
            </a:r>
            <a:r>
              <a:rPr lang="en-US" sz="1400" dirty="0">
                <a:solidFill>
                  <a:srgbClr val="0070C0"/>
                </a:solidFill>
              </a:rPr>
              <a:t>expectation from each individuals and what we want to achieve as an end goal, clear understanding of the teams </a:t>
            </a:r>
            <a:r>
              <a:rPr lang="en-US" sz="1400" dirty="0" smtClean="0">
                <a:solidFill>
                  <a:srgbClr val="0070C0"/>
                </a:solidFill>
              </a:rPr>
              <a:t>goal</a:t>
            </a:r>
            <a:endParaRPr lang="en-US" sz="1400" dirty="0">
              <a:solidFill>
                <a:srgbClr val="0070C0"/>
              </a:solidFill>
            </a:endParaRPr>
          </a:p>
          <a:p>
            <a:pPr>
              <a:buFont typeface="Wingdings" panose="05000000000000000000" pitchFamily="2" charset="2"/>
              <a:buChar char="ü"/>
            </a:pPr>
            <a:r>
              <a:rPr lang="en-US" sz="1400" b="1" dirty="0">
                <a:solidFill>
                  <a:srgbClr val="0070C0"/>
                </a:solidFill>
              </a:rPr>
              <a:t>Up skilling: </a:t>
            </a:r>
            <a:r>
              <a:rPr lang="en-US" sz="1400" dirty="0">
                <a:solidFill>
                  <a:srgbClr val="0070C0"/>
                </a:solidFill>
              </a:rPr>
              <a:t>Up skilling is not even helping them to make update in technologies but also help </a:t>
            </a:r>
            <a:r>
              <a:rPr lang="en-US" sz="1400" dirty="0" smtClean="0">
                <a:solidFill>
                  <a:srgbClr val="0070C0"/>
                </a:solidFill>
              </a:rPr>
              <a:t>an individual </a:t>
            </a:r>
            <a:r>
              <a:rPr lang="en-US" sz="1400" dirty="0">
                <a:solidFill>
                  <a:srgbClr val="0070C0"/>
                </a:solidFill>
              </a:rPr>
              <a:t>to walk on his/her career </a:t>
            </a:r>
            <a:r>
              <a:rPr lang="en-US" sz="1400" dirty="0" smtClean="0">
                <a:solidFill>
                  <a:srgbClr val="0070C0"/>
                </a:solidFill>
              </a:rPr>
              <a:t>ladder</a:t>
            </a:r>
          </a:p>
          <a:p>
            <a:pPr marL="0" indent="0">
              <a:buNone/>
            </a:pPr>
            <a:endParaRPr lang="en-US" sz="1400" dirty="0">
              <a:solidFill>
                <a:srgbClr val="0070C0"/>
              </a:solidFill>
            </a:endParaRPr>
          </a:p>
          <a:p>
            <a:pPr marL="0" indent="0">
              <a:buNone/>
            </a:pPr>
            <a:endParaRPr lang="en-US" sz="1852" dirty="0">
              <a:solidFill>
                <a:srgbClr val="0070C0"/>
              </a:solidFill>
            </a:endParaRPr>
          </a:p>
          <a:p>
            <a:endParaRPr lang="en-US" sz="1852" dirty="0">
              <a:solidFill>
                <a:srgbClr val="0070C0"/>
              </a:solidFill>
            </a:endParaRPr>
          </a:p>
          <a:p>
            <a:pPr marL="453554" indent="-453554">
              <a:buAutoNum type="arabicPeriod"/>
            </a:pPr>
            <a:endParaRPr lang="en-US" sz="1852" dirty="0"/>
          </a:p>
          <a:p>
            <a:pPr marL="0" lvl="3" indent="0">
              <a:buNone/>
            </a:pPr>
            <a:endParaRPr lang="en-US" sz="1852" i="1" dirty="0"/>
          </a:p>
        </p:txBody>
      </p:sp>
    </p:spTree>
    <p:extLst>
      <p:ext uri="{BB962C8B-B14F-4D97-AF65-F5344CB8AC3E}">
        <p14:creationId xmlns:p14="http://schemas.microsoft.com/office/powerpoint/2010/main" val="94614872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1804</TotalTime>
  <Words>1704</Words>
  <Application>Microsoft Office PowerPoint</Application>
  <PresentationFormat>Widescreen</PresentationFormat>
  <Paragraphs>202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AdihausDIN</vt:lpstr>
      <vt:lpstr>adineue TEXT Light</vt:lpstr>
      <vt:lpstr>Arial</vt:lpstr>
      <vt:lpstr>Calibri</vt:lpstr>
      <vt:lpstr>Calibri Light</vt:lpstr>
      <vt:lpstr>Courier New</vt:lpstr>
      <vt:lpstr>Times New Roman</vt:lpstr>
      <vt:lpstr>Wingdings</vt:lpstr>
      <vt:lpstr>Office Theme</vt:lpstr>
      <vt:lpstr>Packager Shell Object</vt:lpstr>
      <vt:lpstr>Case Study  </vt:lpstr>
      <vt:lpstr>SENIOR Data Engineer BACKGROUND</vt:lpstr>
      <vt:lpstr>SENIOR Data Engineer Our Challenge (FICTIONAL)</vt:lpstr>
      <vt:lpstr>Senior Data Engineer Case study - YOUR Tasks (1/3)</vt:lpstr>
      <vt:lpstr>Senior Data Engineer Case study - YOUR Tasks (2/3)</vt:lpstr>
      <vt:lpstr>Senior Data Engineer Case study - YOUR Tasks (3/3)</vt:lpstr>
      <vt:lpstr>PowerPoint Presentation</vt:lpstr>
      <vt:lpstr>PowerPoint Presentation</vt:lpstr>
      <vt:lpstr>PowerPoint Presentation</vt:lpstr>
      <vt:lpstr>Query 5 Architecture- pagesbyauthor.com  </vt:lpstr>
      <vt:lpstr>Query 5 Cont.. (pagesbyauthor.com )</vt:lpstr>
      <vt:lpstr>Query 5 Cont.. (pagesbyauthor.com )</vt:lpstr>
      <vt:lpstr>Current Architecture: Handling the JSON data using Databricks</vt:lpstr>
      <vt:lpstr>Data Profiling Checks</vt:lpstr>
      <vt:lpstr>Thanks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sukhvir18@gmail.com</dc:creator>
  <cp:lastModifiedBy>sukhvir18@gmail.com</cp:lastModifiedBy>
  <cp:revision>83</cp:revision>
  <dcterms:created xsi:type="dcterms:W3CDTF">2022-02-09T06:33:11Z</dcterms:created>
  <dcterms:modified xsi:type="dcterms:W3CDTF">2022-02-13T18:56:33Z</dcterms:modified>
</cp:coreProperties>
</file>