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71" r:id="rId9"/>
    <p:sldId id="272" r:id="rId10"/>
    <p:sldId id="264" r:id="rId11"/>
    <p:sldId id="265" r:id="rId12"/>
    <p:sldId id="266" r:id="rId13"/>
    <p:sldId id="267"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920" y="-3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81" d="100"/>
          <a:sy n="81" d="100"/>
        </p:scale>
        <p:origin x="-3312"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557AB-7308-2E4F-AD62-09CE21EE6948}" type="datetimeFigureOut">
              <a:rPr lang="en-US" smtClean="0"/>
              <a:t>20/01/25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C4EB2-5975-3741-898A-A60BC42021B5}" type="slidenum">
              <a:rPr lang="en-US" smtClean="0"/>
              <a:t>‹#›</a:t>
            </a:fld>
            <a:endParaRPr lang="en-US"/>
          </a:p>
        </p:txBody>
      </p:sp>
    </p:spTree>
    <p:extLst>
      <p:ext uri="{BB962C8B-B14F-4D97-AF65-F5344CB8AC3E}">
        <p14:creationId xmlns:p14="http://schemas.microsoft.com/office/powerpoint/2010/main" val="3576121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5632AFBB-0508-DA40-834D-4B67B68ED452}" type="datetimeFigureOut">
              <a:rPr lang="en-US" smtClean="0"/>
              <a:t>20/01/25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17397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632AFBB-0508-DA40-834D-4B67B68ED452}" type="datetimeFigureOut">
              <a:rPr lang="en-US" smtClean="0"/>
              <a:t>20/01/25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421074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632AFBB-0508-DA40-834D-4B67B68ED452}" type="datetimeFigureOut">
              <a:rPr lang="en-US" smtClean="0"/>
              <a:t>20/01/25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7765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632AFBB-0508-DA40-834D-4B67B68ED452}" type="datetimeFigureOut">
              <a:rPr lang="en-US" smtClean="0"/>
              <a:t>20/01/25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110529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632AFBB-0508-DA40-834D-4B67B68ED452}" type="datetimeFigureOut">
              <a:rPr lang="en-US" smtClean="0"/>
              <a:t>20/01/25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42951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5632AFBB-0508-DA40-834D-4B67B68ED452}" type="datetimeFigureOut">
              <a:rPr lang="en-US" smtClean="0"/>
              <a:t>20/01/25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7194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632AFBB-0508-DA40-834D-4B67B68ED452}" type="datetimeFigureOut">
              <a:rPr lang="en-US" smtClean="0"/>
              <a:t>20/01/25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42746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5632AFBB-0508-DA40-834D-4B67B68ED452}" type="datetimeFigureOut">
              <a:rPr lang="en-US" smtClean="0"/>
              <a:t>20/01/25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21487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2AFBB-0508-DA40-834D-4B67B68ED452}" type="datetimeFigureOut">
              <a:rPr lang="en-US" smtClean="0"/>
              <a:t>20/01/25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81585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632AFBB-0508-DA40-834D-4B67B68ED452}" type="datetimeFigureOut">
              <a:rPr lang="en-US" smtClean="0"/>
              <a:t>20/01/25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163620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632AFBB-0508-DA40-834D-4B67B68ED452}" type="datetimeFigureOut">
              <a:rPr lang="en-US" smtClean="0"/>
              <a:t>20/01/25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4E7B3-A9B1-624B-BD7A-6BB218505F7C}" type="slidenum">
              <a:rPr lang="en-US" smtClean="0"/>
              <a:t>‹#›</a:t>
            </a:fld>
            <a:endParaRPr lang="en-US"/>
          </a:p>
        </p:txBody>
      </p:sp>
    </p:spTree>
    <p:extLst>
      <p:ext uri="{BB962C8B-B14F-4D97-AF65-F5344CB8AC3E}">
        <p14:creationId xmlns:p14="http://schemas.microsoft.com/office/powerpoint/2010/main" val="3641576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2AFBB-0508-DA40-834D-4B67B68ED452}" type="datetimeFigureOut">
              <a:rPr lang="en-US" smtClean="0"/>
              <a:t>20/01/25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4E7B3-A9B1-624B-BD7A-6BB218505F7C}" type="slidenum">
              <a:rPr lang="en-US" smtClean="0"/>
              <a:t>‹#›</a:t>
            </a:fld>
            <a:endParaRPr lang="en-US"/>
          </a:p>
        </p:txBody>
      </p:sp>
    </p:spTree>
    <p:extLst>
      <p:ext uri="{BB962C8B-B14F-4D97-AF65-F5344CB8AC3E}">
        <p14:creationId xmlns:p14="http://schemas.microsoft.com/office/powerpoint/2010/main" val="260605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Construction Practice</a:t>
            </a:r>
            <a:endParaRPr lang="en-US" dirty="0"/>
          </a:p>
        </p:txBody>
      </p:sp>
      <p:sp>
        <p:nvSpPr>
          <p:cNvPr id="3" name="Subtitle 2"/>
          <p:cNvSpPr>
            <a:spLocks noGrp="1"/>
          </p:cNvSpPr>
          <p:nvPr>
            <p:ph type="subTitle" idx="1"/>
          </p:nvPr>
        </p:nvSpPr>
        <p:spPr/>
        <p:txBody>
          <a:bodyPr/>
          <a:lstStyle/>
          <a:p>
            <a:r>
              <a:rPr lang="en-US" dirty="0" smtClean="0"/>
              <a:t>Section A</a:t>
            </a:r>
            <a:endParaRPr lang="en-US" dirty="0"/>
          </a:p>
        </p:txBody>
      </p:sp>
    </p:spTree>
    <p:extLst>
      <p:ext uri="{BB962C8B-B14F-4D97-AF65-F5344CB8AC3E}">
        <p14:creationId xmlns:p14="http://schemas.microsoft.com/office/powerpoint/2010/main" val="301692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6"/>
            <a:ext cx="8229600" cy="5560128"/>
          </a:xfrm>
        </p:spPr>
        <p:txBody>
          <a:bodyPr>
            <a:normAutofit/>
          </a:bodyPr>
          <a:lstStyle/>
          <a:p>
            <a:pPr algn="just"/>
            <a:r>
              <a:rPr lang="en-US" b="1" dirty="0" smtClean="0"/>
              <a:t>Absence of a Skeleton Framework:</a:t>
            </a:r>
            <a:endParaRPr lang="en-US" dirty="0" smtClean="0"/>
          </a:p>
          <a:p>
            <a:pPr marL="620713" indent="0" algn="just">
              <a:buNone/>
            </a:pPr>
            <a:r>
              <a:rPr lang="en-US" dirty="0" smtClean="0"/>
              <a:t>Unlike framed structures, there is no independent beam-column arrangement. The walls directly transmit the loads to the foundation.</a:t>
            </a:r>
          </a:p>
          <a:p>
            <a:pPr marL="0" indent="0" algn="just">
              <a:buNone/>
            </a:pPr>
            <a:endParaRPr lang="en-US" dirty="0" smtClean="0"/>
          </a:p>
          <a:p>
            <a:pPr algn="just"/>
            <a:r>
              <a:rPr lang="en-US" b="1" dirty="0" smtClean="0"/>
              <a:t>Foundation:</a:t>
            </a:r>
          </a:p>
          <a:p>
            <a:pPr marL="620713" indent="0" algn="just">
              <a:buNone/>
            </a:pPr>
            <a:r>
              <a:rPr lang="en-US" dirty="0" smtClean="0"/>
              <a:t>Usually wider and shallower than framed structures, designed to distribute the loads effectively.</a:t>
            </a:r>
          </a:p>
          <a:p>
            <a:pPr marL="620713" indent="0" algn="just">
              <a:buNone/>
            </a:pPr>
            <a:endParaRPr lang="en-US" dirty="0"/>
          </a:p>
        </p:txBody>
      </p:sp>
    </p:spTree>
    <p:extLst>
      <p:ext uri="{BB962C8B-B14F-4D97-AF65-F5344CB8AC3E}">
        <p14:creationId xmlns:p14="http://schemas.microsoft.com/office/powerpoint/2010/main" val="138685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2347513"/>
            <a:ext cx="8229600" cy="14219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endParaRPr lang="en-US" dirty="0"/>
          </a:p>
        </p:txBody>
      </p:sp>
      <p:sp>
        <p:nvSpPr>
          <p:cNvPr id="5" name="Content Placeholder 2"/>
          <p:cNvSpPr txBox="1">
            <a:spLocks/>
          </p:cNvSpPr>
          <p:nvPr/>
        </p:nvSpPr>
        <p:spPr>
          <a:xfrm>
            <a:off x="609600" y="155223"/>
            <a:ext cx="8229600" cy="61806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b="1" dirty="0" smtClean="0"/>
              <a:t>Applications:</a:t>
            </a:r>
          </a:p>
          <a:p>
            <a:pPr marL="0" indent="0" algn="just">
              <a:buNone/>
            </a:pPr>
            <a:endParaRPr lang="en-US" dirty="0" smtClean="0"/>
          </a:p>
          <a:p>
            <a:pPr algn="just"/>
            <a:r>
              <a:rPr lang="en-US" b="1" dirty="0" smtClean="0"/>
              <a:t>Residential Buildings:</a:t>
            </a:r>
          </a:p>
          <a:p>
            <a:pPr marL="536575" indent="0" algn="just">
              <a:buNone/>
            </a:pPr>
            <a:r>
              <a:rPr lang="en-US" dirty="0" smtClean="0"/>
              <a:t>Commonly used for low-rise residential buildings.</a:t>
            </a:r>
          </a:p>
          <a:p>
            <a:pPr algn="just"/>
            <a:r>
              <a:rPr lang="en-US" b="1" dirty="0" smtClean="0"/>
              <a:t>Traditional Structures:</a:t>
            </a:r>
          </a:p>
          <a:p>
            <a:pPr marL="536575" indent="0" algn="just">
              <a:buNone/>
            </a:pPr>
            <a:r>
              <a:rPr lang="en-US" dirty="0" smtClean="0"/>
              <a:t>Heritage buildings, rural construction, and areas with limited access to advanced construction technologies.</a:t>
            </a:r>
          </a:p>
          <a:p>
            <a:pPr algn="just"/>
            <a:r>
              <a:rPr lang="en-US" b="1" dirty="0" smtClean="0"/>
              <a:t>Economic Solutions:</a:t>
            </a:r>
          </a:p>
          <a:p>
            <a:pPr marL="536575" indent="0" algn="just">
              <a:buNone/>
            </a:pPr>
            <a:r>
              <a:rPr lang="en-US" dirty="0" smtClean="0"/>
              <a:t>Popular in regions with low labor and material costs for masonry.</a:t>
            </a:r>
          </a:p>
        </p:txBody>
      </p:sp>
    </p:spTree>
    <p:extLst>
      <p:ext uri="{BB962C8B-B14F-4D97-AF65-F5344CB8AC3E}">
        <p14:creationId xmlns:p14="http://schemas.microsoft.com/office/powerpoint/2010/main" val="61324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6"/>
            <a:ext cx="8229600" cy="5560128"/>
          </a:xfrm>
        </p:spPr>
        <p:txBody>
          <a:bodyPr>
            <a:normAutofit fontScale="85000" lnSpcReduction="10000"/>
          </a:bodyPr>
          <a:lstStyle/>
          <a:p>
            <a:r>
              <a:rPr lang="en-US" b="1" dirty="0" smtClean="0"/>
              <a:t>Advantages:</a:t>
            </a:r>
          </a:p>
          <a:p>
            <a:pPr marL="533400"/>
            <a:r>
              <a:rPr lang="en-US" b="1" dirty="0" smtClean="0"/>
              <a:t>Cost-Effective:</a:t>
            </a:r>
          </a:p>
          <a:p>
            <a:pPr marL="898525"/>
            <a:r>
              <a:rPr lang="en-US" dirty="0" smtClean="0"/>
              <a:t>Fewer materials required compared to framed structures (no beams or columns).</a:t>
            </a:r>
          </a:p>
          <a:p>
            <a:pPr marL="898525"/>
            <a:r>
              <a:rPr lang="en-US" dirty="0" smtClean="0"/>
              <a:t>Simple Construction:</a:t>
            </a:r>
          </a:p>
          <a:p>
            <a:pPr marL="898525" defTabSz="904875"/>
            <a:r>
              <a:rPr lang="en-US" dirty="0" smtClean="0"/>
              <a:t>Does not require advanced technology or skilled labor.</a:t>
            </a:r>
          </a:p>
          <a:p>
            <a:r>
              <a:rPr lang="en-US" b="1" dirty="0" smtClean="0"/>
              <a:t>Thermal Insulation:</a:t>
            </a:r>
          </a:p>
          <a:p>
            <a:pPr marL="898525" defTabSz="904875"/>
            <a:r>
              <a:rPr lang="en-US" dirty="0" smtClean="0"/>
              <a:t>Thick walls provide better insulation against heat and cold.</a:t>
            </a:r>
          </a:p>
          <a:p>
            <a:r>
              <a:rPr lang="en-US" b="1" dirty="0" smtClean="0"/>
              <a:t>Durability:</a:t>
            </a:r>
          </a:p>
          <a:p>
            <a:pPr marL="898525"/>
            <a:r>
              <a:rPr lang="en-US" dirty="0" smtClean="0"/>
              <a:t>Materials like stone and masonry are long-lasting.</a:t>
            </a:r>
            <a:endParaRPr lang="en-US" dirty="0"/>
          </a:p>
        </p:txBody>
      </p:sp>
    </p:spTree>
    <p:extLst>
      <p:ext uri="{BB962C8B-B14F-4D97-AF65-F5344CB8AC3E}">
        <p14:creationId xmlns:p14="http://schemas.microsoft.com/office/powerpoint/2010/main" val="131219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5"/>
            <a:ext cx="8229600" cy="6149089"/>
          </a:xfrm>
        </p:spPr>
        <p:txBody>
          <a:bodyPr>
            <a:normAutofit fontScale="92500" lnSpcReduction="20000"/>
          </a:bodyPr>
          <a:lstStyle/>
          <a:p>
            <a:r>
              <a:rPr lang="en-US" b="1" dirty="0" smtClean="0"/>
              <a:t>Disadvantages:</a:t>
            </a:r>
          </a:p>
          <a:p>
            <a:pPr marL="803275"/>
            <a:r>
              <a:rPr lang="en-US" dirty="0" smtClean="0"/>
              <a:t>Limited Height:</a:t>
            </a:r>
          </a:p>
          <a:p>
            <a:pPr marL="803275"/>
            <a:r>
              <a:rPr lang="en-US" dirty="0" smtClean="0"/>
              <a:t>Not suitable for high-rise buildings due to the excessive weight of load-bearing walls.</a:t>
            </a:r>
          </a:p>
          <a:p>
            <a:pPr marL="803275"/>
            <a:r>
              <a:rPr lang="en-US" dirty="0" smtClean="0"/>
              <a:t>Less Flexible Layout:</a:t>
            </a:r>
          </a:p>
          <a:p>
            <a:pPr marL="803275"/>
            <a:r>
              <a:rPr lang="en-US" dirty="0" smtClean="0"/>
              <a:t>Wall placement is fixed for structural reasons, limiting interior space design.</a:t>
            </a:r>
          </a:p>
          <a:p>
            <a:pPr marL="803275"/>
            <a:r>
              <a:rPr lang="en-US" dirty="0" smtClean="0"/>
              <a:t>Large Wall Thickness:</a:t>
            </a:r>
          </a:p>
          <a:p>
            <a:pPr marL="803275"/>
            <a:r>
              <a:rPr lang="en-US" dirty="0" smtClean="0"/>
              <a:t>Reduces usable floor area, especially for taller buildings.</a:t>
            </a:r>
          </a:p>
          <a:p>
            <a:pPr marL="803275"/>
            <a:r>
              <a:rPr lang="en-US" dirty="0" smtClean="0"/>
              <a:t>Vulnerability to Earthquakes:</a:t>
            </a:r>
          </a:p>
          <a:p>
            <a:pPr marL="803275"/>
            <a:r>
              <a:rPr lang="en-US" dirty="0" smtClean="0"/>
              <a:t>Poor performance under seismic loads due to brittleness and lack of ductility.</a:t>
            </a:r>
            <a:endParaRPr lang="en-US" dirty="0"/>
          </a:p>
        </p:txBody>
      </p:sp>
    </p:spTree>
    <p:extLst>
      <p:ext uri="{BB962C8B-B14F-4D97-AF65-F5344CB8AC3E}">
        <p14:creationId xmlns:p14="http://schemas.microsoft.com/office/powerpoint/2010/main" val="77064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Framed Structure</a:t>
            </a:r>
            <a:endParaRPr lang="en-US" dirty="0"/>
          </a:p>
        </p:txBody>
      </p:sp>
      <p:sp>
        <p:nvSpPr>
          <p:cNvPr id="3" name="Content Placeholder 2"/>
          <p:cNvSpPr>
            <a:spLocks noGrp="1"/>
          </p:cNvSpPr>
          <p:nvPr>
            <p:ph idx="1"/>
          </p:nvPr>
        </p:nvSpPr>
        <p:spPr/>
        <p:txBody>
          <a:bodyPr/>
          <a:lstStyle/>
          <a:p>
            <a:pPr marL="0" indent="0" algn="just">
              <a:buNone/>
            </a:pPr>
            <a:r>
              <a:rPr lang="en-US" dirty="0" smtClean="0"/>
              <a:t>A framed structure is a construction system in which a skeletal framework of beams and columns carries the building’s loads. These structural members transfer the loads to the foundation, ensuring stability, durability, and flexibility in design.</a:t>
            </a:r>
            <a:endParaRPr lang="en-US" dirty="0"/>
          </a:p>
        </p:txBody>
      </p:sp>
    </p:spTree>
    <p:extLst>
      <p:ext uri="{BB962C8B-B14F-4D97-AF65-F5344CB8AC3E}">
        <p14:creationId xmlns:p14="http://schemas.microsoft.com/office/powerpoint/2010/main" val="312486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5626"/>
            <a:ext cx="8229600" cy="5570538"/>
          </a:xfrm>
        </p:spPr>
        <p:txBody>
          <a:bodyPr>
            <a:normAutofit fontScale="92500" lnSpcReduction="20000"/>
          </a:bodyPr>
          <a:lstStyle/>
          <a:p>
            <a:pPr marL="0" indent="0">
              <a:buNone/>
            </a:pPr>
            <a:r>
              <a:rPr lang="en-US" b="1" dirty="0" smtClean="0"/>
              <a:t>Key Features:</a:t>
            </a:r>
          </a:p>
          <a:p>
            <a:pPr marL="0" indent="0">
              <a:buNone/>
            </a:pPr>
            <a:endParaRPr lang="en-US" b="1" dirty="0" smtClean="0"/>
          </a:p>
          <a:p>
            <a:pPr marL="0" indent="0">
              <a:buNone/>
            </a:pPr>
            <a:r>
              <a:rPr lang="en-US" b="1" dirty="0" smtClean="0"/>
              <a:t>Skeletal Framework:</a:t>
            </a:r>
            <a:endParaRPr lang="en-US" dirty="0" smtClean="0"/>
          </a:p>
          <a:p>
            <a:pPr marL="822325" indent="-457200"/>
            <a:r>
              <a:rPr lang="en-US" dirty="0" smtClean="0"/>
              <a:t>Composed of vertical (columns) and horizontal (beams) members interconnected to form a rigid framework.</a:t>
            </a:r>
          </a:p>
          <a:p>
            <a:pPr marL="822325" indent="-457200"/>
            <a:r>
              <a:rPr lang="en-US" dirty="0" smtClean="0"/>
              <a:t>Walls serve as partitions, not load-bearing elements.</a:t>
            </a:r>
          </a:p>
          <a:p>
            <a:pPr marL="0" indent="0">
              <a:buNone/>
            </a:pPr>
            <a:endParaRPr lang="en-US" b="1" dirty="0" smtClean="0"/>
          </a:p>
          <a:p>
            <a:pPr marL="0" indent="0">
              <a:buNone/>
            </a:pPr>
            <a:r>
              <a:rPr lang="en-US" b="1" dirty="0" smtClean="0"/>
              <a:t>Load Transfer Mechanism:</a:t>
            </a:r>
          </a:p>
          <a:p>
            <a:pPr marL="822325" indent="-457200"/>
            <a:r>
              <a:rPr lang="en-US" dirty="0" smtClean="0"/>
              <a:t>Loads from slabs, walls, and roofs are transferred to beams, then to columns, and finally to the foundation.</a:t>
            </a:r>
          </a:p>
          <a:p>
            <a:pPr marL="0" indent="0">
              <a:buNone/>
            </a:pPr>
            <a:endParaRPr lang="en-US" dirty="0"/>
          </a:p>
        </p:txBody>
      </p:sp>
    </p:spTree>
    <p:extLst>
      <p:ext uri="{BB962C8B-B14F-4D97-AF65-F5344CB8AC3E}">
        <p14:creationId xmlns:p14="http://schemas.microsoft.com/office/powerpoint/2010/main" val="4092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376"/>
            <a:ext cx="8229600" cy="5538788"/>
          </a:xfrm>
        </p:spPr>
        <p:txBody>
          <a:bodyPr>
            <a:normAutofit fontScale="85000" lnSpcReduction="20000"/>
          </a:bodyPr>
          <a:lstStyle/>
          <a:p>
            <a:pPr marL="0" indent="0" algn="just">
              <a:buNone/>
            </a:pPr>
            <a:r>
              <a:rPr lang="en-US" b="1" dirty="0" smtClean="0"/>
              <a:t>Material Use:</a:t>
            </a:r>
          </a:p>
          <a:p>
            <a:pPr marL="0" indent="0" algn="just">
              <a:buNone/>
            </a:pPr>
            <a:endParaRPr lang="en-US" dirty="0" smtClean="0"/>
          </a:p>
          <a:p>
            <a:pPr marL="365125" indent="-365125" algn="just" defTabSz="257175"/>
            <a:r>
              <a:rPr lang="en-US" b="1" dirty="0" smtClean="0"/>
              <a:t>Common materials include:</a:t>
            </a:r>
          </a:p>
          <a:p>
            <a:pPr marL="714375" indent="-365125" algn="just"/>
            <a:r>
              <a:rPr lang="en-US" dirty="0" smtClean="0"/>
              <a:t>Reinforced concrete (RCC)</a:t>
            </a:r>
          </a:p>
          <a:p>
            <a:pPr marL="714375" indent="-365125" algn="just"/>
            <a:r>
              <a:rPr lang="en-US" dirty="0" smtClean="0"/>
              <a:t>Steel</a:t>
            </a:r>
          </a:p>
          <a:p>
            <a:pPr marL="714375" indent="-365125" algn="just"/>
            <a:r>
              <a:rPr lang="en-US" dirty="0" smtClean="0"/>
              <a:t>Timber (for smaller structures)</a:t>
            </a:r>
          </a:p>
          <a:p>
            <a:pPr marL="714375" indent="-365125" algn="just"/>
            <a:r>
              <a:rPr lang="en-US" dirty="0" smtClean="0"/>
              <a:t>Composite materials (e.g., steel and concrete)</a:t>
            </a:r>
          </a:p>
          <a:p>
            <a:pPr marL="365125" indent="-365125" algn="just"/>
            <a:r>
              <a:rPr lang="en-US" b="1" dirty="0" smtClean="0"/>
              <a:t>Flexibility in Design:</a:t>
            </a:r>
            <a:endParaRPr lang="en-US" dirty="0" smtClean="0"/>
          </a:p>
          <a:p>
            <a:pPr marL="714375" indent="-365125" algn="just" defTabSz="444500"/>
            <a:r>
              <a:rPr lang="en-US" dirty="0" smtClean="0"/>
              <a:t>Allows for open floor plans and larger spans, suitable for modern architectural needs.</a:t>
            </a:r>
          </a:p>
          <a:p>
            <a:pPr marL="365125" indent="-365125" algn="just"/>
            <a:r>
              <a:rPr lang="en-US" b="1" dirty="0" smtClean="0"/>
              <a:t>Foundation:</a:t>
            </a:r>
          </a:p>
          <a:p>
            <a:pPr marL="714375" indent="-365125" algn="just"/>
            <a:r>
              <a:rPr lang="en-US" dirty="0" smtClean="0"/>
              <a:t>Can be shallow (isolated or strip footings) or deep (pile or raft foundations) depending on soil conditions and structural loads.</a:t>
            </a:r>
          </a:p>
          <a:p>
            <a:pPr marL="365125" indent="-365125" algn="just">
              <a:buNone/>
            </a:pPr>
            <a:endParaRPr lang="en-US" dirty="0"/>
          </a:p>
        </p:txBody>
      </p:sp>
    </p:spTree>
    <p:extLst>
      <p:ext uri="{BB962C8B-B14F-4D97-AF65-F5344CB8AC3E}">
        <p14:creationId xmlns:p14="http://schemas.microsoft.com/office/powerpoint/2010/main" val="403758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Framed Structures</a:t>
            </a:r>
            <a:endParaRPr lang="en-US" dirty="0"/>
          </a:p>
        </p:txBody>
      </p:sp>
      <p:sp>
        <p:nvSpPr>
          <p:cNvPr id="3" name="Content Placeholder 2"/>
          <p:cNvSpPr>
            <a:spLocks noGrp="1"/>
          </p:cNvSpPr>
          <p:nvPr>
            <p:ph idx="1"/>
          </p:nvPr>
        </p:nvSpPr>
        <p:spPr>
          <a:xfrm>
            <a:off x="457200" y="1600200"/>
            <a:ext cx="8229600" cy="4892675"/>
          </a:xfrm>
        </p:spPr>
        <p:txBody>
          <a:bodyPr>
            <a:normAutofit fontScale="92500" lnSpcReduction="10000"/>
          </a:bodyPr>
          <a:lstStyle/>
          <a:p>
            <a:pPr algn="just"/>
            <a:r>
              <a:rPr lang="en-US" b="1" dirty="0" smtClean="0"/>
              <a:t>Based on Material:</a:t>
            </a:r>
            <a:endParaRPr lang="en-US" dirty="0" smtClean="0"/>
          </a:p>
          <a:p>
            <a:pPr marL="708025" algn="just" defTabSz="269875"/>
            <a:r>
              <a:rPr lang="en-US" b="1" dirty="0" smtClean="0"/>
              <a:t>Reinforced Concrete Frame: </a:t>
            </a:r>
            <a:r>
              <a:rPr lang="en-US" dirty="0" smtClean="0"/>
              <a:t>Most common in buildings due to its strength and fire resistance.</a:t>
            </a:r>
          </a:p>
          <a:p>
            <a:pPr marL="708025" algn="just" defTabSz="269875"/>
            <a:r>
              <a:rPr lang="en-US" b="1" dirty="0" smtClean="0"/>
              <a:t>Steel Frame: </a:t>
            </a:r>
            <a:r>
              <a:rPr lang="en-US" dirty="0" smtClean="0"/>
              <a:t>Used for high-rise buildings and bridges, offering high strength and flexibility.</a:t>
            </a:r>
          </a:p>
          <a:p>
            <a:pPr marL="708025" algn="just" defTabSz="269875"/>
            <a:r>
              <a:rPr lang="en-US" b="1" dirty="0" smtClean="0"/>
              <a:t>Timber Frame: </a:t>
            </a:r>
            <a:r>
              <a:rPr lang="en-US" dirty="0" smtClean="0"/>
              <a:t>Common in residential or light commercial construction.</a:t>
            </a:r>
          </a:p>
          <a:p>
            <a:pPr marL="708025" algn="just" defTabSz="269875"/>
            <a:r>
              <a:rPr lang="en-US" b="1" dirty="0" smtClean="0"/>
              <a:t>Composite Frame: </a:t>
            </a:r>
            <a:r>
              <a:rPr lang="en-US" dirty="0" smtClean="0"/>
              <a:t>Combines materials like steel and concrete for optimized performance.</a:t>
            </a:r>
            <a:endParaRPr lang="en-US" dirty="0"/>
          </a:p>
        </p:txBody>
      </p:sp>
    </p:spTree>
    <p:extLst>
      <p:ext uri="{BB962C8B-B14F-4D97-AF65-F5344CB8AC3E}">
        <p14:creationId xmlns:p14="http://schemas.microsoft.com/office/powerpoint/2010/main" val="216849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Structural Systems in High Rise Buildings</a:t>
            </a:r>
            <a:endParaRPr lang="en-US" dirty="0"/>
          </a:p>
        </p:txBody>
      </p:sp>
      <p:sp>
        <p:nvSpPr>
          <p:cNvPr id="3" name="Content Placeholder 2"/>
          <p:cNvSpPr>
            <a:spLocks noGrp="1"/>
          </p:cNvSpPr>
          <p:nvPr>
            <p:ph idx="1"/>
          </p:nvPr>
        </p:nvSpPr>
        <p:spPr/>
        <p:txBody>
          <a:bodyPr/>
          <a:lstStyle/>
          <a:p>
            <a:r>
              <a:rPr lang="en-US" dirty="0" smtClean="0"/>
              <a:t>Moment Resisting Frames</a:t>
            </a:r>
          </a:p>
          <a:p>
            <a:r>
              <a:rPr lang="en-US" dirty="0" smtClean="0"/>
              <a:t>Core and Outrigger System</a:t>
            </a:r>
          </a:p>
          <a:p>
            <a:r>
              <a:rPr lang="en-US" dirty="0" smtClean="0"/>
              <a:t>Shear Wall System</a:t>
            </a:r>
          </a:p>
          <a:p>
            <a:r>
              <a:rPr lang="en-US" dirty="0" smtClean="0"/>
              <a:t>Braced Frame System</a:t>
            </a:r>
          </a:p>
          <a:p>
            <a:r>
              <a:rPr lang="en-US" dirty="0" smtClean="0"/>
              <a:t>Tube in Tube System</a:t>
            </a:r>
          </a:p>
          <a:p>
            <a:r>
              <a:rPr lang="en-US" dirty="0" smtClean="0"/>
              <a:t>Hybrid System</a:t>
            </a:r>
          </a:p>
          <a:p>
            <a:endParaRPr lang="en-US" dirty="0"/>
          </a:p>
        </p:txBody>
      </p:sp>
    </p:spTree>
    <p:extLst>
      <p:ext uri="{BB962C8B-B14F-4D97-AF65-F5344CB8AC3E}">
        <p14:creationId xmlns:p14="http://schemas.microsoft.com/office/powerpoint/2010/main" val="314688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7"/>
            <a:ext cx="8229600" cy="1143000"/>
          </a:xfrm>
        </p:spPr>
        <p:txBody>
          <a:bodyPr/>
          <a:lstStyle/>
          <a:p>
            <a:r>
              <a:rPr lang="en-US" dirty="0" smtClean="0"/>
              <a:t>Moment Resisting Frames</a:t>
            </a:r>
            <a:endParaRPr lang="en-US" dirty="0"/>
          </a:p>
        </p:txBody>
      </p:sp>
      <p:sp>
        <p:nvSpPr>
          <p:cNvPr id="3" name="Content Placeholder 2"/>
          <p:cNvSpPr>
            <a:spLocks noGrp="1"/>
          </p:cNvSpPr>
          <p:nvPr>
            <p:ph idx="1"/>
          </p:nvPr>
        </p:nvSpPr>
        <p:spPr>
          <a:xfrm>
            <a:off x="457200" y="1031875"/>
            <a:ext cx="8229600" cy="5603875"/>
          </a:xfrm>
        </p:spPr>
        <p:txBody>
          <a:bodyPr>
            <a:noAutofit/>
          </a:bodyPr>
          <a:lstStyle/>
          <a:p>
            <a:pPr marL="0" indent="0">
              <a:buNone/>
            </a:pPr>
            <a:r>
              <a:rPr lang="en-US" sz="2800" dirty="0"/>
              <a:t>A structural system where beams and columns are rigidly connected to resist bending and shear forces</a:t>
            </a:r>
            <a:r>
              <a:rPr lang="en-US" sz="2800" dirty="0" smtClean="0"/>
              <a:t>.</a:t>
            </a:r>
          </a:p>
          <a:p>
            <a:pPr marL="0" indent="0">
              <a:buNone/>
            </a:pPr>
            <a:endParaRPr lang="en-US" sz="2800" dirty="0"/>
          </a:p>
          <a:p>
            <a:pPr marL="0" indent="0">
              <a:buNone/>
            </a:pPr>
            <a:r>
              <a:rPr lang="en-US" sz="2800" b="1" dirty="0"/>
              <a:t>Function:</a:t>
            </a:r>
            <a:r>
              <a:rPr lang="en-US" sz="2800" dirty="0"/>
              <a:t> Both vertical and lateral loads are carried by the rigid frame.</a:t>
            </a:r>
          </a:p>
          <a:p>
            <a:pPr marL="0" indent="0">
              <a:buNone/>
            </a:pPr>
            <a:r>
              <a:rPr lang="en-US" sz="2800" b="1" dirty="0"/>
              <a:t>Applications:</a:t>
            </a:r>
            <a:r>
              <a:rPr lang="en-US" sz="2800" dirty="0"/>
              <a:t> Primarily used in mid-rise buildings but can also be employed in high-rises with careful design.</a:t>
            </a:r>
          </a:p>
          <a:p>
            <a:pPr marL="0" indent="0">
              <a:buNone/>
            </a:pPr>
            <a:r>
              <a:rPr lang="en-US" sz="2800" b="1" dirty="0"/>
              <a:t>Advantages:</a:t>
            </a:r>
            <a:r>
              <a:rPr lang="en-US" sz="2800" dirty="0"/>
              <a:t> Provides flexibility, good for open floor plans.</a:t>
            </a:r>
          </a:p>
          <a:p>
            <a:pPr marL="0" indent="0">
              <a:buNone/>
            </a:pPr>
            <a:r>
              <a:rPr lang="en-US" sz="2800" b="1" dirty="0"/>
              <a:t>Disadvantages:</a:t>
            </a:r>
            <a:r>
              <a:rPr lang="en-US" sz="2800" dirty="0"/>
              <a:t> Less efficient in resisting lateral forces compared to other systems like shear walls or tube systems.</a:t>
            </a:r>
          </a:p>
        </p:txBody>
      </p:sp>
    </p:spTree>
    <p:extLst>
      <p:ext uri="{BB962C8B-B14F-4D97-AF65-F5344CB8AC3E}">
        <p14:creationId xmlns:p14="http://schemas.microsoft.com/office/powerpoint/2010/main" val="425312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a:t>
            </a:r>
            <a:endParaRPr lang="en-US" dirty="0"/>
          </a:p>
        </p:txBody>
      </p:sp>
      <p:sp>
        <p:nvSpPr>
          <p:cNvPr id="3" name="Content Placeholder 2"/>
          <p:cNvSpPr>
            <a:spLocks noGrp="1"/>
          </p:cNvSpPr>
          <p:nvPr>
            <p:ph idx="1"/>
          </p:nvPr>
        </p:nvSpPr>
        <p:spPr/>
        <p:txBody>
          <a:bodyPr/>
          <a:lstStyle/>
          <a:p>
            <a:pPr marL="0" indent="0" algn="just">
              <a:buNone/>
            </a:pPr>
            <a:r>
              <a:rPr lang="en-US" dirty="0" smtClean="0"/>
              <a:t>In civil engineering, "structures" refer to engineered systems designed to support loads, resist forces, and provide stability. They include buildings, bridges, dams, towers, tunnels, and other infrastructure components, constructed using materials like concrete, steel, timber, or composites to ensure safety, functionality, and durability.</a:t>
            </a:r>
            <a:endParaRPr lang="en-US" dirty="0"/>
          </a:p>
        </p:txBody>
      </p:sp>
    </p:spTree>
    <p:extLst>
      <p:ext uri="{BB962C8B-B14F-4D97-AF65-F5344CB8AC3E}">
        <p14:creationId xmlns:p14="http://schemas.microsoft.com/office/powerpoint/2010/main" val="33265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and Outrigger System</a:t>
            </a:r>
            <a:endParaRPr lang="en-US" dirty="0"/>
          </a:p>
        </p:txBody>
      </p:sp>
      <p:sp>
        <p:nvSpPr>
          <p:cNvPr id="3" name="Content Placeholder 2"/>
          <p:cNvSpPr>
            <a:spLocks noGrp="1"/>
          </p:cNvSpPr>
          <p:nvPr>
            <p:ph idx="1"/>
          </p:nvPr>
        </p:nvSpPr>
        <p:spPr/>
        <p:txBody>
          <a:bodyPr/>
          <a:lstStyle/>
          <a:p>
            <a:pPr marL="0" indent="0" algn="just">
              <a:buNone/>
            </a:pPr>
            <a:r>
              <a:rPr lang="en-US" b="1" dirty="0" smtClean="0"/>
              <a:t>Central Core System:</a:t>
            </a:r>
            <a:r>
              <a:rPr lang="en-US" dirty="0" smtClean="0"/>
              <a:t> </a:t>
            </a:r>
            <a:r>
              <a:rPr lang="en-US" dirty="0"/>
              <a:t>A solid vertical central core (typically made of reinforced concrete) acts as the main structural component, providing stability and resistance to lateral loads.</a:t>
            </a:r>
          </a:p>
          <a:p>
            <a:pPr marL="0" indent="0" algn="just">
              <a:buNone/>
            </a:pPr>
            <a:endParaRPr lang="en-US" dirty="0"/>
          </a:p>
          <a:p>
            <a:pPr marL="0" indent="0" algn="just">
              <a:buNone/>
            </a:pPr>
            <a:r>
              <a:rPr lang="en-US" b="1" dirty="0"/>
              <a:t>Core with Outriggers:</a:t>
            </a:r>
            <a:r>
              <a:rPr lang="en-US" dirty="0"/>
              <a:t> A central core reinforced with horizontal outriggers to improve stability, especially in very tall buildings.</a:t>
            </a:r>
          </a:p>
        </p:txBody>
      </p:sp>
    </p:spTree>
    <p:extLst>
      <p:ext uri="{BB962C8B-B14F-4D97-AF65-F5344CB8AC3E}">
        <p14:creationId xmlns:p14="http://schemas.microsoft.com/office/powerpoint/2010/main" val="892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5-01-20 at 9.2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666750"/>
            <a:ext cx="3886200" cy="4965700"/>
          </a:xfrm>
          <a:prstGeom prst="rect">
            <a:avLst/>
          </a:prstGeom>
        </p:spPr>
      </p:pic>
      <p:sp>
        <p:nvSpPr>
          <p:cNvPr id="3" name="TextBox 2"/>
          <p:cNvSpPr txBox="1"/>
          <p:nvPr/>
        </p:nvSpPr>
        <p:spPr>
          <a:xfrm>
            <a:off x="3159125" y="5918200"/>
            <a:ext cx="3302000" cy="430887"/>
          </a:xfrm>
          <a:prstGeom prst="rect">
            <a:avLst/>
          </a:prstGeom>
          <a:noFill/>
        </p:spPr>
        <p:txBody>
          <a:bodyPr wrap="square" rtlCol="0">
            <a:spAutoFit/>
          </a:bodyPr>
          <a:lstStyle/>
          <a:p>
            <a:r>
              <a:rPr lang="en-US" sz="2200" u="sng" dirty="0" smtClean="0"/>
              <a:t>Core and Outrigger System</a:t>
            </a:r>
            <a:endParaRPr lang="en-US" sz="2200" u="sng" dirty="0"/>
          </a:p>
        </p:txBody>
      </p:sp>
    </p:spTree>
    <p:extLst>
      <p:ext uri="{BB962C8B-B14F-4D97-AF65-F5344CB8AC3E}">
        <p14:creationId xmlns:p14="http://schemas.microsoft.com/office/powerpoint/2010/main" val="122086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3"/>
            <a:ext cx="8229600" cy="1143000"/>
          </a:xfrm>
        </p:spPr>
        <p:txBody>
          <a:bodyPr/>
          <a:lstStyle/>
          <a:p>
            <a:r>
              <a:rPr lang="en-US" dirty="0"/>
              <a:t>Shear Wall System</a:t>
            </a:r>
          </a:p>
        </p:txBody>
      </p:sp>
      <p:sp>
        <p:nvSpPr>
          <p:cNvPr id="3" name="Content Placeholder 2"/>
          <p:cNvSpPr>
            <a:spLocks noGrp="1"/>
          </p:cNvSpPr>
          <p:nvPr>
            <p:ph idx="1"/>
          </p:nvPr>
        </p:nvSpPr>
        <p:spPr>
          <a:xfrm>
            <a:off x="457200" y="1000126"/>
            <a:ext cx="8229600" cy="5667374"/>
          </a:xfrm>
        </p:spPr>
        <p:txBody>
          <a:bodyPr>
            <a:normAutofit fontScale="92500" lnSpcReduction="20000"/>
          </a:bodyPr>
          <a:lstStyle/>
          <a:p>
            <a:pPr marL="0" indent="0">
              <a:buNone/>
            </a:pPr>
            <a:r>
              <a:rPr lang="en-US" b="1" dirty="0"/>
              <a:t>Description:</a:t>
            </a:r>
            <a:r>
              <a:rPr lang="en-US" dirty="0"/>
              <a:t> Reinforced concrete or masonry walls are distributed throughout the building to resist lateral forces such as wind or earthquakes.</a:t>
            </a:r>
          </a:p>
          <a:p>
            <a:pPr marL="0" indent="0">
              <a:buNone/>
            </a:pPr>
            <a:r>
              <a:rPr lang="en-US" b="1" dirty="0"/>
              <a:t>Function:</a:t>
            </a:r>
            <a:r>
              <a:rPr lang="en-US" dirty="0"/>
              <a:t> The walls transfer lateral forces to the foundation, while the floor system distributes vertical loads.</a:t>
            </a:r>
          </a:p>
          <a:p>
            <a:pPr marL="0" indent="0">
              <a:buNone/>
            </a:pPr>
            <a:r>
              <a:rPr lang="en-US" b="1" dirty="0"/>
              <a:t>Applications:</a:t>
            </a:r>
            <a:r>
              <a:rPr lang="en-US" dirty="0"/>
              <a:t> Common in buildings requiring high lateral stiffness, especially in seismic-prone areas.</a:t>
            </a:r>
          </a:p>
          <a:p>
            <a:pPr marL="0" indent="0">
              <a:buNone/>
            </a:pPr>
            <a:r>
              <a:rPr lang="en-US" b="1" dirty="0"/>
              <a:t>Advantages:</a:t>
            </a:r>
            <a:r>
              <a:rPr lang="en-US" dirty="0"/>
              <a:t> Very effective for resisting lateral loads.</a:t>
            </a:r>
          </a:p>
          <a:p>
            <a:pPr marL="0" indent="0">
              <a:buNone/>
            </a:pPr>
            <a:r>
              <a:rPr lang="en-US" b="1" dirty="0"/>
              <a:t>Disadvantages:</a:t>
            </a:r>
            <a:r>
              <a:rPr lang="en-US" dirty="0"/>
              <a:t> Can limit flexibility of interior layouts; may require large, thick walls in lower levels.</a:t>
            </a:r>
          </a:p>
        </p:txBody>
      </p:sp>
    </p:spTree>
    <p:extLst>
      <p:ext uri="{BB962C8B-B14F-4D97-AF65-F5344CB8AC3E}">
        <p14:creationId xmlns:p14="http://schemas.microsoft.com/office/powerpoint/2010/main" val="250537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5-01-20 at 9.50.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628650"/>
            <a:ext cx="4406900" cy="4902200"/>
          </a:xfrm>
          <a:prstGeom prst="rect">
            <a:avLst/>
          </a:prstGeom>
        </p:spPr>
      </p:pic>
    </p:spTree>
    <p:extLst>
      <p:ext uri="{BB962C8B-B14F-4D97-AF65-F5344CB8AC3E}">
        <p14:creationId xmlns:p14="http://schemas.microsoft.com/office/powerpoint/2010/main" val="3928640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Braced Frame System</a:t>
            </a:r>
            <a:endParaRPr lang="en-US" dirty="0"/>
          </a:p>
        </p:txBody>
      </p:sp>
      <p:sp>
        <p:nvSpPr>
          <p:cNvPr id="3" name="Content Placeholder 2"/>
          <p:cNvSpPr>
            <a:spLocks noGrp="1"/>
          </p:cNvSpPr>
          <p:nvPr>
            <p:ph idx="1"/>
          </p:nvPr>
        </p:nvSpPr>
        <p:spPr>
          <a:xfrm>
            <a:off x="457200" y="1417638"/>
            <a:ext cx="8229600" cy="5440362"/>
          </a:xfrm>
        </p:spPr>
        <p:txBody>
          <a:bodyPr>
            <a:normAutofit fontScale="92500" lnSpcReduction="10000"/>
          </a:bodyPr>
          <a:lstStyle/>
          <a:p>
            <a:pPr marL="0" indent="0" algn="just">
              <a:buNone/>
            </a:pPr>
            <a:r>
              <a:rPr lang="en-US" dirty="0" smtClean="0"/>
              <a:t>A </a:t>
            </a:r>
            <a:r>
              <a:rPr lang="en-US" dirty="0"/>
              <a:t>system using diagonal braces (either in X or V patterns) to resist lateral loads.</a:t>
            </a:r>
          </a:p>
          <a:p>
            <a:pPr marL="0" indent="0" algn="just">
              <a:buNone/>
            </a:pPr>
            <a:r>
              <a:rPr lang="en-US" b="1" dirty="0"/>
              <a:t>Function: </a:t>
            </a:r>
            <a:r>
              <a:rPr lang="en-US" dirty="0"/>
              <a:t>The braces act like trusses, transferring lateral loads to the foundation.</a:t>
            </a:r>
          </a:p>
          <a:p>
            <a:pPr marL="0" indent="0" algn="just">
              <a:buNone/>
            </a:pPr>
            <a:r>
              <a:rPr lang="en-US" b="1" dirty="0"/>
              <a:t>Applications:</a:t>
            </a:r>
            <a:r>
              <a:rPr lang="en-US" dirty="0"/>
              <a:t> Common in steel-frame buildings where lateral load resistance is needed.</a:t>
            </a:r>
          </a:p>
          <a:p>
            <a:pPr marL="0" indent="0" algn="just">
              <a:buNone/>
            </a:pPr>
            <a:r>
              <a:rPr lang="en-US" b="1" dirty="0"/>
              <a:t>Advantages:</a:t>
            </a:r>
            <a:r>
              <a:rPr lang="en-US" dirty="0"/>
              <a:t> Provides a lightweight and effective solution for lateral stability.</a:t>
            </a:r>
          </a:p>
          <a:p>
            <a:pPr marL="0" indent="0" algn="just">
              <a:buNone/>
            </a:pPr>
            <a:r>
              <a:rPr lang="en-US" b="1" dirty="0"/>
              <a:t>Disadvantages:</a:t>
            </a:r>
            <a:r>
              <a:rPr lang="en-US" dirty="0"/>
              <a:t> Can obstruct interior floor plans; may require additional structural elements to integrate with the overall design.</a:t>
            </a:r>
          </a:p>
        </p:txBody>
      </p:sp>
    </p:spTree>
    <p:extLst>
      <p:ext uri="{BB962C8B-B14F-4D97-AF65-F5344CB8AC3E}">
        <p14:creationId xmlns:p14="http://schemas.microsoft.com/office/powerpoint/2010/main" val="388049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5-01-20 at 9.53.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15" y="235452"/>
            <a:ext cx="3937635" cy="5790640"/>
          </a:xfrm>
          <a:prstGeom prst="rect">
            <a:avLst/>
          </a:prstGeom>
        </p:spPr>
      </p:pic>
      <p:pic>
        <p:nvPicPr>
          <p:cNvPr id="3" name="Picture 2" descr="Screen Shot 2025-01-20 at 9.53.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183" y="396875"/>
            <a:ext cx="4318715" cy="5410171"/>
          </a:xfrm>
          <a:prstGeom prst="rect">
            <a:avLst/>
          </a:prstGeom>
        </p:spPr>
      </p:pic>
      <p:sp>
        <p:nvSpPr>
          <p:cNvPr id="4" name="Rectangle 3"/>
          <p:cNvSpPr/>
          <p:nvPr/>
        </p:nvSpPr>
        <p:spPr>
          <a:xfrm>
            <a:off x="3036811" y="6143051"/>
            <a:ext cx="2889283" cy="461665"/>
          </a:xfrm>
          <a:prstGeom prst="rect">
            <a:avLst/>
          </a:prstGeom>
        </p:spPr>
        <p:txBody>
          <a:bodyPr wrap="none">
            <a:spAutoFit/>
          </a:bodyPr>
          <a:lstStyle/>
          <a:p>
            <a:r>
              <a:rPr lang="en-US" sz="2400" u="sng" dirty="0"/>
              <a:t>Braced Frame System</a:t>
            </a:r>
          </a:p>
        </p:txBody>
      </p:sp>
    </p:spTree>
    <p:extLst>
      <p:ext uri="{BB962C8B-B14F-4D97-AF65-F5344CB8AC3E}">
        <p14:creationId xmlns:p14="http://schemas.microsoft.com/office/powerpoint/2010/main" val="351293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Tube System</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a:t>Framed Tube System:</a:t>
            </a:r>
            <a:r>
              <a:rPr lang="en-US" dirty="0"/>
              <a:t> A tube-like framework where the exterior columns form a "tube" to resist lateral forces. Example: John Hancock Center.</a:t>
            </a:r>
          </a:p>
          <a:p>
            <a:pPr marL="0" indent="0" algn="just">
              <a:buNone/>
            </a:pPr>
            <a:endParaRPr lang="en-US" dirty="0"/>
          </a:p>
          <a:p>
            <a:pPr marL="0" indent="0" algn="just">
              <a:buNone/>
            </a:pPr>
            <a:r>
              <a:rPr lang="en-US" b="1" dirty="0"/>
              <a:t>Bundled Tube System:</a:t>
            </a:r>
            <a:r>
              <a:rPr lang="en-US" dirty="0"/>
              <a:t> Multiple tube-like structures bundled together, as in the Willis Tower (formerly Sears Tower), to create a rigid framework for very tall buildings.</a:t>
            </a:r>
          </a:p>
          <a:p>
            <a:pPr marL="0" indent="0" algn="just">
              <a:buNone/>
            </a:pPr>
            <a:endParaRPr lang="en-US" dirty="0"/>
          </a:p>
          <a:p>
            <a:pPr marL="0" indent="0" algn="just">
              <a:buNone/>
            </a:pPr>
            <a:r>
              <a:rPr lang="en-US" b="1" dirty="0"/>
              <a:t>Tube in Tube System:</a:t>
            </a:r>
            <a:r>
              <a:rPr lang="en-US" dirty="0"/>
              <a:t> An outer tube that resists lateral forces, combined with a central core that supports vertical loads.</a:t>
            </a:r>
          </a:p>
        </p:txBody>
      </p:sp>
    </p:spTree>
    <p:extLst>
      <p:ext uri="{BB962C8B-B14F-4D97-AF65-F5344CB8AC3E}">
        <p14:creationId xmlns:p14="http://schemas.microsoft.com/office/powerpoint/2010/main" val="2406241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5-01-20 at 9.59.01 PM.p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30225" y="695325"/>
            <a:ext cx="7734300" cy="4800600"/>
          </a:xfrm>
          <a:prstGeom prst="rect">
            <a:avLst/>
          </a:prstGeom>
        </p:spPr>
      </p:pic>
      <p:sp>
        <p:nvSpPr>
          <p:cNvPr id="3" name="Title 1"/>
          <p:cNvSpPr txBox="1">
            <a:spLocks/>
          </p:cNvSpPr>
          <p:nvPr/>
        </p:nvSpPr>
        <p:spPr>
          <a:xfrm>
            <a:off x="234950" y="535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Tube Systems</a:t>
            </a:r>
            <a:endParaRPr lang="en-US" sz="2400" dirty="0"/>
          </a:p>
        </p:txBody>
      </p:sp>
    </p:spTree>
    <p:extLst>
      <p:ext uri="{BB962C8B-B14F-4D97-AF65-F5344CB8AC3E}">
        <p14:creationId xmlns:p14="http://schemas.microsoft.com/office/powerpoint/2010/main" val="283619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5-01-20 at 10.03.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00" y="476250"/>
            <a:ext cx="3771900" cy="5651500"/>
          </a:xfrm>
          <a:prstGeom prst="rect">
            <a:avLst/>
          </a:prstGeom>
        </p:spPr>
      </p:pic>
      <p:sp>
        <p:nvSpPr>
          <p:cNvPr id="3" name="Rectangle 2"/>
          <p:cNvSpPr/>
          <p:nvPr/>
        </p:nvSpPr>
        <p:spPr>
          <a:xfrm>
            <a:off x="3029376" y="6260584"/>
            <a:ext cx="3036107" cy="461665"/>
          </a:xfrm>
          <a:prstGeom prst="rect">
            <a:avLst/>
          </a:prstGeom>
        </p:spPr>
        <p:txBody>
          <a:bodyPr wrap="none">
            <a:spAutoFit/>
          </a:bodyPr>
          <a:lstStyle/>
          <a:p>
            <a:r>
              <a:rPr lang="en-US" sz="2400" b="1" u="sng" dirty="0"/>
              <a:t>Bundled Tube System:</a:t>
            </a:r>
            <a:endParaRPr lang="en-US" sz="2400" u="sng" dirty="0"/>
          </a:p>
        </p:txBody>
      </p:sp>
    </p:spTree>
    <p:extLst>
      <p:ext uri="{BB962C8B-B14F-4D97-AF65-F5344CB8AC3E}">
        <p14:creationId xmlns:p14="http://schemas.microsoft.com/office/powerpoint/2010/main" val="424777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System</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t>Dual Systems:</a:t>
            </a:r>
            <a:r>
              <a:rPr lang="en-US" dirty="0"/>
              <a:t> A combination of moment-resisting frames and shear walls or braced frames to provide enhanced resistance to both vertical and lateral forces.</a:t>
            </a:r>
          </a:p>
          <a:p>
            <a:pPr marL="0" indent="0" algn="just">
              <a:buNone/>
            </a:pPr>
            <a:endParaRPr lang="en-US" dirty="0"/>
          </a:p>
          <a:p>
            <a:pPr marL="0" indent="0" algn="just">
              <a:buNone/>
            </a:pPr>
            <a:r>
              <a:rPr lang="en-US" b="1" dirty="0"/>
              <a:t>Combination of Core and Braced Frames:</a:t>
            </a:r>
            <a:r>
              <a:rPr lang="en-US" dirty="0"/>
              <a:t> A hybrid of core systems and external braced frames for added stability and flexibility in tall buildings.</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301354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Transfer Mechanism</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Load transfer mechanism refers to the method by which forces and loads acting on a structure, such as gravity, wind, seismic, or live loads, are transmitted through its various components to the foundation and ultimately to the ground. It involves how structural elements (beams, columns, slabs, walls, etc.) distribute and resist these forces to maintain stability and ensure safety.</a:t>
            </a:r>
          </a:p>
        </p:txBody>
      </p:sp>
    </p:spTree>
    <p:extLst>
      <p:ext uri="{BB962C8B-B14F-4D97-AF65-F5344CB8AC3E}">
        <p14:creationId xmlns:p14="http://schemas.microsoft.com/office/powerpoint/2010/main" val="386170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structures</a:t>
            </a:r>
            <a:endParaRPr lang="en-US" dirty="0"/>
          </a:p>
        </p:txBody>
      </p:sp>
      <p:sp>
        <p:nvSpPr>
          <p:cNvPr id="3" name="Content Placeholder 2"/>
          <p:cNvSpPr>
            <a:spLocks noGrp="1"/>
          </p:cNvSpPr>
          <p:nvPr>
            <p:ph idx="1"/>
          </p:nvPr>
        </p:nvSpPr>
        <p:spPr>
          <a:xfrm>
            <a:off x="457200" y="1600200"/>
            <a:ext cx="8229600" cy="5074356"/>
          </a:xfrm>
        </p:spPr>
        <p:txBody>
          <a:bodyPr>
            <a:normAutofit fontScale="70000" lnSpcReduction="20000"/>
          </a:bodyPr>
          <a:lstStyle/>
          <a:p>
            <a:pPr marL="0" indent="0" algn="just">
              <a:buNone/>
            </a:pPr>
            <a:r>
              <a:rPr lang="en-GB" dirty="0"/>
              <a:t>From the viewpoint of </a:t>
            </a:r>
            <a:r>
              <a:rPr lang="en-GB" b="1" dirty="0"/>
              <a:t>load transfer mechanisms</a:t>
            </a:r>
            <a:r>
              <a:rPr lang="en-GB" dirty="0"/>
              <a:t>, </a:t>
            </a:r>
            <a:r>
              <a:rPr lang="en-GB" dirty="0" smtClean="0"/>
              <a:t>are </a:t>
            </a:r>
            <a:r>
              <a:rPr lang="en-GB" dirty="0"/>
              <a:t>categorized based on how they handle and transfer loads to their foundations. The main types are</a:t>
            </a:r>
            <a:r>
              <a:rPr lang="en-GB" dirty="0" smtClean="0"/>
              <a:t>:</a:t>
            </a:r>
          </a:p>
          <a:p>
            <a:pPr marL="0" indent="0" algn="just">
              <a:buNone/>
            </a:pPr>
            <a:endParaRPr lang="en-GB" sz="4400" dirty="0"/>
          </a:p>
          <a:p>
            <a:pPr marL="271463" indent="0" algn="just">
              <a:buNone/>
            </a:pPr>
            <a:r>
              <a:rPr lang="en-GB" b="1" dirty="0"/>
              <a:t>1. Load-Bearing Structures</a:t>
            </a:r>
            <a:endParaRPr lang="en-GB" sz="2800" dirty="0"/>
          </a:p>
          <a:p>
            <a:pPr marL="544513" lvl="0" indent="0" algn="just">
              <a:buNone/>
            </a:pPr>
            <a:r>
              <a:rPr lang="en-GB" dirty="0"/>
              <a:t>Transfer loads directly through walls to the foundation.</a:t>
            </a:r>
            <a:endParaRPr lang="en-GB" sz="4400" dirty="0"/>
          </a:p>
          <a:p>
            <a:pPr marL="544513" lvl="0" indent="0" algn="just">
              <a:buNone/>
            </a:pPr>
            <a:r>
              <a:rPr lang="en-GB" dirty="0"/>
              <a:t>Common in traditional construction, such as brick masonry buildings.</a:t>
            </a:r>
            <a:endParaRPr lang="en-GB" sz="4400" dirty="0"/>
          </a:p>
          <a:p>
            <a:pPr marL="271463" indent="0" algn="just">
              <a:buNone/>
            </a:pPr>
            <a:r>
              <a:rPr lang="en-GB" b="1" dirty="0"/>
              <a:t>2. Framed Structures</a:t>
            </a:r>
            <a:endParaRPr lang="en-GB" sz="2800" dirty="0"/>
          </a:p>
          <a:p>
            <a:pPr marL="544513" lvl="0" indent="3175" algn="just">
              <a:buNone/>
            </a:pPr>
            <a:r>
              <a:rPr lang="en-GB" dirty="0"/>
              <a:t>Use a skeleton of beams, columns, and slabs to transfer loads.</a:t>
            </a:r>
            <a:endParaRPr lang="en-GB" sz="4400" dirty="0"/>
          </a:p>
          <a:p>
            <a:pPr marL="544513" lvl="0" indent="3175" algn="just">
              <a:buNone/>
            </a:pPr>
            <a:r>
              <a:rPr lang="en-GB" dirty="0"/>
              <a:t>Types:</a:t>
            </a:r>
            <a:endParaRPr lang="en-GB" sz="4400" dirty="0"/>
          </a:p>
          <a:p>
            <a:pPr marL="544513" lvl="1" indent="3175" algn="just">
              <a:buNone/>
            </a:pPr>
            <a:r>
              <a:rPr lang="en-GB" b="1" dirty="0"/>
              <a:t>Rigid Frame</a:t>
            </a:r>
            <a:r>
              <a:rPr lang="en-GB" dirty="0"/>
              <a:t>: Beam-column joints resist bending (e.g., steel or reinforced concrete frames).</a:t>
            </a:r>
            <a:endParaRPr lang="en-GB" sz="4000" dirty="0"/>
          </a:p>
          <a:p>
            <a:pPr marL="544513" lvl="1" indent="3175" algn="just">
              <a:buNone/>
            </a:pPr>
            <a:r>
              <a:rPr lang="en-GB" b="1" dirty="0"/>
              <a:t>Pin-Jointed Frame</a:t>
            </a:r>
            <a:r>
              <a:rPr lang="en-GB" dirty="0"/>
              <a:t>: Joints allow rotation, transfer axial forces only (e.g., trusses).</a:t>
            </a:r>
            <a:endParaRPr lang="en-GB" sz="4000" dirty="0"/>
          </a:p>
          <a:p>
            <a:pPr marL="0" indent="0" algn="just">
              <a:buNone/>
            </a:pPr>
            <a:endParaRPr lang="en-US" dirty="0"/>
          </a:p>
        </p:txBody>
      </p:sp>
    </p:spTree>
    <p:extLst>
      <p:ext uri="{BB962C8B-B14F-4D97-AF65-F5344CB8AC3E}">
        <p14:creationId xmlns:p14="http://schemas.microsoft.com/office/powerpoint/2010/main" val="310135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6"/>
            <a:ext cx="8229600" cy="5560128"/>
          </a:xfrm>
        </p:spPr>
        <p:txBody>
          <a:bodyPr>
            <a:normAutofit fontScale="92500" lnSpcReduction="10000"/>
          </a:bodyPr>
          <a:lstStyle/>
          <a:p>
            <a:pPr marL="0" indent="0" algn="just">
              <a:buNone/>
            </a:pPr>
            <a:r>
              <a:rPr lang="en-GB" b="1" dirty="0"/>
              <a:t>3. Truss Structures</a:t>
            </a:r>
            <a:endParaRPr lang="en-GB" dirty="0"/>
          </a:p>
          <a:p>
            <a:pPr marL="352425" lvl="0" indent="0" algn="just">
              <a:buNone/>
            </a:pPr>
            <a:r>
              <a:rPr lang="en-GB" dirty="0"/>
              <a:t>Composed of interconnected triangular units.</a:t>
            </a:r>
          </a:p>
          <a:p>
            <a:pPr marL="352425" lvl="0" indent="0" algn="just">
              <a:buNone/>
            </a:pPr>
            <a:r>
              <a:rPr lang="en-GB" dirty="0"/>
              <a:t>Transfer loads through axial forces in members, efficient for large spans (e.g., roofs, bridges).</a:t>
            </a:r>
          </a:p>
          <a:p>
            <a:pPr marL="0" indent="0" algn="just">
              <a:buNone/>
            </a:pPr>
            <a:r>
              <a:rPr lang="en-GB" b="1" dirty="0"/>
              <a:t>4. Shell Structures</a:t>
            </a:r>
            <a:endParaRPr lang="en-GB" dirty="0"/>
          </a:p>
          <a:p>
            <a:pPr marL="352425" lvl="0" indent="0" algn="just">
              <a:buNone/>
            </a:pPr>
            <a:r>
              <a:rPr lang="en-GB" dirty="0"/>
              <a:t>Curved surfaces (e.g., domes, vaults) transfer loads through compression and tension.</a:t>
            </a:r>
          </a:p>
          <a:p>
            <a:pPr marL="352425" lvl="0" indent="0" algn="just">
              <a:buNone/>
            </a:pPr>
            <a:r>
              <a:rPr lang="en-GB" dirty="0"/>
              <a:t>Used in large-span enclosures.</a:t>
            </a:r>
          </a:p>
          <a:p>
            <a:pPr marL="0" indent="0" algn="just">
              <a:buNone/>
            </a:pPr>
            <a:r>
              <a:rPr lang="en-GB" b="1" dirty="0"/>
              <a:t>5. Cable Structures</a:t>
            </a:r>
            <a:endParaRPr lang="en-GB" dirty="0"/>
          </a:p>
          <a:p>
            <a:pPr marL="352425" lvl="0" indent="0" algn="just">
              <a:buNone/>
            </a:pPr>
            <a:r>
              <a:rPr lang="en-GB" dirty="0"/>
              <a:t>Use tensioned cables to support loads (e.g., suspension bridges, cable-stayed roofs).</a:t>
            </a:r>
          </a:p>
          <a:p>
            <a:pPr marL="0" indent="0" algn="just">
              <a:buNone/>
            </a:pPr>
            <a:endParaRPr lang="en-US" dirty="0"/>
          </a:p>
        </p:txBody>
      </p:sp>
    </p:spTree>
    <p:extLst>
      <p:ext uri="{BB962C8B-B14F-4D97-AF65-F5344CB8AC3E}">
        <p14:creationId xmlns:p14="http://schemas.microsoft.com/office/powerpoint/2010/main" val="330748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6"/>
            <a:ext cx="8229600" cy="5560128"/>
          </a:xfrm>
        </p:spPr>
        <p:txBody>
          <a:bodyPr>
            <a:normAutofit/>
          </a:bodyPr>
          <a:lstStyle/>
          <a:p>
            <a:pPr marL="450850" indent="-450850" algn="just">
              <a:buNone/>
            </a:pPr>
            <a:r>
              <a:rPr lang="en-GB" b="1" dirty="0"/>
              <a:t>6. Arch Structures</a:t>
            </a:r>
            <a:endParaRPr lang="en-GB" dirty="0"/>
          </a:p>
          <a:p>
            <a:pPr marL="450850" lvl="0" indent="0" algn="just">
              <a:buNone/>
            </a:pPr>
            <a:r>
              <a:rPr lang="en-GB" dirty="0"/>
              <a:t>Transfer loads through compression along the curved profile, redirecting forces to supports.</a:t>
            </a:r>
          </a:p>
          <a:p>
            <a:pPr marL="450850" indent="-450850" algn="just">
              <a:buNone/>
            </a:pPr>
            <a:r>
              <a:rPr lang="en-GB" b="1" dirty="0"/>
              <a:t>7. Plate Structures</a:t>
            </a:r>
            <a:endParaRPr lang="en-GB" dirty="0"/>
          </a:p>
          <a:p>
            <a:pPr marL="450850" lvl="0" indent="0" algn="just">
              <a:buNone/>
            </a:pPr>
            <a:r>
              <a:rPr lang="en-GB" dirty="0"/>
              <a:t>Flat, thin structures like slabs transfer loads primarily in bending.</a:t>
            </a:r>
          </a:p>
          <a:p>
            <a:pPr marL="450850" indent="-450850" algn="just">
              <a:buNone/>
            </a:pPr>
            <a:r>
              <a:rPr lang="en-GB" b="1" dirty="0"/>
              <a:t>8. Grid or Space Frame Structures</a:t>
            </a:r>
            <a:endParaRPr lang="en-GB" dirty="0"/>
          </a:p>
          <a:p>
            <a:pPr marL="450850" lvl="0" indent="0" algn="just">
              <a:buNone/>
            </a:pPr>
            <a:r>
              <a:rPr lang="en-GB" dirty="0"/>
              <a:t>Three-dimensional frameworks transferring loads in multiple directions, offering high stiffness</a:t>
            </a:r>
            <a:r>
              <a:rPr lang="en-GB" dirty="0" smtClean="0"/>
              <a:t>.</a:t>
            </a:r>
            <a:endParaRPr lang="en-GB" dirty="0"/>
          </a:p>
        </p:txBody>
      </p:sp>
    </p:spTree>
    <p:extLst>
      <p:ext uri="{BB962C8B-B14F-4D97-AF65-F5344CB8AC3E}">
        <p14:creationId xmlns:p14="http://schemas.microsoft.com/office/powerpoint/2010/main" val="160897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036"/>
            <a:ext cx="8229600" cy="5560128"/>
          </a:xfrm>
        </p:spPr>
        <p:txBody>
          <a:bodyPr>
            <a:normAutofit/>
          </a:bodyPr>
          <a:lstStyle/>
          <a:p>
            <a:pPr marL="0" indent="0" algn="just">
              <a:buNone/>
            </a:pPr>
            <a:r>
              <a:rPr lang="en-GB" b="1" dirty="0"/>
              <a:t>9. Tensile Structures</a:t>
            </a:r>
            <a:endParaRPr lang="en-GB" dirty="0"/>
          </a:p>
          <a:p>
            <a:pPr marL="352425" lvl="0" indent="0" algn="just">
              <a:buNone/>
            </a:pPr>
            <a:r>
              <a:rPr lang="en-GB" dirty="0"/>
              <a:t>Rely on pre-stressed tensile elements (e.g., membranes or fabric) to resist loads.</a:t>
            </a:r>
          </a:p>
          <a:p>
            <a:pPr marL="0" indent="0" algn="just">
              <a:buNone/>
            </a:pPr>
            <a:r>
              <a:rPr lang="en-GB" b="1" dirty="0"/>
              <a:t>10. Hybrid Structures</a:t>
            </a:r>
            <a:endParaRPr lang="en-GB" dirty="0"/>
          </a:p>
          <a:p>
            <a:pPr marL="352425" lvl="0" indent="0" algn="just">
              <a:buNone/>
            </a:pPr>
            <a:r>
              <a:rPr lang="en-GB" dirty="0"/>
              <a:t>Combine multiple load transfer mechanisms for optimized performance (e.g., cable-supported domes, arch-supported frames)</a:t>
            </a:r>
            <a:r>
              <a:rPr lang="en-GB" dirty="0" smtClean="0"/>
              <a:t>.</a:t>
            </a:r>
            <a:endParaRPr lang="en-GB" dirty="0"/>
          </a:p>
        </p:txBody>
      </p:sp>
    </p:spTree>
    <p:extLst>
      <p:ext uri="{BB962C8B-B14F-4D97-AF65-F5344CB8AC3E}">
        <p14:creationId xmlns:p14="http://schemas.microsoft.com/office/powerpoint/2010/main" val="37378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Bearing Structure</a:t>
            </a:r>
            <a:endParaRPr lang="en-US" dirty="0"/>
          </a:p>
        </p:txBody>
      </p:sp>
      <p:sp>
        <p:nvSpPr>
          <p:cNvPr id="3" name="Content Placeholder 2"/>
          <p:cNvSpPr>
            <a:spLocks noGrp="1"/>
          </p:cNvSpPr>
          <p:nvPr>
            <p:ph idx="1"/>
          </p:nvPr>
        </p:nvSpPr>
        <p:spPr/>
        <p:txBody>
          <a:bodyPr/>
          <a:lstStyle/>
          <a:p>
            <a:pPr marL="0" indent="0" algn="just">
              <a:buNone/>
            </a:pPr>
            <a:r>
              <a:rPr lang="en-US" dirty="0" smtClean="0"/>
              <a:t>Load-bearing structures are systems in which the walls bear the weight of the building's roof, floors, and other loads, transmitting these forces directly to the foundation. These structures rely on vertical elements (such as walls) to support and transfer loads, without the need for a separate skeletal framework of beams and columns.</a:t>
            </a:r>
            <a:endParaRPr lang="en-US" dirty="0"/>
          </a:p>
        </p:txBody>
      </p:sp>
    </p:spTree>
    <p:extLst>
      <p:ext uri="{BB962C8B-B14F-4D97-AF65-F5344CB8AC3E}">
        <p14:creationId xmlns:p14="http://schemas.microsoft.com/office/powerpoint/2010/main" val="99672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889"/>
            <a:ext cx="8229600" cy="6095999"/>
          </a:xfrm>
        </p:spPr>
        <p:txBody>
          <a:bodyPr>
            <a:normAutofit fontScale="77500" lnSpcReduction="20000"/>
          </a:bodyPr>
          <a:lstStyle/>
          <a:p>
            <a:pPr marL="0" indent="0" algn="just">
              <a:buNone/>
            </a:pPr>
            <a:r>
              <a:rPr lang="en-US" b="1" dirty="0" smtClean="0"/>
              <a:t>Key Features:</a:t>
            </a:r>
          </a:p>
          <a:p>
            <a:pPr marL="0" indent="0" algn="just">
              <a:buNone/>
            </a:pPr>
            <a:endParaRPr lang="en-US" b="1" dirty="0" smtClean="0"/>
          </a:p>
          <a:p>
            <a:pPr algn="just"/>
            <a:r>
              <a:rPr lang="en-US" b="1" dirty="0" smtClean="0"/>
              <a:t>Walls as Load-Carrying Elements:</a:t>
            </a:r>
          </a:p>
          <a:p>
            <a:pPr marL="536575" indent="0" algn="just">
              <a:buNone/>
            </a:pPr>
            <a:r>
              <a:rPr lang="en-US" dirty="0" smtClean="0"/>
              <a:t>Walls serve dual purposes: supporting structural loads and enclosing spaces.</a:t>
            </a:r>
          </a:p>
          <a:p>
            <a:pPr marL="536575" indent="0" algn="just">
              <a:buNone/>
            </a:pPr>
            <a:r>
              <a:rPr lang="en-US" dirty="0" smtClean="0"/>
              <a:t>Both vertical (dead and live loads) and lateral (wind and seismic) forces are carried primarily by the walls.</a:t>
            </a:r>
          </a:p>
          <a:p>
            <a:pPr marL="0" indent="0" algn="just">
              <a:buNone/>
            </a:pPr>
            <a:endParaRPr lang="en-US" dirty="0" smtClean="0"/>
          </a:p>
          <a:p>
            <a:pPr algn="just"/>
            <a:r>
              <a:rPr lang="en-US" b="1" dirty="0" smtClean="0"/>
              <a:t>Material Use:</a:t>
            </a:r>
          </a:p>
          <a:p>
            <a:pPr marL="620713" indent="0" algn="just">
              <a:buNone/>
            </a:pPr>
            <a:r>
              <a:rPr lang="en-US" dirty="0" smtClean="0"/>
              <a:t>Typically constructed using materials with high compressive strength, such as:</a:t>
            </a:r>
          </a:p>
          <a:p>
            <a:pPr marL="1360488" indent="-457200" algn="just"/>
            <a:r>
              <a:rPr lang="en-US" dirty="0" smtClean="0"/>
              <a:t>Brick masonry</a:t>
            </a:r>
          </a:p>
          <a:p>
            <a:pPr marL="1360488" indent="-457200" algn="just"/>
            <a:r>
              <a:rPr lang="en-US" dirty="0" smtClean="0"/>
              <a:t>Stone masonry</a:t>
            </a:r>
          </a:p>
          <a:p>
            <a:pPr marL="1360488" indent="-457200" algn="just"/>
            <a:r>
              <a:rPr lang="en-US" dirty="0" smtClean="0"/>
              <a:t>Concrete blocks</a:t>
            </a:r>
          </a:p>
          <a:p>
            <a:pPr marL="1360488" indent="-457200" algn="just"/>
            <a:r>
              <a:rPr lang="en-US" dirty="0" smtClean="0"/>
              <a:t>Adobe or rammed earth (in traditional construction)</a:t>
            </a:r>
          </a:p>
        </p:txBody>
      </p:sp>
    </p:spTree>
    <p:extLst>
      <p:ext uri="{BB962C8B-B14F-4D97-AF65-F5344CB8AC3E}">
        <p14:creationId xmlns:p14="http://schemas.microsoft.com/office/powerpoint/2010/main" val="413718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TotalTime>
  <Words>1550</Words>
  <Application>Microsoft Macintosh PowerPoint</Application>
  <PresentationFormat>On-screen Show (4:3)</PresentationFormat>
  <Paragraphs>151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Building Construction Practice</vt:lpstr>
      <vt:lpstr>Structures</vt:lpstr>
      <vt:lpstr>Load Transfer Mechanism</vt:lpstr>
      <vt:lpstr>Types of structures</vt:lpstr>
      <vt:lpstr>PowerPoint Presentation</vt:lpstr>
      <vt:lpstr>PowerPoint Presentation</vt:lpstr>
      <vt:lpstr>PowerPoint Presentation</vt:lpstr>
      <vt:lpstr>Load Bearing Structure</vt:lpstr>
      <vt:lpstr>PowerPoint Presentation</vt:lpstr>
      <vt:lpstr>PowerPoint Presentation</vt:lpstr>
      <vt:lpstr>PowerPoint Presentation</vt:lpstr>
      <vt:lpstr>PowerPoint Presentation</vt:lpstr>
      <vt:lpstr>PowerPoint Presentation</vt:lpstr>
      <vt:lpstr>Framed Structure</vt:lpstr>
      <vt:lpstr>PowerPoint Presentation</vt:lpstr>
      <vt:lpstr>PowerPoint Presentation</vt:lpstr>
      <vt:lpstr>Types of Framed Structures</vt:lpstr>
      <vt:lpstr>Types of Structural Systems in High Rise Buildings</vt:lpstr>
      <vt:lpstr>Moment Resisting Frames</vt:lpstr>
      <vt:lpstr>Core and Outrigger System</vt:lpstr>
      <vt:lpstr>PowerPoint Presentation</vt:lpstr>
      <vt:lpstr>Shear Wall System</vt:lpstr>
      <vt:lpstr>PowerPoint Presentation</vt:lpstr>
      <vt:lpstr>Braced Frame System</vt:lpstr>
      <vt:lpstr>PowerPoint Presentation</vt:lpstr>
      <vt:lpstr>Tube System</vt:lpstr>
      <vt:lpstr>PowerPoint Presentation</vt:lpstr>
      <vt:lpstr>PowerPoint Presentation</vt:lpstr>
      <vt:lpstr>Hybrid System</vt:lpstr>
    </vt:vector>
  </TitlesOfParts>
  <Company>Guru Nanak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Nehmat Kaur</dc:creator>
  <cp:lastModifiedBy>Nehmat Kaur</cp:lastModifiedBy>
  <cp:revision>18</cp:revision>
  <dcterms:created xsi:type="dcterms:W3CDTF">2025-01-13T07:48:47Z</dcterms:created>
  <dcterms:modified xsi:type="dcterms:W3CDTF">2025-01-20T16:48:14Z</dcterms:modified>
</cp:coreProperties>
</file>