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30" autoAdjust="0"/>
  </p:normalViewPr>
  <p:slideViewPr>
    <p:cSldViewPr>
      <p:cViewPr>
        <p:scale>
          <a:sx n="50" d="100"/>
          <a:sy n="50" d="100"/>
        </p:scale>
        <p:origin x="-109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AFB7F4-4EF5-4133-BEC9-2924BDD97C53}" type="datetimeFigureOut">
              <a:rPr lang="en-IN" smtClean="0"/>
              <a:pPr/>
              <a:t>21-03-2023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426E5-CC41-449E-AC4F-1DD425CAE34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E8849-E869-4416-AB7B-644BC393864D}" type="datetimeFigureOut">
              <a:rPr lang="en-IN" smtClean="0"/>
              <a:pPr/>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C265-961D-4FA3-87DB-5A2486DA7AB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E8849-E869-4416-AB7B-644BC393864D}" type="datetimeFigureOut">
              <a:rPr lang="en-IN" smtClean="0"/>
              <a:pPr/>
              <a:t>21-03-2023</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DC265-961D-4FA3-87DB-5A2486DA7AB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Chapter 1: Project </a:t>
            </a:r>
            <a:r>
              <a:rPr lang="en-IN" dirty="0" smtClean="0"/>
              <a:t>Planning</a:t>
            </a:r>
            <a:endParaRPr lang="en-IN" dirty="0"/>
          </a:p>
        </p:txBody>
      </p:sp>
      <p:sp>
        <p:nvSpPr>
          <p:cNvPr id="3" name="Subtitle 2"/>
          <p:cNvSpPr>
            <a:spLocks noGrp="1"/>
          </p:cNvSpPr>
          <p:nvPr>
            <p:ph type="subTitle" idx="1"/>
          </p:nvPr>
        </p:nvSpPr>
        <p:spPr>
          <a:xfrm>
            <a:off x="539552" y="3886200"/>
            <a:ext cx="8064896" cy="2495128"/>
          </a:xfrm>
        </p:spPr>
        <p:txBody>
          <a:bodyPr>
            <a:normAutofit/>
          </a:bodyPr>
          <a:lstStyle/>
          <a:p>
            <a:r>
              <a:rPr lang="en-IN" dirty="0"/>
              <a:t>Project Management &amp; </a:t>
            </a:r>
            <a:r>
              <a:rPr lang="en-IN" dirty="0" smtClean="0"/>
              <a:t>Monitoring </a:t>
            </a:r>
            <a:r>
              <a:rPr lang="en-IN" dirty="0" smtClean="0"/>
              <a:t>OECE-103</a:t>
            </a:r>
            <a:endParaRPr lang="en-IN" dirty="0" smtClean="0"/>
          </a:p>
          <a:p>
            <a:r>
              <a:rPr lang="en-IN" sz="2600" dirty="0" smtClean="0"/>
              <a:t>Teacher: </a:t>
            </a:r>
            <a:r>
              <a:rPr lang="en-IN" sz="2600" dirty="0" err="1" smtClean="0"/>
              <a:t>Sukhwinder</a:t>
            </a:r>
            <a:r>
              <a:rPr lang="en-IN" sz="2600" dirty="0" smtClean="0"/>
              <a:t> Singh</a:t>
            </a:r>
          </a:p>
          <a:p>
            <a:r>
              <a:rPr lang="en-IN" sz="2600" dirty="0" smtClean="0"/>
              <a:t>Department: Civil Engineering</a:t>
            </a:r>
          </a:p>
          <a:p>
            <a:r>
              <a:rPr lang="en-IN" sz="2600" dirty="0" smtClean="0"/>
              <a:t>Institution: Guru Nanak Dev Engineering College, Ludhiana</a:t>
            </a:r>
            <a:endParaRPr lang="en-IN"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a:t>
            </a:r>
            <a:endParaRPr lang="en-IN" dirty="0"/>
          </a:p>
        </p:txBody>
      </p:sp>
      <p:sp>
        <p:nvSpPr>
          <p:cNvPr id="3" name="Content Placeholder 2"/>
          <p:cNvSpPr>
            <a:spLocks noGrp="1"/>
          </p:cNvSpPr>
          <p:nvPr>
            <p:ph idx="1"/>
          </p:nvPr>
        </p:nvSpPr>
        <p:spPr/>
        <p:txBody>
          <a:bodyPr>
            <a:normAutofit fontScale="77500" lnSpcReduction="20000"/>
          </a:bodyPr>
          <a:lstStyle/>
          <a:p>
            <a:pPr marL="0" lvl="0" indent="0" algn="just">
              <a:buNone/>
            </a:pPr>
            <a:r>
              <a:rPr lang="en-IN" dirty="0"/>
              <a:t>Technology is a critical resource for successful projects, as it plays a vital role in providing the tools, data, and services that make it possible to complete a project. </a:t>
            </a:r>
          </a:p>
          <a:p>
            <a:pPr marL="0" indent="0" algn="just">
              <a:buNone/>
            </a:pPr>
            <a:r>
              <a:rPr lang="en-IN" b="1" dirty="0"/>
              <a:t> </a:t>
            </a:r>
            <a:endParaRPr lang="en-IN" dirty="0"/>
          </a:p>
          <a:p>
            <a:pPr marL="0" indent="0" algn="just">
              <a:buNone/>
            </a:pPr>
            <a:r>
              <a:rPr lang="en-IN" dirty="0"/>
              <a:t>Technology can be used to drive efficiencies and help teams collaborate on projects, by providing a platform for communication, task management, file sharing, and workflow automation. Technology also enables teams to access and analyze data to make more informed decisions. Technology also provides the opportunity to track progress and generate reports to help stakeholders make decisions about how to allocate resources and understand the progress of a project. Finally, technology can be used to scale projects and enable teams to manage complex projects with </a:t>
            </a:r>
            <a:r>
              <a:rPr lang="en-IN" dirty="0" smtClean="0"/>
              <a:t>ease</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Plan</a:t>
            </a:r>
            <a:endParaRPr lang="en-IN" dirty="0"/>
          </a:p>
        </p:txBody>
      </p:sp>
      <p:sp>
        <p:nvSpPr>
          <p:cNvPr id="3" name="Content Placeholder 2"/>
          <p:cNvSpPr>
            <a:spLocks noGrp="1"/>
          </p:cNvSpPr>
          <p:nvPr>
            <p:ph idx="1"/>
          </p:nvPr>
        </p:nvSpPr>
        <p:spPr>
          <a:xfrm>
            <a:off x="457200" y="1556793"/>
            <a:ext cx="8229600" cy="4525963"/>
          </a:xfrm>
        </p:spPr>
        <p:txBody>
          <a:bodyPr>
            <a:normAutofit fontScale="85000" lnSpcReduction="20000"/>
          </a:bodyPr>
          <a:lstStyle/>
          <a:p>
            <a:pPr marL="0" lvl="0" indent="0" algn="just">
              <a:buNone/>
            </a:pPr>
            <a:r>
              <a:rPr lang="en-IN" dirty="0"/>
              <a:t>The communication plan of a project is a document that outlines how the project team will communicate with stakeholders, customers, and other interested parties. It includes the channels of communication used, the frequency of communication, and the details of the message that should be communicated. The communication plan also outlines who should be responsible for delivering the messages, who should receive the messages, and who should provide feedback. The communication plan should be tailored to the project and should be regularly updated to ensure that stakeholders and customers are kept up to date with the progress of the project.</a:t>
            </a:r>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Change Management Plan</a:t>
            </a:r>
            <a:endParaRPr lang="en-IN" dirty="0"/>
          </a:p>
        </p:txBody>
      </p:sp>
      <p:sp>
        <p:nvSpPr>
          <p:cNvPr id="3" name="Content Placeholder 2"/>
          <p:cNvSpPr>
            <a:spLocks noGrp="1"/>
          </p:cNvSpPr>
          <p:nvPr>
            <p:ph idx="1"/>
          </p:nvPr>
        </p:nvSpPr>
        <p:spPr/>
        <p:txBody>
          <a:bodyPr>
            <a:normAutofit fontScale="85000" lnSpcReduction="20000"/>
          </a:bodyPr>
          <a:lstStyle/>
          <a:p>
            <a:pPr marL="0" lvl="0" indent="0" algn="just">
              <a:buNone/>
            </a:pPr>
            <a:r>
              <a:rPr lang="en-IN" dirty="0"/>
              <a:t>The change management plan is also an important part of project management and should be developed alongside the communication plan. The change management plan outlines the strategy for managing changes that may arise during the project. It should include the process for identifying, assessing, and addressing risks, as well as the roles and responsibilities of all stakeholders involved. The change management plan should also include a process for assessing the impact of changes, determining the resources needed to address the changes, and communicating the changes to all stakeholders. Finally, the change management plan should define a process for monitoring and evaluating the success of the changes.</a:t>
            </a: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Management Plan</a:t>
            </a:r>
            <a:endParaRPr lang="en-IN" dirty="0"/>
          </a:p>
        </p:txBody>
      </p:sp>
      <p:sp>
        <p:nvSpPr>
          <p:cNvPr id="3" name="Content Placeholder 2"/>
          <p:cNvSpPr>
            <a:spLocks noGrp="1"/>
          </p:cNvSpPr>
          <p:nvPr>
            <p:ph idx="1"/>
          </p:nvPr>
        </p:nvSpPr>
        <p:spPr/>
        <p:txBody>
          <a:bodyPr>
            <a:normAutofit fontScale="92500" lnSpcReduction="20000"/>
          </a:bodyPr>
          <a:lstStyle/>
          <a:p>
            <a:pPr marL="0" lvl="0" indent="0" algn="just">
              <a:buNone/>
            </a:pPr>
            <a:r>
              <a:rPr lang="en-IN" dirty="0"/>
              <a:t>The risk management plan is a document that outlines the steps that should be taken to identify, assess, and manage potential risks that may arise during the project. It should include the process for identifying risks, assessing their potential impact, and developing strategies to mitigate or eliminate the risks. The risk management plan should also include the roles and responsibilities of all stakeholders involved, as well as the process for monitoring and evaluating the success of the risk management strategies</a:t>
            </a:r>
            <a:r>
              <a:rPr lang="en-IN" dirty="0" smtClean="0"/>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Assurance Plan</a:t>
            </a:r>
            <a:endParaRPr lang="en-IN" dirty="0"/>
          </a:p>
        </p:txBody>
      </p:sp>
      <p:sp>
        <p:nvSpPr>
          <p:cNvPr id="6" name="TextBox 5"/>
          <p:cNvSpPr txBox="1"/>
          <p:nvPr/>
        </p:nvSpPr>
        <p:spPr>
          <a:xfrm>
            <a:off x="467544" y="1196753"/>
            <a:ext cx="8208912" cy="5262979"/>
          </a:xfrm>
          <a:prstGeom prst="rect">
            <a:avLst/>
          </a:prstGeom>
          <a:noFill/>
        </p:spPr>
        <p:txBody>
          <a:bodyPr wrap="square" rtlCol="0">
            <a:spAutoFit/>
          </a:bodyPr>
          <a:lstStyle/>
          <a:p>
            <a:pPr lvl="0" algn="just"/>
            <a:r>
              <a:rPr lang="en-IN" sz="2800" dirty="0"/>
              <a:t>Quality assurance plan is an important element of project management and should be included in the project plan. The quality assurance plan outlines the steps that should be taken to ensure that the project meets the required standards of quality. It should include the process for testing and verifying the accuracy of the project's deliverables and the processes used to ensure quality throughout the life cycle of the project. The quality assurance plan should also include the roles and responsibilities of all stakeholders involved, as well as the process for monitoring and evaluating the success of the quality assurance plan</a:t>
            </a:r>
            <a:r>
              <a:rPr lang="en-IN" sz="2800" dirty="0" smtClean="0"/>
              <a:t>.</a:t>
            </a: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Plan</a:t>
            </a:r>
            <a:endParaRPr lang="en-IN" dirty="0"/>
          </a:p>
        </p:txBody>
      </p:sp>
      <p:sp>
        <p:nvSpPr>
          <p:cNvPr id="3" name="Content Placeholder 2"/>
          <p:cNvSpPr>
            <a:spLocks noGrp="1"/>
          </p:cNvSpPr>
          <p:nvPr>
            <p:ph idx="1"/>
          </p:nvPr>
        </p:nvSpPr>
        <p:spPr/>
        <p:txBody>
          <a:bodyPr>
            <a:normAutofit fontScale="92500" lnSpcReduction="20000"/>
          </a:bodyPr>
          <a:lstStyle/>
          <a:p>
            <a:pPr marL="0" lvl="0" indent="0" algn="just">
              <a:buNone/>
            </a:pPr>
            <a:r>
              <a:rPr lang="en-IN" dirty="0"/>
              <a:t>A testing plan is an important part of the project planning process. It outlines the necessary steps and activities to ensure the successful completion of the project. It outlines the scope of testing, the testing environment, the test strategies and techniques, test scheduling, and the resources available for testing. The plan should also include any risks associated with the project and the steps necessary to mitigate them. The testing plan should be updated regularly to ensure that the project is meeting its goals and objectives</a:t>
            </a:r>
            <a:r>
              <a:rPr lang="en-IN"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Documentation Plan</a:t>
            </a:r>
            <a:endParaRPr lang="en-IN" dirty="0"/>
          </a:p>
        </p:txBody>
      </p:sp>
      <p:sp>
        <p:nvSpPr>
          <p:cNvPr id="3" name="Content Placeholder 2"/>
          <p:cNvSpPr>
            <a:spLocks noGrp="1"/>
          </p:cNvSpPr>
          <p:nvPr>
            <p:ph idx="1"/>
          </p:nvPr>
        </p:nvSpPr>
        <p:spPr/>
        <p:txBody>
          <a:bodyPr/>
          <a:lstStyle/>
          <a:p>
            <a:pPr marL="0" lvl="0" indent="0" algn="just">
              <a:buNone/>
            </a:pPr>
            <a:r>
              <a:rPr lang="en-IN" dirty="0"/>
              <a:t>The documentation plan is the next step in the project planning process. It outlines the documents that will be produced throughout the project, the format of the documents, the frequency of the documents, and the roles and responsibilities of the team members involved. The documentation plan should be updated regularly to ensure that the project is progressing as planned</a:t>
            </a:r>
            <a:r>
              <a:rPr lang="en-IN" dirty="0" smtClean="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Plan</a:t>
            </a:r>
            <a:endParaRPr lang="en-IN" dirty="0"/>
          </a:p>
        </p:txBody>
      </p:sp>
      <p:sp>
        <p:nvSpPr>
          <p:cNvPr id="3" name="Content Placeholder 2"/>
          <p:cNvSpPr>
            <a:spLocks noGrp="1"/>
          </p:cNvSpPr>
          <p:nvPr>
            <p:ph idx="1"/>
          </p:nvPr>
        </p:nvSpPr>
        <p:spPr/>
        <p:txBody>
          <a:bodyPr/>
          <a:lstStyle/>
          <a:p>
            <a:pPr marL="0" lvl="0" indent="0" algn="just">
              <a:buNone/>
            </a:pPr>
            <a:r>
              <a:rPr lang="en-IN" dirty="0"/>
              <a:t>The training plan is the final step in the project planning process. It outlines the necessary training activities that need to be completed throughout the project, the resources that are available for training, and any external resources that may be needed. The training plan should be updated regularly to ensure that the project is meeting its goals and objectives</a:t>
            </a:r>
            <a:r>
              <a:rPr lang="en-IN" dirty="0" smtClean="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Project </a:t>
            </a:r>
            <a:r>
              <a:rPr lang="en-IN" b="1" dirty="0" smtClean="0"/>
              <a:t>Planning</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The first step in project management is to develop a project plan. This plan should include the project's objectives, timeline, and budget. It should also include risk management plans and quality assurance plans. During project planning, it is important to consider the availability of resources such as personnel, materials, and equipment. It is also important to consider the project's timeline and deadlines.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fontScale="92500" lnSpcReduction="10000"/>
          </a:bodyPr>
          <a:lstStyle/>
          <a:p>
            <a:pPr marL="0" indent="0" algn="just">
              <a:buNone/>
            </a:pPr>
            <a:r>
              <a:rPr lang="en-IN" dirty="0" smtClean="0"/>
              <a:t>Once the project plan is in place, the project manager must assign tasks and responsibilities to team members. They must also ensure that team members have the necessary resources to complete their tasks. Furthermore, the project manager should track progress and provide regular updates to ensure tasks are completed on time and within budget. </a:t>
            </a:r>
          </a:p>
          <a:p>
            <a:pPr marL="0" indent="0" algn="just">
              <a:buNone/>
            </a:pPr>
            <a:r>
              <a:rPr lang="en-IN" dirty="0" smtClean="0"/>
              <a:t>Project planning is an essential part of any successful business operation. It requires careful planning, organization, and resource management. When done correctly, it can help ensure that projects are completed on time, within budget, and within scope.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Management</a:t>
            </a:r>
            <a:endParaRPr lang="en-IN" dirty="0"/>
          </a:p>
        </p:txBody>
      </p:sp>
      <p:sp>
        <p:nvSpPr>
          <p:cNvPr id="5" name="TextBox 4"/>
          <p:cNvSpPr txBox="1"/>
          <p:nvPr/>
        </p:nvSpPr>
        <p:spPr>
          <a:xfrm>
            <a:off x="611560" y="1484785"/>
            <a:ext cx="7848872" cy="4524315"/>
          </a:xfrm>
          <a:prstGeom prst="rect">
            <a:avLst/>
          </a:prstGeom>
          <a:noFill/>
        </p:spPr>
        <p:txBody>
          <a:bodyPr wrap="square" rtlCol="0">
            <a:spAutoFit/>
          </a:bodyPr>
          <a:lstStyle/>
          <a:p>
            <a:pPr algn="just"/>
            <a:r>
              <a:rPr lang="en-IN" sz="2400" b="1" i="1" dirty="0"/>
              <a:t>Project management</a:t>
            </a:r>
            <a:r>
              <a:rPr lang="en-IN" sz="2400" dirty="0"/>
              <a:t> is an essential skill for successful business operations. </a:t>
            </a:r>
            <a:r>
              <a:rPr lang="en-IN" sz="2400" b="1" i="1" dirty="0"/>
              <a:t>It involves</a:t>
            </a:r>
            <a:r>
              <a:rPr lang="en-IN" sz="2400" dirty="0"/>
              <a:t> planning, organizing, and controlling resources to achieve specific goals. It is </a:t>
            </a:r>
            <a:r>
              <a:rPr lang="en-IN" sz="2400" b="1" i="1" dirty="0"/>
              <a:t>a process</a:t>
            </a:r>
            <a:r>
              <a:rPr lang="en-IN" sz="2400" dirty="0"/>
              <a:t> that requires effective communication, collaboration, and resource allocation to ensure projects are completed on time, within budget, and within scope. A successful project manager must </a:t>
            </a:r>
            <a:r>
              <a:rPr lang="en-IN" sz="2400" b="1" i="1" dirty="0"/>
              <a:t>be organized</a:t>
            </a:r>
            <a:r>
              <a:rPr lang="en-IN" sz="2400" dirty="0"/>
              <a:t> and </a:t>
            </a:r>
            <a:r>
              <a:rPr lang="en-IN" sz="2400" b="1" i="1" dirty="0"/>
              <a:t>have</a:t>
            </a:r>
            <a:r>
              <a:rPr lang="en-IN" sz="2400" dirty="0"/>
              <a:t> excellent problem-solving skills. They must also </a:t>
            </a:r>
            <a:r>
              <a:rPr lang="en-IN" sz="2400" b="1" i="1" dirty="0"/>
              <a:t>be able</a:t>
            </a:r>
            <a:r>
              <a:rPr lang="en-IN" sz="2400" dirty="0"/>
              <a:t> to handle multiple tasks and prioritize tasks to ensure all deadlines are met. By utilizing project management techniques, businesses can ensure their projects are completed with the highest quality, on time, and within their budget</a:t>
            </a:r>
            <a:r>
              <a:rPr lang="en-IN" sz="2400" dirty="0" smtClean="0"/>
              <a:t>.</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the steps in project planning? </a:t>
            </a:r>
            <a:endParaRPr lang="en-IN" dirty="0"/>
          </a:p>
        </p:txBody>
      </p:sp>
      <p:sp>
        <p:nvSpPr>
          <p:cNvPr id="3" name="Content Placeholder 2"/>
          <p:cNvSpPr>
            <a:spLocks noGrp="1"/>
          </p:cNvSpPr>
          <p:nvPr>
            <p:ph idx="1"/>
          </p:nvPr>
        </p:nvSpPr>
        <p:spPr>
          <a:xfrm>
            <a:off x="457200" y="1600201"/>
            <a:ext cx="8229600" cy="4925144"/>
          </a:xfrm>
        </p:spPr>
        <p:txBody>
          <a:bodyPr>
            <a:normAutofit fontScale="85000" lnSpcReduction="10000"/>
          </a:bodyPr>
          <a:lstStyle/>
          <a:p>
            <a:pPr marL="514350" indent="-514350">
              <a:buFont typeface="+mj-lt"/>
              <a:buAutoNum type="arabicPeriod"/>
            </a:pPr>
            <a:r>
              <a:rPr lang="en-IN" dirty="0" smtClean="0"/>
              <a:t>Define the project. </a:t>
            </a:r>
          </a:p>
          <a:p>
            <a:pPr marL="514350" indent="-514350">
              <a:buFont typeface="+mj-lt"/>
              <a:buAutoNum type="arabicPeriod"/>
            </a:pPr>
            <a:r>
              <a:rPr lang="en-IN" dirty="0" smtClean="0"/>
              <a:t>Set measurable goals and objectives. </a:t>
            </a:r>
            <a:endParaRPr lang="en-IN" dirty="0"/>
          </a:p>
          <a:p>
            <a:pPr marL="514350" indent="-514350">
              <a:buFont typeface="+mj-lt"/>
              <a:buAutoNum type="arabicPeriod"/>
            </a:pPr>
            <a:r>
              <a:rPr lang="en-IN" dirty="0" smtClean="0"/>
              <a:t>Identify project stakeholders. </a:t>
            </a:r>
          </a:p>
          <a:p>
            <a:pPr marL="514350" indent="-514350">
              <a:buFont typeface="+mj-lt"/>
              <a:buAutoNum type="arabicPeriod"/>
            </a:pPr>
            <a:r>
              <a:rPr lang="en-IN" dirty="0" smtClean="0"/>
              <a:t>Develop a project plan. </a:t>
            </a:r>
          </a:p>
          <a:p>
            <a:pPr marL="514350" indent="-514350">
              <a:buFont typeface="+mj-lt"/>
              <a:buAutoNum type="arabicPeriod"/>
            </a:pPr>
            <a:r>
              <a:rPr lang="en-IN" dirty="0" smtClean="0"/>
              <a:t>Assign tasks and responsibilities. </a:t>
            </a:r>
          </a:p>
          <a:p>
            <a:pPr marL="514350" indent="-514350">
              <a:buFont typeface="+mj-lt"/>
              <a:buAutoNum type="arabicPeriod"/>
            </a:pPr>
            <a:r>
              <a:rPr lang="en-IN" dirty="0" smtClean="0"/>
              <a:t>Estimate costs and develop a budget. </a:t>
            </a:r>
          </a:p>
          <a:p>
            <a:pPr marL="514350" indent="-514350">
              <a:buFont typeface="+mj-lt"/>
              <a:buAutoNum type="arabicPeriod"/>
            </a:pPr>
            <a:r>
              <a:rPr lang="en-IN" dirty="0" smtClean="0"/>
              <a:t>Create a timeline. </a:t>
            </a:r>
          </a:p>
          <a:p>
            <a:pPr marL="514350" indent="-514350">
              <a:buFont typeface="+mj-lt"/>
              <a:buAutoNum type="arabicPeriod"/>
            </a:pPr>
            <a:r>
              <a:rPr lang="en-IN" dirty="0" smtClean="0"/>
              <a:t>Monitor progress and make adjustments as needed. </a:t>
            </a:r>
          </a:p>
          <a:p>
            <a:pPr marL="514350" indent="-514350">
              <a:buFont typeface="+mj-lt"/>
              <a:buAutoNum type="arabicPeriod"/>
            </a:pPr>
            <a:r>
              <a:rPr lang="en-IN" dirty="0" smtClean="0"/>
              <a:t>Review and adjust the plan as needed. </a:t>
            </a:r>
          </a:p>
          <a:p>
            <a:pPr marL="514350" indent="-514350">
              <a:buFont typeface="+mj-lt"/>
              <a:buAutoNum type="arabicPeriod"/>
            </a:pPr>
            <a:r>
              <a:rPr lang="en-IN" dirty="0" smtClean="0"/>
              <a:t>Celebrate success.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Project planning is Important?</a:t>
            </a:r>
            <a:endParaRPr lang="en-IN"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pPr algn="just"/>
            <a:r>
              <a:rPr lang="en-IN" dirty="0" smtClean="0"/>
              <a:t>Project planning is important because it provides a roadmap for success. </a:t>
            </a:r>
          </a:p>
          <a:p>
            <a:pPr algn="just"/>
            <a:r>
              <a:rPr lang="en-IN" dirty="0" smtClean="0"/>
              <a:t>It ensures that everyone involved in the project is on the same page and that the project is completed on time and within budget. </a:t>
            </a:r>
          </a:p>
          <a:p>
            <a:pPr algn="just"/>
            <a:r>
              <a:rPr lang="en-IN" dirty="0" smtClean="0"/>
              <a:t>It helps to identify potential risks and develop strategies to mitigate them. </a:t>
            </a:r>
          </a:p>
          <a:p>
            <a:pPr algn="just"/>
            <a:r>
              <a:rPr lang="en-IN" dirty="0" smtClean="0"/>
              <a:t>It also helps to track progress and make necessary adjustments as needed. </a:t>
            </a:r>
          </a:p>
          <a:p>
            <a:pPr algn="just"/>
            <a:r>
              <a:rPr lang="en-IN" dirty="0" smtClean="0"/>
              <a:t>Finally, it provides a sense of accomplishment and allows everyone involved to celebrate when the project is complete.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in project Planning?</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IN" b="1" dirty="0" smtClean="0"/>
              <a:t>Establish the Project Goal:</a:t>
            </a:r>
            <a:r>
              <a:rPr lang="en-IN" dirty="0" smtClean="0"/>
              <a:t> The first step in project planning is to establish the project goal. This includes the objectives to be achieved, the expected outcomes, and any required deliverables. </a:t>
            </a:r>
          </a:p>
          <a:p>
            <a:pPr marL="514350" indent="-514350" algn="just">
              <a:buFont typeface="+mj-lt"/>
              <a:buAutoNum type="arabicPeriod"/>
            </a:pPr>
            <a:r>
              <a:rPr lang="en-IN" b="1" dirty="0" smtClean="0"/>
              <a:t>Gather Requirements: </a:t>
            </a:r>
            <a:r>
              <a:rPr lang="en-IN" dirty="0" smtClean="0"/>
              <a:t>In order to achieve the project goal, it is important to understand what is needed to complete the project. This includes identifying stakeholders, gathering requirements, and developing a project scope.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5505475"/>
          </a:xfrm>
          <a:ln>
            <a:solidFill>
              <a:schemeClr val="tx1"/>
            </a:solidFill>
          </a:ln>
        </p:spPr>
        <p:txBody>
          <a:bodyPr>
            <a:normAutofit/>
          </a:bodyPr>
          <a:lstStyle/>
          <a:p>
            <a:pPr marL="514350" indent="-514350">
              <a:buFont typeface="+mj-lt"/>
              <a:buAutoNum type="arabicPeriod" startAt="3"/>
            </a:pPr>
            <a:r>
              <a:rPr lang="en-IN" b="1" dirty="0" smtClean="0"/>
              <a:t>Develop a Project Plan: </a:t>
            </a:r>
            <a:r>
              <a:rPr lang="en-IN" dirty="0" smtClean="0"/>
              <a:t>Once the project goal and requirements have been established, the next step is to develop a project plan. This plan should include the tasks required to complete the project, timelines, resources needed, and a budget. </a:t>
            </a:r>
            <a:endParaRPr lang="en-IN" dirty="0"/>
          </a:p>
          <a:p>
            <a:pPr marL="514350" indent="-514350">
              <a:buFont typeface="+mj-lt"/>
              <a:buAutoNum type="arabicPeriod" startAt="3"/>
            </a:pPr>
            <a:r>
              <a:rPr lang="en-IN" b="1" dirty="0" smtClean="0"/>
              <a:t>Assign Resources: </a:t>
            </a:r>
            <a:r>
              <a:rPr lang="en-IN" dirty="0" smtClean="0"/>
              <a:t>Once the project plan is developed, it is important to assign resources to each task. This includes assigning team members, contractors, and other resources.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5649491"/>
          </a:xfrm>
        </p:spPr>
        <p:txBody>
          <a:bodyPr>
            <a:normAutofit/>
          </a:bodyPr>
          <a:lstStyle/>
          <a:p>
            <a:pPr marL="514350" indent="-514350" algn="just">
              <a:buFont typeface="+mj-lt"/>
              <a:buAutoNum type="arabicPeriod" startAt="3"/>
            </a:pPr>
            <a:r>
              <a:rPr lang="en-IN" b="1" dirty="0" smtClean="0"/>
              <a:t>Monitor Progress: </a:t>
            </a:r>
            <a:r>
              <a:rPr lang="en-IN" dirty="0" smtClean="0"/>
              <a:t>As the project progresses, it is important to monitor progress and make necessary adjustments. This includes tracking progress, managing issues, and reporting progress to stakeholders. </a:t>
            </a:r>
          </a:p>
          <a:p>
            <a:pPr marL="514350" indent="-514350" algn="just">
              <a:buFont typeface="+mj-lt"/>
              <a:buAutoNum type="arabicPeriod" startAt="3"/>
            </a:pPr>
            <a:r>
              <a:rPr lang="en-IN" b="1" dirty="0" smtClean="0"/>
              <a:t>Finalize and Deliver: </a:t>
            </a:r>
            <a:r>
              <a:rPr lang="en-IN" dirty="0" smtClean="0"/>
              <a:t>Once the project is complete, it is important to finalize the project and deliver the final product. This includes completing any paperwork, verifying the deliverables, and archiving the project files.</a:t>
            </a:r>
          </a:p>
          <a:p>
            <a:pPr algn="just"/>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Scheduling in Project?</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dirty="0" smtClean="0"/>
              <a:t>Scheduling in project management is the process of creating a timeline for when specific tasks or activities should be completed. It involves determining the order of tasks, assigning resources to tasks, estimating the amount of time needed to complete tasks, and establishing milestones, or dates for completion. Scheduling helps project managers, team members, and stakeholders stay organized and informed about the progress of the project.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Project Scheduling Phase</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b="1" dirty="0" smtClean="0"/>
              <a:t>Define project tasks: </a:t>
            </a:r>
            <a:r>
              <a:rPr lang="en-IN" dirty="0" smtClean="0"/>
              <a:t>Identify the specific tasks that must be completed to achieve the project objectives. </a:t>
            </a:r>
          </a:p>
          <a:p>
            <a:pPr marL="514350" indent="-514350">
              <a:buFont typeface="+mj-lt"/>
              <a:buAutoNum type="arabicPeriod"/>
            </a:pPr>
            <a:r>
              <a:rPr lang="en-IN" b="1" dirty="0" smtClean="0"/>
              <a:t>Estimate task duration: </a:t>
            </a:r>
            <a:r>
              <a:rPr lang="en-IN" dirty="0" smtClean="0"/>
              <a:t>Determine how long each task will take to complete. </a:t>
            </a:r>
          </a:p>
          <a:p>
            <a:pPr marL="514350" indent="-514350">
              <a:buFont typeface="+mj-lt"/>
              <a:buAutoNum type="arabicPeriod"/>
            </a:pPr>
            <a:r>
              <a:rPr lang="en-IN" b="1" dirty="0" smtClean="0"/>
              <a:t>Sequence project activities: </a:t>
            </a:r>
            <a:r>
              <a:rPr lang="en-IN" dirty="0" smtClean="0"/>
              <a:t>Establish the order in which tasks must be completed. </a:t>
            </a:r>
          </a:p>
          <a:p>
            <a:pPr marL="514350" indent="-514350">
              <a:buFont typeface="+mj-lt"/>
              <a:buAutoNum type="arabicPeriod"/>
            </a:pPr>
            <a:r>
              <a:rPr lang="en-IN" b="1" dirty="0" smtClean="0"/>
              <a:t>Create the project schedule: </a:t>
            </a:r>
            <a:r>
              <a:rPr lang="en-IN" dirty="0" smtClean="0"/>
              <a:t>Use the task duration and sequence information to create a project schedule.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5505475"/>
          </a:xfrm>
        </p:spPr>
        <p:txBody>
          <a:bodyPr>
            <a:normAutofit fontScale="92500"/>
          </a:bodyPr>
          <a:lstStyle/>
          <a:p>
            <a:pPr marL="514350" indent="-514350">
              <a:buFont typeface="+mj-lt"/>
              <a:buAutoNum type="arabicPeriod" startAt="5"/>
            </a:pPr>
            <a:r>
              <a:rPr lang="en-IN" b="1" dirty="0" smtClean="0"/>
              <a:t>Assign resources: </a:t>
            </a:r>
            <a:r>
              <a:rPr lang="en-IN" dirty="0" smtClean="0"/>
              <a:t>Determine the resources needed for each task and assign them to the project tasks. </a:t>
            </a:r>
          </a:p>
          <a:p>
            <a:pPr marL="514350" indent="-514350">
              <a:buFont typeface="+mj-lt"/>
              <a:buAutoNum type="arabicPeriod" startAt="5"/>
            </a:pPr>
            <a:r>
              <a:rPr lang="en-IN" b="1" dirty="0" smtClean="0"/>
              <a:t>Develop the budget: </a:t>
            </a:r>
            <a:r>
              <a:rPr lang="en-IN" dirty="0" smtClean="0"/>
              <a:t>Estimate the costs associated with the project tasks and create a project budget. </a:t>
            </a:r>
          </a:p>
          <a:p>
            <a:pPr marL="514350" indent="-514350">
              <a:buFont typeface="+mj-lt"/>
              <a:buAutoNum type="arabicPeriod" startAt="5"/>
            </a:pPr>
            <a:r>
              <a:rPr lang="en-IN" b="1" dirty="0" smtClean="0"/>
              <a:t>Track progress: </a:t>
            </a:r>
            <a:r>
              <a:rPr lang="en-IN" dirty="0" smtClean="0"/>
              <a:t>Monitor progress on the project to ensure it is on schedule and within budget. </a:t>
            </a:r>
          </a:p>
          <a:p>
            <a:pPr marL="514350" indent="-514350">
              <a:buFont typeface="+mj-lt"/>
              <a:buAutoNum type="arabicPeriod" startAt="5"/>
            </a:pPr>
            <a:r>
              <a:rPr lang="en-IN" b="1" dirty="0" smtClean="0"/>
              <a:t>Make adjustments: </a:t>
            </a:r>
            <a:r>
              <a:rPr lang="en-IN" dirty="0" smtClean="0"/>
              <a:t>Adjust the project schedule and budget as necessary to ensure the project is completed on time and within budget.</a:t>
            </a:r>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Controlling Phase of Project Management</a:t>
            </a:r>
            <a:endParaRPr lang="en-IN" dirty="0"/>
          </a:p>
        </p:txBody>
      </p:sp>
      <p:sp>
        <p:nvSpPr>
          <p:cNvPr id="3" name="Content Placeholder 2"/>
          <p:cNvSpPr>
            <a:spLocks noGrp="1"/>
          </p:cNvSpPr>
          <p:nvPr>
            <p:ph idx="1"/>
          </p:nvPr>
        </p:nvSpPr>
        <p:spPr>
          <a:xfrm>
            <a:off x="457200" y="1600201"/>
            <a:ext cx="8229600" cy="4925144"/>
          </a:xfrm>
        </p:spPr>
        <p:txBody>
          <a:bodyPr>
            <a:normAutofit fontScale="92500" lnSpcReduction="10000"/>
          </a:bodyPr>
          <a:lstStyle/>
          <a:p>
            <a:pPr marL="0" indent="0" algn="just">
              <a:buNone/>
            </a:pPr>
            <a:r>
              <a:rPr lang="en-IN" dirty="0" smtClean="0"/>
              <a:t>The Controlling Phase of Project Management is the process of monitoring progress, making adjustments to ensure the project goals and objectives are achieved, and taking corrective action if necessary. </a:t>
            </a:r>
          </a:p>
          <a:p>
            <a:pPr marL="0" indent="0" algn="just">
              <a:buNone/>
            </a:pPr>
            <a:endParaRPr lang="en-IN" b="1" i="1" dirty="0" smtClean="0"/>
          </a:p>
          <a:p>
            <a:pPr marL="0" indent="0" algn="just">
              <a:buNone/>
            </a:pPr>
            <a:r>
              <a:rPr lang="en-IN" b="1" i="1" dirty="0" smtClean="0"/>
              <a:t>The Controlling Phase includes</a:t>
            </a:r>
            <a:r>
              <a:rPr lang="en-IN" b="1" dirty="0" smtClean="0"/>
              <a:t> </a:t>
            </a:r>
          </a:p>
          <a:p>
            <a:pPr marL="271463" indent="0" algn="just">
              <a:buNone/>
            </a:pPr>
            <a:r>
              <a:rPr lang="en-IN" dirty="0" smtClean="0"/>
              <a:t>Monitoring Tasks</a:t>
            </a:r>
            <a:endParaRPr lang="en-IN" dirty="0"/>
          </a:p>
          <a:p>
            <a:pPr marL="271463" indent="0" algn="just">
              <a:buNone/>
            </a:pPr>
            <a:r>
              <a:rPr lang="en-IN" dirty="0" smtClean="0"/>
              <a:t>Resources</a:t>
            </a:r>
          </a:p>
          <a:p>
            <a:pPr marL="271463" indent="0" algn="just">
              <a:buNone/>
            </a:pPr>
            <a:r>
              <a:rPr lang="en-IN" dirty="0" smtClean="0"/>
              <a:t>Financials Associated with the project. </a:t>
            </a:r>
          </a:p>
          <a:p>
            <a:pPr marL="0" indent="0" algn="just">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5505475"/>
          </a:xfrm>
        </p:spPr>
        <p:txBody>
          <a:bodyPr>
            <a:normAutofit fontScale="92500"/>
          </a:bodyPr>
          <a:lstStyle/>
          <a:p>
            <a:pPr marL="0" indent="0" algn="just">
              <a:buNone/>
            </a:pPr>
            <a:r>
              <a:rPr lang="en-IN" b="1" i="1" dirty="0" smtClean="0"/>
              <a:t>It also includes tracking the project’s </a:t>
            </a:r>
          </a:p>
          <a:p>
            <a:pPr marL="271463" indent="0" algn="just">
              <a:buNone/>
            </a:pPr>
            <a:r>
              <a:rPr lang="en-IN" dirty="0" smtClean="0"/>
              <a:t>Progress against its goals </a:t>
            </a:r>
          </a:p>
          <a:p>
            <a:pPr marL="271463" indent="0" algn="just">
              <a:buNone/>
            </a:pPr>
            <a:r>
              <a:rPr lang="en-IN" dirty="0" smtClean="0"/>
              <a:t>Objectives, as well as its timeline and budget. </a:t>
            </a:r>
          </a:p>
          <a:p>
            <a:pPr marL="0" indent="0" algn="just">
              <a:buNone/>
            </a:pPr>
            <a:r>
              <a:rPr lang="en-IN" b="1" i="1" dirty="0" smtClean="0"/>
              <a:t>It also includes </a:t>
            </a:r>
          </a:p>
          <a:p>
            <a:pPr marL="271463" indent="0" algn="just">
              <a:buNone/>
            </a:pPr>
            <a:r>
              <a:rPr lang="en-IN" dirty="0" smtClean="0"/>
              <a:t>Identifying </a:t>
            </a:r>
          </a:p>
          <a:p>
            <a:pPr marL="271463" indent="0" algn="just">
              <a:buNone/>
            </a:pPr>
            <a:r>
              <a:rPr lang="en-IN" dirty="0" smtClean="0"/>
              <a:t>Mitigating risks associated with the project, and </a:t>
            </a:r>
          </a:p>
          <a:p>
            <a:pPr marL="271463" indent="0" algn="just">
              <a:buNone/>
            </a:pPr>
            <a:r>
              <a:rPr lang="en-IN" dirty="0" smtClean="0"/>
              <a:t>Communicating project status to stakeholders. </a:t>
            </a:r>
          </a:p>
          <a:p>
            <a:pPr marL="0" indent="0" algn="just">
              <a:buNone/>
            </a:pPr>
            <a:endParaRPr lang="en-IN" i="1" dirty="0" smtClean="0"/>
          </a:p>
          <a:p>
            <a:pPr marL="0" indent="0" algn="just">
              <a:buNone/>
            </a:pPr>
            <a:r>
              <a:rPr lang="en-IN" i="1" dirty="0" smtClean="0"/>
              <a:t>It is important to note that the Controlling Phase is an ongoing process throughout the project.</a:t>
            </a:r>
          </a:p>
          <a:p>
            <a:pPr algn="just">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Resources required</a:t>
            </a:r>
            <a:r>
              <a:rPr lang="en-IN" dirty="0"/>
              <a:t> </a:t>
            </a:r>
            <a:r>
              <a:rPr lang="en-IN" b="1" dirty="0"/>
              <a:t>for project completion</a:t>
            </a:r>
            <a:r>
              <a:rPr lang="en-IN" dirty="0"/>
              <a:t> </a:t>
            </a:r>
          </a:p>
        </p:txBody>
      </p:sp>
      <p:sp>
        <p:nvSpPr>
          <p:cNvPr id="3" name="Content Placeholder 2"/>
          <p:cNvSpPr>
            <a:spLocks noGrp="1"/>
          </p:cNvSpPr>
          <p:nvPr>
            <p:ph idx="1"/>
          </p:nvPr>
        </p:nvSpPr>
        <p:spPr>
          <a:xfrm>
            <a:off x="251520" y="1600200"/>
            <a:ext cx="8640960" cy="5069160"/>
          </a:xfrm>
        </p:spPr>
        <p:txBody>
          <a:bodyPr numCol="2">
            <a:normAutofit/>
          </a:bodyPr>
          <a:lstStyle/>
          <a:p>
            <a:r>
              <a:rPr lang="en-IN" b="1" dirty="0"/>
              <a:t>Project </a:t>
            </a:r>
            <a:r>
              <a:rPr lang="en-IN" b="1" dirty="0" smtClean="0"/>
              <a:t>Plan</a:t>
            </a:r>
          </a:p>
          <a:p>
            <a:r>
              <a:rPr lang="en-IN" b="1" dirty="0" smtClean="0"/>
              <a:t>Budget</a:t>
            </a:r>
          </a:p>
          <a:p>
            <a:r>
              <a:rPr lang="en-IN" b="1" dirty="0" smtClean="0"/>
              <a:t>Personnel</a:t>
            </a:r>
          </a:p>
          <a:p>
            <a:r>
              <a:rPr lang="en-IN" b="1" dirty="0" smtClean="0"/>
              <a:t>Equipment</a:t>
            </a:r>
          </a:p>
          <a:p>
            <a:r>
              <a:rPr lang="en-IN" b="1" dirty="0" smtClean="0"/>
              <a:t>Materials</a:t>
            </a:r>
          </a:p>
          <a:p>
            <a:r>
              <a:rPr lang="en-IN" b="1" dirty="0" smtClean="0"/>
              <a:t>Resources</a:t>
            </a:r>
          </a:p>
          <a:p>
            <a:r>
              <a:rPr lang="en-IN" b="1" dirty="0" smtClean="0"/>
              <a:t>Technology</a:t>
            </a:r>
          </a:p>
          <a:p>
            <a:r>
              <a:rPr lang="en-IN" b="1" dirty="0" smtClean="0"/>
              <a:t>Communication Plan</a:t>
            </a:r>
          </a:p>
          <a:p>
            <a:r>
              <a:rPr lang="en-IN" b="1" dirty="0" smtClean="0"/>
              <a:t>Change Management Plan</a:t>
            </a:r>
          </a:p>
          <a:p>
            <a:r>
              <a:rPr lang="en-IN" b="1" dirty="0" smtClean="0"/>
              <a:t>Risk Management Plan</a:t>
            </a:r>
          </a:p>
          <a:p>
            <a:r>
              <a:rPr lang="en-IN" b="1" dirty="0" smtClean="0"/>
              <a:t>Quality Assurance Plan</a:t>
            </a:r>
          </a:p>
          <a:p>
            <a:r>
              <a:rPr lang="en-IN" b="1" dirty="0" smtClean="0"/>
              <a:t>Testing Plan</a:t>
            </a:r>
          </a:p>
          <a:p>
            <a:r>
              <a:rPr lang="en-IN" b="1" dirty="0" smtClean="0"/>
              <a:t>Documentation Plan</a:t>
            </a:r>
          </a:p>
          <a:p>
            <a:r>
              <a:rPr lang="en-IN" b="1" dirty="0" smtClean="0"/>
              <a:t>Training plan</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in Control Process</a:t>
            </a:r>
            <a:endParaRPr lang="en-IN" dirty="0"/>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a:pPr>
            <a:r>
              <a:rPr lang="en-IN" b="1" dirty="0" smtClean="0"/>
              <a:t>Establish Project Controls: </a:t>
            </a:r>
            <a:r>
              <a:rPr lang="en-IN" dirty="0" smtClean="0"/>
              <a:t>Establishing project controls involves creating the framework and processes that will be used to monitor and control the project. This includes designing performance measurement systems, setting up tracking systems, and creating a communication plan. </a:t>
            </a:r>
          </a:p>
          <a:p>
            <a:pPr marL="514350" indent="-514350" algn="just">
              <a:buFont typeface="+mj-lt"/>
              <a:buAutoNum type="arabicPeriod"/>
            </a:pPr>
            <a:r>
              <a:rPr lang="en-IN" b="1" dirty="0" smtClean="0"/>
              <a:t>Monitor and Track Progress: </a:t>
            </a:r>
            <a:r>
              <a:rPr lang="en-IN" dirty="0" smtClean="0"/>
              <a:t>During the controlling phase, the project manager must monitor and track the progress of the project. This includes keeping track of tasks, resources, and financials associated with the project, as well as tracking the project’s progress against its goals and objectives, timeline, and budget.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88632"/>
          </a:xfrm>
        </p:spPr>
        <p:txBody>
          <a:bodyPr>
            <a:normAutofit fontScale="85000" lnSpcReduction="10000"/>
          </a:bodyPr>
          <a:lstStyle/>
          <a:p>
            <a:pPr marL="514350" indent="-514350" algn="just">
              <a:buFont typeface="+mj-lt"/>
              <a:buAutoNum type="arabicPeriod" startAt="3"/>
            </a:pPr>
            <a:r>
              <a:rPr lang="en-IN" b="1" dirty="0" smtClean="0"/>
              <a:t>Assess and Identify Risks: </a:t>
            </a:r>
            <a:r>
              <a:rPr lang="en-IN" dirty="0" smtClean="0"/>
              <a:t>As the project progresses, risks associated with the project must be assessed and identified. This includes identifying potential risks, assessing their likelihood and impact, and taking corrective action if necessary.</a:t>
            </a:r>
          </a:p>
          <a:p>
            <a:pPr marL="514350" indent="-514350" algn="just">
              <a:buFont typeface="+mj-lt"/>
              <a:buAutoNum type="arabicPeriod" startAt="3"/>
            </a:pPr>
            <a:r>
              <a:rPr lang="en-IN" b="1" dirty="0" smtClean="0"/>
              <a:t>Communicate Status: </a:t>
            </a:r>
            <a:r>
              <a:rPr lang="en-IN" dirty="0" smtClean="0"/>
              <a:t>The project manager must communicate the project’s status to the stakeholders. This includes providing regular updates on the project’s progress, and any changes that have been made to the project’s timeline or budget. </a:t>
            </a:r>
          </a:p>
          <a:p>
            <a:pPr marL="514350" indent="-514350" algn="just">
              <a:buFont typeface="+mj-lt"/>
              <a:buAutoNum type="arabicPeriod" startAt="3"/>
            </a:pPr>
            <a:r>
              <a:rPr lang="en-IN" b="1" dirty="0" smtClean="0"/>
              <a:t>Take Corrective Action: </a:t>
            </a:r>
            <a:r>
              <a:rPr lang="en-IN" dirty="0" smtClean="0"/>
              <a:t>If the project is not progressing as expected, the project manager must take corrective action. This may include making changes to the project’s timeline or budget, or</a:t>
            </a:r>
          </a:p>
          <a:p>
            <a:pP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Role of Decision in Project Management</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smtClean="0"/>
              <a:t>Decision making is an integral part of project management. It is the process of making choices from available alternatives in order to achieve a desired goal or outcome. Making decisions is a critical part of project management because it allows project managers to strategically plan, allocate resources, and adjust the project plan as needed to meet the project’s objectives.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5505475"/>
          </a:xfrm>
        </p:spPr>
        <p:txBody>
          <a:bodyPr>
            <a:normAutofit fontScale="92500" lnSpcReduction="10000"/>
          </a:bodyPr>
          <a:lstStyle/>
          <a:p>
            <a:pPr marL="0" indent="0" algn="just">
              <a:buNone/>
            </a:pPr>
            <a:r>
              <a:rPr lang="en-IN" dirty="0" smtClean="0"/>
              <a:t>Decision making in project management is important because it helps project managers accurately assess risks, identify solutions, and make the best possible choices for the project. It also allows project managers to identify potential issues and create strategies to address them. </a:t>
            </a:r>
          </a:p>
          <a:p>
            <a:pPr marL="0" indent="0" algn="just">
              <a:buNone/>
            </a:pPr>
            <a:r>
              <a:rPr lang="en-IN" dirty="0" smtClean="0"/>
              <a:t>Decision making also helps project managers to prioritize tasks, allocate resources, and manage team performance. By having an effective decision-making process in place, project managers can ensure that the project is completed on time, within budget, and to a high standard of quality.</a:t>
            </a:r>
          </a:p>
          <a:p>
            <a:pPr>
              <a:buNone/>
            </a:pP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Decision Making</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b="1" dirty="0" smtClean="0"/>
              <a:t>Identify the problem or goal: </a:t>
            </a:r>
            <a:r>
              <a:rPr lang="en-IN" dirty="0" smtClean="0"/>
              <a:t>The first step in decision making is to identify the problem or goal that needs to be addressed. It is important to be as clear as possible about the issue that needs to be addressed.</a:t>
            </a:r>
          </a:p>
          <a:p>
            <a:pPr marL="514350" indent="-514350">
              <a:buFont typeface="+mj-lt"/>
              <a:buAutoNum type="arabicPeriod"/>
            </a:pPr>
            <a:r>
              <a:rPr lang="en-IN" b="1" dirty="0" smtClean="0"/>
              <a:t>Gather information: </a:t>
            </a:r>
            <a:r>
              <a:rPr lang="en-IN" dirty="0" smtClean="0"/>
              <a:t>Once the problem or goal has been identified, the next step is to gather relevant information. This can include researching the problem, talking to experts, and consulting with others who have faced similar issues.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7"/>
            <a:ext cx="8229600" cy="5760640"/>
          </a:xfrm>
        </p:spPr>
        <p:txBody>
          <a:bodyPr>
            <a:normAutofit fontScale="85000" lnSpcReduction="20000"/>
          </a:bodyPr>
          <a:lstStyle/>
          <a:p>
            <a:pPr marL="514350" indent="-514350">
              <a:buFont typeface="+mj-lt"/>
              <a:buAutoNum type="arabicPeriod" startAt="3"/>
            </a:pPr>
            <a:r>
              <a:rPr lang="en-IN" b="1" dirty="0" smtClean="0"/>
              <a:t>Brainstorm solutions: </a:t>
            </a:r>
            <a:r>
              <a:rPr lang="en-IN" dirty="0" smtClean="0"/>
              <a:t>Once the problem has been identified and the relevant information has been gathered, the next step is to brainstorm potential solutions. It is important to think creatively and consider a variety of options.</a:t>
            </a:r>
          </a:p>
          <a:p>
            <a:pPr marL="514350" indent="-514350">
              <a:buFont typeface="+mj-lt"/>
              <a:buAutoNum type="arabicPeriod" startAt="3"/>
            </a:pPr>
            <a:r>
              <a:rPr lang="en-IN" b="1" dirty="0" smtClean="0"/>
              <a:t>Evaluate options: </a:t>
            </a:r>
            <a:r>
              <a:rPr lang="en-IN" dirty="0" smtClean="0"/>
              <a:t>After potential solutions have been identified, the next step is to evaluate the options in order to determine which is the best solution. This may involve weighing the pros and cons of each option and assessing which option is the most feasible. </a:t>
            </a:r>
          </a:p>
          <a:p>
            <a:pPr marL="514350" indent="-514350">
              <a:buFont typeface="+mj-lt"/>
              <a:buAutoNum type="arabicPeriod" startAt="3"/>
            </a:pPr>
            <a:r>
              <a:rPr lang="en-IN" b="1" dirty="0" smtClean="0"/>
              <a:t>Implement the decision: </a:t>
            </a:r>
            <a:r>
              <a:rPr lang="en-IN" dirty="0" smtClean="0"/>
              <a:t>Once a decision has been made, the final step is to implement the decision. This may involve setting a timeline for implementation, assigning tasks, and taking any necessary steps to ensure the decision is implemented effectively.</a:t>
            </a:r>
          </a:p>
          <a:p>
            <a:pPr>
              <a:buNone/>
            </a:pP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Operation Research</a:t>
            </a:r>
            <a:endParaRPr lang="en-IN" b="1" dirty="0"/>
          </a:p>
        </p:txBody>
      </p:sp>
      <p:sp>
        <p:nvSpPr>
          <p:cNvPr id="3" name="Content Placeholder 2"/>
          <p:cNvSpPr>
            <a:spLocks noGrp="1"/>
          </p:cNvSpPr>
          <p:nvPr>
            <p:ph idx="1"/>
          </p:nvPr>
        </p:nvSpPr>
        <p:spPr>
          <a:xfrm>
            <a:off x="457200" y="1340769"/>
            <a:ext cx="8229600" cy="5328592"/>
          </a:xfrm>
        </p:spPr>
        <p:txBody>
          <a:bodyPr>
            <a:normAutofit/>
          </a:bodyPr>
          <a:lstStyle/>
          <a:p>
            <a:pPr marL="0" indent="0" algn="just">
              <a:buNone/>
            </a:pPr>
            <a:r>
              <a:rPr lang="en-IN" sz="2400" i="1" dirty="0" smtClean="0"/>
              <a:t>Generally we have several alternatives and it is essential to evaluate them before we can choose the best out of these. This can be done successfully through </a:t>
            </a:r>
            <a:r>
              <a:rPr lang="en-IN" sz="2400" b="1" i="1" dirty="0" smtClean="0"/>
              <a:t>operation research.</a:t>
            </a:r>
          </a:p>
          <a:p>
            <a:pPr marL="0" indent="0" algn="just">
              <a:buNone/>
            </a:pPr>
            <a:r>
              <a:rPr lang="en-IN" dirty="0" smtClean="0"/>
              <a:t>Operations research (OR) is a field of study that uses mathematical models, statistical analysis, and optimization techniques to solve complex problems in business, engineering, and other fields. It involves the application of analytical methods and tools to improve decision-making and resource allocation in various contexts.</a:t>
            </a:r>
            <a:endParaRPr lang="en-IN" b="1" i="1" dirty="0" smtClean="0"/>
          </a:p>
          <a:p>
            <a:pPr marL="0" indent="0">
              <a:buNone/>
            </a:pPr>
            <a:endParaRPr lang="en-IN" dirty="0" smtClean="0"/>
          </a:p>
          <a:p>
            <a:pPr marL="0" indent="0" algn="just">
              <a:buNone/>
            </a:pP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5649491"/>
          </a:xfrm>
        </p:spPr>
        <p:txBody>
          <a:bodyPr>
            <a:normAutofit/>
          </a:bodyPr>
          <a:lstStyle/>
          <a:p>
            <a:pPr marL="0" indent="0" algn="just">
              <a:buNone/>
            </a:pPr>
            <a:r>
              <a:rPr lang="en-IN" dirty="0" smtClean="0"/>
              <a:t>The goal of OR is to find the best possible solution to a problem, given a set of constraints and limitations. This involves identifying the key variables in the problem, modelling their interactions, and using algorithms and optimization techniques to find the optimal solution.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in Operational Research Technique</a:t>
            </a:r>
            <a:endParaRPr lang="en-IN" dirty="0"/>
          </a:p>
        </p:txBody>
      </p:sp>
      <p:sp>
        <p:nvSpPr>
          <p:cNvPr id="3" name="Content Placeholder 2"/>
          <p:cNvSpPr>
            <a:spLocks noGrp="1"/>
          </p:cNvSpPr>
          <p:nvPr>
            <p:ph idx="1"/>
          </p:nvPr>
        </p:nvSpPr>
        <p:spPr>
          <a:xfrm>
            <a:off x="457200" y="1600201"/>
            <a:ext cx="8229600" cy="4925144"/>
          </a:xfrm>
        </p:spPr>
        <p:txBody>
          <a:bodyPr>
            <a:normAutofit fontScale="85000" lnSpcReduction="10000"/>
          </a:bodyPr>
          <a:lstStyle/>
          <a:p>
            <a:pPr marL="514350" indent="-514350" algn="just">
              <a:buFont typeface="+mj-lt"/>
              <a:buAutoNum type="arabicPeriod"/>
            </a:pPr>
            <a:r>
              <a:rPr lang="en-IN" b="1" dirty="0" smtClean="0"/>
              <a:t>Problem Formulation:</a:t>
            </a:r>
            <a:r>
              <a:rPr lang="en-IN" dirty="0" smtClean="0"/>
              <a:t> The first step in OR is to define the problem that needs to be solved. This involves identifying the objectives, constraints, and variables involved in the problem.</a:t>
            </a:r>
          </a:p>
          <a:p>
            <a:pPr marL="514350" indent="-514350" algn="just">
              <a:buFont typeface="+mj-lt"/>
              <a:buAutoNum type="arabicPeriod"/>
            </a:pPr>
            <a:r>
              <a:rPr lang="en-IN" b="1" dirty="0" smtClean="0"/>
              <a:t>Model Development: </a:t>
            </a:r>
            <a:r>
              <a:rPr lang="en-IN" dirty="0" smtClean="0"/>
              <a:t>In this step, a mathematical or analytical model is developed that represents the problem. The model should include all the relevant variables and constraints.</a:t>
            </a:r>
          </a:p>
          <a:p>
            <a:pPr marL="514350" indent="-514350" algn="just">
              <a:buFont typeface="+mj-lt"/>
              <a:buAutoNum type="arabicPeriod"/>
            </a:pPr>
            <a:r>
              <a:rPr lang="en-IN" b="1" dirty="0" smtClean="0"/>
              <a:t>Data Collection: </a:t>
            </a:r>
            <a:r>
              <a:rPr lang="en-IN" dirty="0" smtClean="0"/>
              <a:t>The next step is to collect the data that is needed to input into the model. This may involve gathering data from different sources and cleaning and processing it as needed.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5649491"/>
          </a:xfrm>
        </p:spPr>
        <p:txBody>
          <a:bodyPr>
            <a:normAutofit/>
          </a:bodyPr>
          <a:lstStyle/>
          <a:p>
            <a:pPr marL="514350" indent="-514350">
              <a:buFont typeface="+mj-lt"/>
              <a:buAutoNum type="arabicPeriod" startAt="4"/>
            </a:pPr>
            <a:r>
              <a:rPr lang="en-IN" b="1" dirty="0" smtClean="0"/>
              <a:t>Model Solution:</a:t>
            </a:r>
            <a:r>
              <a:rPr lang="en-IN" dirty="0" smtClean="0"/>
              <a:t> The model is then solved using various optimization techniques, such as linear programming, dynamic programming, or simulation. The goal is to find the best possible solution that meets the objectives and constraints of the problem.</a:t>
            </a:r>
          </a:p>
          <a:p>
            <a:pPr marL="514350" indent="-514350">
              <a:buFont typeface="+mj-lt"/>
              <a:buAutoNum type="arabicPeriod" startAt="4"/>
            </a:pPr>
            <a:r>
              <a:rPr lang="en-IN" b="1" dirty="0" smtClean="0"/>
              <a:t>Model Testing and Validation: </a:t>
            </a:r>
            <a:r>
              <a:rPr lang="en-IN" dirty="0" smtClean="0"/>
              <a:t>The solution is tested and validated to ensure that it is accurate and reliable. This may involve sensitivity analysis or other techniques to test the robustness of the solution.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a:t>
            </a:r>
            <a:endParaRPr lang="en-IN" dirty="0"/>
          </a:p>
        </p:txBody>
      </p:sp>
      <p:sp>
        <p:nvSpPr>
          <p:cNvPr id="3" name="Content Placeholder 2"/>
          <p:cNvSpPr>
            <a:spLocks noGrp="1"/>
          </p:cNvSpPr>
          <p:nvPr>
            <p:ph idx="1"/>
          </p:nvPr>
        </p:nvSpPr>
        <p:spPr/>
        <p:txBody>
          <a:bodyPr>
            <a:normAutofit/>
          </a:bodyPr>
          <a:lstStyle/>
          <a:p>
            <a:pPr marL="0" lvl="0" indent="0" algn="just">
              <a:buNone/>
            </a:pPr>
            <a:r>
              <a:rPr lang="en-IN" dirty="0" smtClean="0"/>
              <a:t>A </a:t>
            </a:r>
            <a:r>
              <a:rPr lang="en-IN" dirty="0"/>
              <a:t>project plan is </a:t>
            </a:r>
            <a:r>
              <a:rPr lang="en-IN" b="1" dirty="0"/>
              <a:t>a document</a:t>
            </a:r>
            <a:r>
              <a:rPr lang="en-IN" dirty="0"/>
              <a:t> that provides guidance on the execution of a project. </a:t>
            </a:r>
            <a:r>
              <a:rPr lang="en-IN" b="1" dirty="0"/>
              <a:t>It includes </a:t>
            </a:r>
            <a:r>
              <a:rPr lang="en-IN" dirty="0"/>
              <a:t>the project’s goals, the project team’s roles and responsibilities, timelines, and a budget. It also outlines the resources required for the project and the project’s timeline. The project plan is used to track progress, ensure that tasks are completed on time, and provide feedback to stakeholders.</a:t>
            </a:r>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5649491"/>
          </a:xfrm>
        </p:spPr>
        <p:txBody>
          <a:bodyPr>
            <a:normAutofit fontScale="85000" lnSpcReduction="20000"/>
          </a:bodyPr>
          <a:lstStyle/>
          <a:p>
            <a:pPr marL="514350" indent="-514350" algn="just">
              <a:buFont typeface="+mj-lt"/>
              <a:buAutoNum type="arabicPeriod" startAt="6"/>
            </a:pPr>
            <a:r>
              <a:rPr lang="en-IN" b="1" dirty="0" smtClean="0"/>
              <a:t>Implementation:</a:t>
            </a:r>
            <a:r>
              <a:rPr lang="en-IN" dirty="0" smtClean="0"/>
              <a:t> Once the solution is validated, it can be implemented in practice. This may involve developing policies, procedures, or other systems to implement the solution and ensure that it is sustainable.</a:t>
            </a:r>
          </a:p>
          <a:p>
            <a:pPr marL="514350" indent="-514350" algn="just">
              <a:buFont typeface="+mj-lt"/>
              <a:buAutoNum type="arabicPeriod" startAt="6"/>
            </a:pPr>
            <a:r>
              <a:rPr lang="en-IN" b="1" dirty="0" smtClean="0"/>
              <a:t>Monitoring and Evaluation: </a:t>
            </a:r>
            <a:r>
              <a:rPr lang="en-IN" dirty="0" smtClean="0"/>
              <a:t>Finally, the solution is monitored and evaluated to ensure that it is effective and efficient. This may involve tracking performance metrics, analyzing data, and making adjustments as needed.</a:t>
            </a:r>
          </a:p>
          <a:p>
            <a:pPr marL="0" indent="0" algn="just">
              <a:buNone/>
            </a:pPr>
            <a:r>
              <a:rPr lang="en-IN" dirty="0" smtClean="0"/>
              <a:t>Overall, the steps in OR are designed to help organizations make data-driven decisions that are optimized to meet their objectives and constraints. By following these steps, organizations can improve their efficiency, effectiveness, and competitiveness.</a:t>
            </a:r>
          </a:p>
          <a:p>
            <a:pPr marL="514350" indent="-514350" algn="just">
              <a:buFont typeface="+mj-lt"/>
              <a:buAutoNum type="arabicPeriod" startAt="6"/>
            </a:pPr>
            <a:endParaRPr lang="en-IN"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Budget</a:t>
            </a:r>
            <a:endParaRPr lang="en-IN" dirty="0"/>
          </a:p>
        </p:txBody>
      </p:sp>
      <p:sp>
        <p:nvSpPr>
          <p:cNvPr id="3" name="Content Placeholder 2"/>
          <p:cNvSpPr>
            <a:spLocks noGrp="1"/>
          </p:cNvSpPr>
          <p:nvPr>
            <p:ph idx="1"/>
          </p:nvPr>
        </p:nvSpPr>
        <p:spPr/>
        <p:txBody>
          <a:bodyPr/>
          <a:lstStyle/>
          <a:p>
            <a:pPr marL="0" lvl="0" indent="0">
              <a:buNone/>
            </a:pPr>
            <a:r>
              <a:rPr lang="en-IN" dirty="0"/>
              <a:t>The budget for a project will depend on the scope of the project and the resources required to complete it.</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Personnel</a:t>
            </a:r>
            <a:endParaRPr lang="en-IN" dirty="0"/>
          </a:p>
        </p:txBody>
      </p:sp>
      <p:sp>
        <p:nvSpPr>
          <p:cNvPr id="3" name="Content Placeholder 2"/>
          <p:cNvSpPr>
            <a:spLocks noGrp="1"/>
          </p:cNvSpPr>
          <p:nvPr>
            <p:ph idx="1"/>
          </p:nvPr>
        </p:nvSpPr>
        <p:spPr/>
        <p:txBody>
          <a:bodyPr/>
          <a:lstStyle/>
          <a:p>
            <a:pPr marL="0" indent="0" algn="just">
              <a:buNone/>
            </a:pPr>
            <a:r>
              <a:rPr lang="en-IN" dirty="0"/>
              <a:t>Personal resources for a project may include the time and skills of the project team, funds to purchase equipment and materials, outside consultants, and other resources that may be necessary.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Equipment</a:t>
            </a:r>
            <a:endParaRPr lang="en-IN" dirty="0"/>
          </a:p>
        </p:txBody>
      </p:sp>
      <p:sp>
        <p:nvSpPr>
          <p:cNvPr id="3" name="Content Placeholder 2"/>
          <p:cNvSpPr>
            <a:spLocks noGrp="1"/>
          </p:cNvSpPr>
          <p:nvPr>
            <p:ph idx="1"/>
          </p:nvPr>
        </p:nvSpPr>
        <p:spPr/>
        <p:txBody>
          <a:bodyPr/>
          <a:lstStyle/>
          <a:p>
            <a:pPr marL="0" lvl="0" indent="0" algn="just">
              <a:buNone/>
            </a:pPr>
            <a:r>
              <a:rPr lang="en-IN" dirty="0"/>
              <a:t>Equipment resources may include software, hardware, and tools that are necessary to complete the project.</a:t>
            </a:r>
          </a:p>
          <a:p>
            <a:pPr marL="0" indent="0" algn="just">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a:t>
            </a:r>
            <a:endParaRPr lang="en-IN" dirty="0"/>
          </a:p>
        </p:txBody>
      </p:sp>
      <p:sp>
        <p:nvSpPr>
          <p:cNvPr id="3" name="Content Placeholder 2"/>
          <p:cNvSpPr>
            <a:spLocks noGrp="1"/>
          </p:cNvSpPr>
          <p:nvPr>
            <p:ph idx="1"/>
          </p:nvPr>
        </p:nvSpPr>
        <p:spPr/>
        <p:txBody>
          <a:bodyPr/>
          <a:lstStyle/>
          <a:p>
            <a:pPr marL="0" indent="0" algn="just">
              <a:buNone/>
            </a:pPr>
            <a:r>
              <a:rPr lang="en-IN" dirty="0"/>
              <a:t>Material resources could include any raw materials or components that are needed to complete the project. Other resources might include space and facilities, transportation, and other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Resources</a:t>
            </a:r>
            <a:endParaRPr lang="en-IN" dirty="0"/>
          </a:p>
        </p:txBody>
      </p:sp>
      <p:sp>
        <p:nvSpPr>
          <p:cNvPr id="3" name="Content Placeholder 2"/>
          <p:cNvSpPr>
            <a:spLocks noGrp="1"/>
          </p:cNvSpPr>
          <p:nvPr>
            <p:ph idx="1"/>
          </p:nvPr>
        </p:nvSpPr>
        <p:spPr/>
        <p:txBody>
          <a:bodyPr/>
          <a:lstStyle/>
          <a:p>
            <a:pPr marL="0" lvl="0" indent="0" algn="just">
              <a:buNone/>
            </a:pPr>
            <a:r>
              <a:rPr lang="en-IN" dirty="0"/>
              <a:t>In project management, resources refer to the people, materials, services, and other assets that are used to complete a project. It is important to consider the availability and cost of resources when planning and executing a project. Resources can be categorized as human resources, physical resources, and financial resources.</a:t>
            </a:r>
            <a:r>
              <a:rPr lang="en-IN" b="1" dirty="0"/>
              <a:t> </a:t>
            </a:r>
            <a:endParaRPr lang="en-IN" dirty="0"/>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TotalTime>
  <Words>3030</Words>
  <Application>Microsoft Office PowerPoint</Application>
  <PresentationFormat>On-screen Show (4:3)</PresentationFormat>
  <Paragraphs>136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Chapter 1: Project Planning</vt:lpstr>
      <vt:lpstr>Project Management</vt:lpstr>
      <vt:lpstr>Resources required for project completion </vt:lpstr>
      <vt:lpstr>Project Plan</vt:lpstr>
      <vt:lpstr>Budget</vt:lpstr>
      <vt:lpstr>Personnel</vt:lpstr>
      <vt:lpstr>Equipment</vt:lpstr>
      <vt:lpstr>Materials</vt:lpstr>
      <vt:lpstr>Resources</vt:lpstr>
      <vt:lpstr>Technology</vt:lpstr>
      <vt:lpstr>Communication Plan</vt:lpstr>
      <vt:lpstr>Change Management Plan</vt:lpstr>
      <vt:lpstr>Risk Management Plan</vt:lpstr>
      <vt:lpstr>Quality Assurance Plan</vt:lpstr>
      <vt:lpstr>Testing Plan</vt:lpstr>
      <vt:lpstr>Documentation Plan</vt:lpstr>
      <vt:lpstr>Training Plan</vt:lpstr>
      <vt:lpstr>Project Planning</vt:lpstr>
      <vt:lpstr>Slide 19</vt:lpstr>
      <vt:lpstr>What are the steps in project planning? </vt:lpstr>
      <vt:lpstr>Why Project planning is Important?</vt:lpstr>
      <vt:lpstr>Steps Involved in project Planning?</vt:lpstr>
      <vt:lpstr>Slide 23</vt:lpstr>
      <vt:lpstr>Slide 24</vt:lpstr>
      <vt:lpstr>What is Scheduling in Project?</vt:lpstr>
      <vt:lpstr>Steps in Project Scheduling Phase</vt:lpstr>
      <vt:lpstr>Slide 27</vt:lpstr>
      <vt:lpstr>Controlling Phase of Project Management</vt:lpstr>
      <vt:lpstr>Slide 29</vt:lpstr>
      <vt:lpstr>Steps Involved in Control Process</vt:lpstr>
      <vt:lpstr>Slide 31</vt:lpstr>
      <vt:lpstr>Role of Decision in Project Management</vt:lpstr>
      <vt:lpstr>Slide 33</vt:lpstr>
      <vt:lpstr>Steps in Decision Making</vt:lpstr>
      <vt:lpstr>Slide 35</vt:lpstr>
      <vt:lpstr>Operation Research</vt:lpstr>
      <vt:lpstr>Slide 37</vt:lpstr>
      <vt:lpstr>Steps in Operational Research Technique</vt:lpstr>
      <vt:lpstr>Slide 39</vt:lpstr>
      <vt:lpstr>Slide 40</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dc:title>
  <dc:creator>computational lab</dc:creator>
  <cp:lastModifiedBy>computational lab</cp:lastModifiedBy>
  <cp:revision>62</cp:revision>
  <dcterms:created xsi:type="dcterms:W3CDTF">2023-02-21T06:57:50Z</dcterms:created>
  <dcterms:modified xsi:type="dcterms:W3CDTF">2023-03-21T06:52:42Z</dcterms:modified>
</cp:coreProperties>
</file>