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0" r:id="rId3"/>
    <p:sldId id="341" r:id="rId4"/>
    <p:sldId id="342" r:id="rId5"/>
    <p:sldId id="343" r:id="rId6"/>
    <p:sldId id="345" r:id="rId7"/>
    <p:sldId id="346" r:id="rId8"/>
    <p:sldId id="347" r:id="rId9"/>
    <p:sldId id="349" r:id="rId10"/>
    <p:sldId id="351" r:id="rId11"/>
    <p:sldId id="352" r:id="rId12"/>
    <p:sldId id="353" r:id="rId13"/>
    <p:sldId id="354" r:id="rId14"/>
    <p:sldId id="35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3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02CB-3DFA-4792-8E7A-47681032F1C4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E4F8-55A5-404D-B025-8D8D0224A28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F93D-3BBF-4C4F-86B3-CCAB50E77961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r>
              <a:rPr lang="en-IN" dirty="0" smtClean="0"/>
              <a:t>Building</a:t>
            </a:r>
            <a:br>
              <a:rPr lang="en-IN" dirty="0" smtClean="0"/>
            </a:br>
            <a:r>
              <a:rPr lang="en-IN" dirty="0" smtClean="0"/>
              <a:t>Materials-I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124672"/>
            <a:ext cx="6800800" cy="1752600"/>
          </a:xfrm>
        </p:spPr>
        <p:txBody>
          <a:bodyPr/>
          <a:lstStyle/>
          <a:p>
            <a:r>
              <a:rPr lang="en-IN" dirty="0" smtClean="0"/>
              <a:t>BARCH408-21</a:t>
            </a:r>
          </a:p>
          <a:p>
            <a:r>
              <a:rPr lang="en-IN" dirty="0" smtClean="0"/>
              <a:t>Aluminium</a:t>
            </a:r>
            <a:r>
              <a:rPr lang="en-IN" dirty="0" smtClean="0"/>
              <a:t> as </a:t>
            </a:r>
            <a:r>
              <a:rPr lang="en-IN" dirty="0" smtClean="0"/>
              <a:t>a building material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Aluminium's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b="1" dirty="0" smtClean="0"/>
              <a:t>Pure </a:t>
            </a:r>
            <a:r>
              <a:rPr lang="en-IN" b="1" dirty="0" smtClean="0"/>
              <a:t>Aluminium </a:t>
            </a:r>
            <a:r>
              <a:rPr lang="en-IN" b="1" dirty="0" smtClean="0"/>
              <a:t>(1000 Series):</a:t>
            </a:r>
            <a:endParaRPr lang="en-IN" dirty="0" smtClean="0"/>
          </a:p>
          <a:p>
            <a:pPr lvl="1" algn="just"/>
            <a:r>
              <a:rPr lang="en-IN" dirty="0" smtClean="0"/>
              <a:t>Highly ductile and corrosion-resistant.</a:t>
            </a:r>
          </a:p>
          <a:p>
            <a:pPr lvl="1" algn="just"/>
            <a:r>
              <a:rPr lang="en-IN" dirty="0" smtClean="0"/>
              <a:t>Used in electrical conductors, cooking utensils, and chemical processing.</a:t>
            </a:r>
          </a:p>
          <a:p>
            <a:pPr algn="just"/>
            <a:r>
              <a:rPr lang="en-IN" b="1" dirty="0" smtClean="0"/>
              <a:t>Aluminium </a:t>
            </a:r>
            <a:r>
              <a:rPr lang="en-IN" b="1" dirty="0" smtClean="0"/>
              <a:t>Alloys </a:t>
            </a:r>
            <a:r>
              <a:rPr lang="en-IN" b="1" dirty="0" smtClean="0"/>
              <a:t>(2000 Series):</a:t>
            </a:r>
            <a:endParaRPr lang="en-IN" dirty="0" smtClean="0"/>
          </a:p>
          <a:p>
            <a:pPr lvl="1" algn="just"/>
            <a:r>
              <a:rPr lang="en-IN" dirty="0" smtClean="0"/>
              <a:t>High strength and excellent </a:t>
            </a:r>
            <a:r>
              <a:rPr lang="en-IN" dirty="0" err="1" smtClean="0"/>
              <a:t>machinability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Commonly used in aerospace applications and structural components.</a:t>
            </a:r>
          </a:p>
          <a:p>
            <a:pPr algn="just"/>
            <a:r>
              <a:rPr lang="en-IN" b="1" dirty="0" smtClean="0"/>
              <a:t>Aluminium </a:t>
            </a:r>
            <a:r>
              <a:rPr lang="en-IN" b="1" dirty="0" smtClean="0"/>
              <a:t>-</a:t>
            </a:r>
            <a:r>
              <a:rPr lang="en-IN" b="1" dirty="0" smtClean="0"/>
              <a:t>Manganese Alloys (3000 Series):</a:t>
            </a:r>
            <a:endParaRPr lang="en-IN" dirty="0" smtClean="0"/>
          </a:p>
          <a:p>
            <a:pPr lvl="1" algn="just"/>
            <a:r>
              <a:rPr lang="en-IN" dirty="0" smtClean="0"/>
              <a:t>Improved corrosion resistance.</a:t>
            </a:r>
          </a:p>
          <a:p>
            <a:pPr lvl="1" algn="just"/>
            <a:r>
              <a:rPr lang="en-IN" dirty="0" smtClean="0"/>
              <a:t>Used in applications like cooking utensils and chemical equipment.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Aluminium-Silicon </a:t>
            </a:r>
            <a:r>
              <a:rPr lang="en-IN" b="1" dirty="0" smtClean="0"/>
              <a:t>Alloys (4000 Series):</a:t>
            </a:r>
            <a:endParaRPr lang="en-IN" dirty="0" smtClean="0"/>
          </a:p>
          <a:p>
            <a:pPr lvl="1" algn="just"/>
            <a:r>
              <a:rPr lang="en-IN" dirty="0" smtClean="0"/>
              <a:t>Good fluidity in casting.</a:t>
            </a:r>
          </a:p>
          <a:p>
            <a:pPr lvl="1" algn="just"/>
            <a:r>
              <a:rPr lang="en-IN" dirty="0" smtClean="0"/>
              <a:t>Used in welding filler materials and automotive components.</a:t>
            </a:r>
          </a:p>
          <a:p>
            <a:pPr algn="just"/>
            <a:r>
              <a:rPr lang="en-IN" b="1" dirty="0" smtClean="0"/>
              <a:t>Aluminium-Magnesium </a:t>
            </a:r>
            <a:r>
              <a:rPr lang="en-IN" b="1" dirty="0" smtClean="0"/>
              <a:t>Alloys (5000 Series):</a:t>
            </a:r>
            <a:endParaRPr lang="en-IN" dirty="0" smtClean="0"/>
          </a:p>
          <a:p>
            <a:pPr lvl="1" algn="just"/>
            <a:r>
              <a:rPr lang="en-IN" dirty="0" smtClean="0"/>
              <a:t>High strength and excellent corrosion resistance.</a:t>
            </a:r>
          </a:p>
          <a:p>
            <a:pPr lvl="1" algn="just"/>
            <a:r>
              <a:rPr lang="en-IN" dirty="0" smtClean="0"/>
              <a:t>Commonly used in marine applications, vehicle bodies, and structural components.</a:t>
            </a:r>
          </a:p>
          <a:p>
            <a:pPr algn="just"/>
            <a:r>
              <a:rPr lang="en-IN" b="1" dirty="0" smtClean="0"/>
              <a:t>Aluminium-Magnesium-Silicon </a:t>
            </a:r>
            <a:r>
              <a:rPr lang="en-IN" b="1" dirty="0" smtClean="0"/>
              <a:t>Alloys (6000 Series):</a:t>
            </a:r>
            <a:endParaRPr lang="en-IN" dirty="0" smtClean="0"/>
          </a:p>
          <a:p>
            <a:pPr lvl="1" algn="just"/>
            <a:r>
              <a:rPr lang="en-IN" dirty="0" smtClean="0"/>
              <a:t>Good combination of strength and formability.</a:t>
            </a:r>
          </a:p>
          <a:p>
            <a:pPr lvl="1" algn="just"/>
            <a:r>
              <a:rPr lang="en-IN" dirty="0" smtClean="0"/>
              <a:t>Widely used in architectural extrusions, automotive parts, and structural components.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Aluminium-Zinc </a:t>
            </a:r>
            <a:r>
              <a:rPr lang="en-IN" b="1" dirty="0" smtClean="0"/>
              <a:t>Alloys (7000 Series):</a:t>
            </a:r>
            <a:endParaRPr lang="en-IN" dirty="0" smtClean="0"/>
          </a:p>
          <a:p>
            <a:pPr lvl="1" algn="just"/>
            <a:r>
              <a:rPr lang="en-IN" dirty="0" smtClean="0"/>
              <a:t>High strength and toughness.</a:t>
            </a:r>
          </a:p>
          <a:p>
            <a:pPr lvl="1" algn="just"/>
            <a:r>
              <a:rPr lang="en-IN" dirty="0" smtClean="0"/>
              <a:t>Used in aerospace applications and high-stress structural components.</a:t>
            </a:r>
          </a:p>
          <a:p>
            <a:pPr algn="just"/>
            <a:r>
              <a:rPr lang="en-IN" b="1" dirty="0" smtClean="0"/>
              <a:t>Aluminium-Lithium </a:t>
            </a:r>
            <a:r>
              <a:rPr lang="en-IN" b="1" dirty="0" smtClean="0"/>
              <a:t>Alloys:</a:t>
            </a:r>
            <a:endParaRPr lang="en-IN" dirty="0" smtClean="0"/>
          </a:p>
          <a:p>
            <a:pPr lvl="1" algn="just"/>
            <a:r>
              <a:rPr lang="en-IN" dirty="0" smtClean="0"/>
              <a:t>Lightweight with enhanced stiffness.</a:t>
            </a:r>
          </a:p>
          <a:p>
            <a:pPr lvl="1" algn="just"/>
            <a:r>
              <a:rPr lang="en-IN" dirty="0" smtClean="0"/>
              <a:t>Used in aerospace and aircraft manufacturing for weight reduction.</a:t>
            </a:r>
          </a:p>
          <a:p>
            <a:pPr algn="just"/>
            <a:r>
              <a:rPr lang="en-IN" b="1" dirty="0" smtClean="0"/>
              <a:t>Wrought </a:t>
            </a:r>
            <a:r>
              <a:rPr lang="en-IN" b="1" dirty="0" smtClean="0"/>
              <a:t>Aluminium-Titanium </a:t>
            </a:r>
            <a:r>
              <a:rPr lang="en-IN" b="1" dirty="0" smtClean="0"/>
              <a:t>Alloys (7000 Series):</a:t>
            </a:r>
            <a:endParaRPr lang="en-IN" dirty="0" smtClean="0"/>
          </a:p>
          <a:p>
            <a:pPr lvl="1" algn="just"/>
            <a:r>
              <a:rPr lang="en-IN" dirty="0" smtClean="0"/>
              <a:t>High strength and good toughness.</a:t>
            </a:r>
          </a:p>
          <a:p>
            <a:pPr lvl="1" algn="just"/>
            <a:r>
              <a:rPr lang="en-IN" dirty="0" smtClean="0"/>
              <a:t>Applied in aerospace and high-performance structural applications.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algn="just"/>
            <a:r>
              <a:rPr lang="en-IN" b="1" smtClean="0"/>
              <a:t>Cast </a:t>
            </a:r>
            <a:r>
              <a:rPr lang="en-IN" b="1" smtClean="0"/>
              <a:t>Aluminium </a:t>
            </a:r>
            <a:r>
              <a:rPr lang="en-IN" b="1" dirty="0" smtClean="0"/>
              <a:t>Alloys (8000 Series):</a:t>
            </a:r>
            <a:endParaRPr lang="en-IN" dirty="0" smtClean="0"/>
          </a:p>
          <a:p>
            <a:pPr lvl="1" algn="just"/>
            <a:r>
              <a:rPr lang="en-IN" dirty="0" smtClean="0"/>
              <a:t>Designed for casting processes.</a:t>
            </a:r>
          </a:p>
          <a:p>
            <a:pPr lvl="1" algn="just"/>
            <a:r>
              <a:rPr lang="en-IN" dirty="0" smtClean="0"/>
              <a:t>Used in automotive parts, machinery components, and general casting applications.</a:t>
            </a:r>
          </a:p>
          <a:p>
            <a:pPr marL="0" indent="0" algn="just">
              <a:buNone/>
            </a:pPr>
            <a:r>
              <a:rPr lang="en-IN" dirty="0" smtClean="0"/>
              <a:t>These are just some examples, and there are many other </a:t>
            </a:r>
            <a:r>
              <a:rPr lang="en-IN" dirty="0" smtClean="0"/>
              <a:t>aluminium </a:t>
            </a:r>
            <a:r>
              <a:rPr lang="en-IN" dirty="0" smtClean="0"/>
              <a:t>alloys with specific compositions tailored for different purposes. The alloying elements influence properties such as strength, corrosion resistance, </a:t>
            </a:r>
            <a:r>
              <a:rPr lang="en-IN" dirty="0" err="1" smtClean="0"/>
              <a:t>machinability</a:t>
            </a:r>
            <a:r>
              <a:rPr lang="en-IN" dirty="0" smtClean="0"/>
              <a:t>, and formability, allowing for a wide range of applications across various industries.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Applications of Aluminium in buildings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dirty="0" smtClean="0"/>
              <a:t>Windows and Window Frames:</a:t>
            </a:r>
          </a:p>
          <a:p>
            <a:pPr lvl="0"/>
            <a:r>
              <a:rPr lang="en-IN" dirty="0" smtClean="0"/>
              <a:t>Doors and Door Frames:</a:t>
            </a:r>
          </a:p>
          <a:p>
            <a:pPr lvl="0"/>
            <a:r>
              <a:rPr lang="en-IN" dirty="0" smtClean="0"/>
              <a:t>Curtain Walls:</a:t>
            </a:r>
          </a:p>
          <a:p>
            <a:pPr lvl="0"/>
            <a:r>
              <a:rPr lang="en-IN" dirty="0" smtClean="0"/>
              <a:t>Roofing Systems:</a:t>
            </a:r>
          </a:p>
          <a:p>
            <a:pPr lvl="0"/>
            <a:r>
              <a:rPr lang="en-IN" dirty="0" smtClean="0"/>
              <a:t>Cladding and Facades:</a:t>
            </a:r>
          </a:p>
          <a:p>
            <a:pPr lvl="0"/>
            <a:r>
              <a:rPr lang="en-IN" dirty="0" smtClean="0"/>
              <a:t>Structural Components:</a:t>
            </a:r>
          </a:p>
          <a:p>
            <a:pPr lvl="0"/>
            <a:r>
              <a:rPr lang="en-IN" dirty="0" smtClean="0"/>
              <a:t>Architectural Extrusions:</a:t>
            </a:r>
          </a:p>
          <a:p>
            <a:pPr lvl="0"/>
            <a:r>
              <a:rPr lang="en-IN" dirty="0" smtClean="0"/>
              <a:t>Balustrades and Railings:</a:t>
            </a:r>
          </a:p>
          <a:p>
            <a:pPr lvl="0"/>
            <a:r>
              <a:rPr lang="en-IN" dirty="0" smtClean="0"/>
              <a:t>Skylights and Canopies:</a:t>
            </a:r>
          </a:p>
          <a:p>
            <a:pPr lvl="0"/>
            <a:r>
              <a:rPr lang="en-IN" dirty="0" smtClean="0"/>
              <a:t>Interior Partitions:</a:t>
            </a:r>
          </a:p>
          <a:p>
            <a:pPr lvl="0"/>
            <a:r>
              <a:rPr lang="en-IN" dirty="0" smtClean="0"/>
              <a:t>Suspended Ceilings:</a:t>
            </a:r>
          </a:p>
          <a:p>
            <a:pPr lvl="0"/>
            <a:r>
              <a:rPr lang="en-IN" dirty="0" smtClean="0"/>
              <a:t>Solar Shading Systems</a:t>
            </a:r>
            <a:r>
              <a:rPr lang="en-IN" dirty="0" smtClean="0"/>
              <a:t>: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Aluminium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dirty="0" smtClean="0"/>
              <a:t>Aluminium </a:t>
            </a:r>
            <a:r>
              <a:rPr lang="en-IN" dirty="0" smtClean="0"/>
              <a:t>as a building material can be classified into various categories based on its form, application, and characteristics. Here are some common classifications</a:t>
            </a:r>
            <a:r>
              <a:rPr lang="en-IN" dirty="0" smtClean="0"/>
              <a:t>:</a:t>
            </a:r>
          </a:p>
          <a:p>
            <a:r>
              <a:rPr lang="en-IN" b="1" dirty="0" smtClean="0"/>
              <a:t>Aluminium </a:t>
            </a:r>
            <a:r>
              <a:rPr lang="en-IN" b="1" dirty="0" smtClean="0"/>
              <a:t>Alloys: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	Different </a:t>
            </a:r>
            <a:r>
              <a:rPr lang="en-IN" dirty="0" smtClean="0"/>
              <a:t>alloys of </a:t>
            </a:r>
            <a:r>
              <a:rPr lang="en-IN" dirty="0" smtClean="0"/>
              <a:t>aluminium </a:t>
            </a:r>
            <a:r>
              <a:rPr lang="en-IN" dirty="0" smtClean="0"/>
              <a:t>are used for specific applications. Common alloy </a:t>
            </a:r>
            <a:r>
              <a:rPr lang="en-IN" dirty="0" smtClean="0"/>
              <a:t>series, each </a:t>
            </a:r>
            <a:r>
              <a:rPr lang="en-IN" dirty="0" smtClean="0"/>
              <a:t>with distinct properties suitable for various structural and non-structural components.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Architectural </a:t>
            </a:r>
            <a:r>
              <a:rPr lang="en-IN" b="1" dirty="0" smtClean="0"/>
              <a:t>Aluminium</a:t>
            </a:r>
            <a:r>
              <a:rPr lang="en-IN" b="1" dirty="0" smtClean="0"/>
              <a:t>:</a:t>
            </a:r>
            <a:endParaRPr lang="en-IN" dirty="0" smtClean="0"/>
          </a:p>
          <a:p>
            <a:pPr lvl="1" algn="just"/>
            <a:r>
              <a:rPr lang="en-IN" dirty="0" smtClean="0"/>
              <a:t>This category includes </a:t>
            </a:r>
            <a:r>
              <a:rPr lang="en-IN" dirty="0" smtClean="0"/>
              <a:t>aluminium </a:t>
            </a:r>
            <a:r>
              <a:rPr lang="en-IN" dirty="0" smtClean="0"/>
              <a:t>used in architectural elements like window frames, doors, curtain walls, and façade systems. Architectural </a:t>
            </a:r>
            <a:r>
              <a:rPr lang="en-IN" dirty="0" smtClean="0"/>
              <a:t>aluminium </a:t>
            </a:r>
            <a:r>
              <a:rPr lang="en-IN" dirty="0" smtClean="0"/>
              <a:t>is often characterized by its aesthetics, durability, and suitability for design versatility.</a:t>
            </a:r>
          </a:p>
          <a:p>
            <a:pPr algn="just"/>
            <a:r>
              <a:rPr lang="en-IN" b="1" dirty="0" smtClean="0"/>
              <a:t>Structural </a:t>
            </a:r>
            <a:r>
              <a:rPr lang="en-IN" b="1" dirty="0" smtClean="0"/>
              <a:t>Aluminium</a:t>
            </a:r>
            <a:r>
              <a:rPr lang="en-IN" b="1" dirty="0" smtClean="0"/>
              <a:t>:</a:t>
            </a:r>
            <a:endParaRPr lang="en-IN" dirty="0" smtClean="0"/>
          </a:p>
          <a:p>
            <a:pPr lvl="1" algn="just"/>
            <a:r>
              <a:rPr lang="en-IN" dirty="0" smtClean="0"/>
              <a:t>Aluminium </a:t>
            </a:r>
            <a:r>
              <a:rPr lang="en-IN" dirty="0" smtClean="0"/>
              <a:t>is utilized in structural applications such as beams, columns, and trusses. High-strength </a:t>
            </a:r>
            <a:r>
              <a:rPr lang="en-IN" dirty="0" smtClean="0"/>
              <a:t>alloys, are </a:t>
            </a:r>
            <a:r>
              <a:rPr lang="en-IN" dirty="0" smtClean="0"/>
              <a:t>commonly employed for structural purposes.</a:t>
            </a:r>
          </a:p>
          <a:p>
            <a:pPr algn="just"/>
            <a:r>
              <a:rPr lang="en-IN" b="1" dirty="0" smtClean="0"/>
              <a:t>Extruded </a:t>
            </a:r>
            <a:r>
              <a:rPr lang="en-IN" b="1" dirty="0" smtClean="0"/>
              <a:t>Aluminium</a:t>
            </a:r>
            <a:r>
              <a:rPr lang="en-IN" b="1" dirty="0" smtClean="0"/>
              <a:t>:</a:t>
            </a:r>
            <a:endParaRPr lang="en-IN" dirty="0" smtClean="0"/>
          </a:p>
          <a:p>
            <a:pPr lvl="1" algn="just"/>
            <a:r>
              <a:rPr lang="en-IN" dirty="0" smtClean="0"/>
              <a:t>Extruded </a:t>
            </a:r>
            <a:r>
              <a:rPr lang="en-IN" dirty="0" smtClean="0"/>
              <a:t>aluminium </a:t>
            </a:r>
            <a:r>
              <a:rPr lang="en-IN" dirty="0" smtClean="0"/>
              <a:t>profiles are created by shaping </a:t>
            </a:r>
            <a:r>
              <a:rPr lang="en-IN" dirty="0" smtClean="0"/>
              <a:t>aluminium </a:t>
            </a:r>
            <a:r>
              <a:rPr lang="en-IN" dirty="0" smtClean="0"/>
              <a:t>through an extrusion process. This category includes a wide range of profiles used in construction, such as beams, channels, and frames.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 smtClean="0"/>
              <a:t>Rolled </a:t>
            </a:r>
            <a:r>
              <a:rPr lang="en-IN" b="1" dirty="0" smtClean="0"/>
              <a:t>Aluminium</a:t>
            </a:r>
            <a:r>
              <a:rPr lang="en-IN" b="1" dirty="0" smtClean="0"/>
              <a:t>:</a:t>
            </a:r>
            <a:endParaRPr lang="en-IN" dirty="0" smtClean="0"/>
          </a:p>
          <a:p>
            <a:pPr lvl="1" algn="just"/>
            <a:r>
              <a:rPr lang="en-IN" dirty="0" smtClean="0"/>
              <a:t>Rolled aluminium </a:t>
            </a:r>
            <a:r>
              <a:rPr lang="en-IN" dirty="0" smtClean="0"/>
              <a:t>products </a:t>
            </a:r>
            <a:r>
              <a:rPr lang="en-IN" dirty="0" smtClean="0"/>
              <a:t>are formed by passing aluminium </a:t>
            </a:r>
            <a:r>
              <a:rPr lang="en-IN" dirty="0" smtClean="0"/>
              <a:t>through </a:t>
            </a:r>
            <a:r>
              <a:rPr lang="en-IN" dirty="0" smtClean="0"/>
              <a:t>rollers. Sheets and plates are common forms of rolled aluminium </a:t>
            </a:r>
            <a:r>
              <a:rPr lang="en-IN" dirty="0" smtClean="0"/>
              <a:t>used </a:t>
            </a:r>
            <a:r>
              <a:rPr lang="en-IN" dirty="0" smtClean="0"/>
              <a:t>in roofing, cladding, and structural applications.</a:t>
            </a:r>
          </a:p>
          <a:p>
            <a:pPr algn="just"/>
            <a:r>
              <a:rPr lang="en-IN" b="1" dirty="0" smtClean="0"/>
              <a:t>Aluminium </a:t>
            </a:r>
            <a:r>
              <a:rPr lang="en-IN" b="1" dirty="0" smtClean="0"/>
              <a:t>Composite Materials (ACM):</a:t>
            </a:r>
            <a:endParaRPr lang="en-IN" dirty="0" smtClean="0"/>
          </a:p>
          <a:p>
            <a:pPr lvl="1" algn="just"/>
            <a:r>
              <a:rPr lang="en-IN" dirty="0" smtClean="0"/>
              <a:t>ACM consists of a core material sandwiched between two layers of aluminium </a:t>
            </a:r>
            <a:r>
              <a:rPr lang="en-IN" dirty="0" smtClean="0"/>
              <a:t>sheets</a:t>
            </a:r>
            <a:r>
              <a:rPr lang="en-IN" dirty="0" smtClean="0"/>
              <a:t>. These materials are used in architectural cladding, signage, and decorative applications.</a:t>
            </a:r>
          </a:p>
          <a:p>
            <a:pPr algn="just"/>
            <a:r>
              <a:rPr lang="en-IN" b="1" dirty="0" smtClean="0"/>
              <a:t>Anodized </a:t>
            </a:r>
            <a:r>
              <a:rPr lang="en-IN" b="1" dirty="0" smtClean="0"/>
              <a:t>Aluminium</a:t>
            </a:r>
            <a:r>
              <a:rPr lang="en-IN" b="1" dirty="0" smtClean="0"/>
              <a:t>:</a:t>
            </a:r>
            <a:endParaRPr lang="en-IN" dirty="0" smtClean="0"/>
          </a:p>
          <a:p>
            <a:pPr lvl="1" algn="just"/>
            <a:r>
              <a:rPr lang="en-IN" dirty="0" smtClean="0"/>
              <a:t>Anodizing is an electrochemical process that forms a durable oxide layer on the surface of aluminium </a:t>
            </a:r>
            <a:r>
              <a:rPr lang="en-IN" dirty="0" smtClean="0"/>
              <a:t>. </a:t>
            </a:r>
            <a:r>
              <a:rPr lang="en-IN" dirty="0" smtClean="0"/>
              <a:t>Anodized </a:t>
            </a:r>
            <a:r>
              <a:rPr lang="en-IN" dirty="0" smtClean="0"/>
              <a:t>aluminium </a:t>
            </a:r>
            <a:r>
              <a:rPr lang="en-IN" dirty="0" smtClean="0"/>
              <a:t>is corrosion-resistant and often used for architectural finishes, creating a range of </a:t>
            </a:r>
            <a:r>
              <a:rPr lang="en-IN" dirty="0" err="1" smtClean="0"/>
              <a:t>colors</a:t>
            </a:r>
            <a:r>
              <a:rPr lang="en-IN" dirty="0" smtClean="0"/>
              <a:t> and textures.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Powder-Coated </a:t>
            </a:r>
            <a:r>
              <a:rPr lang="en-IN" b="1" dirty="0" smtClean="0"/>
              <a:t>Aluminium</a:t>
            </a:r>
            <a:r>
              <a:rPr lang="en-IN" b="1" dirty="0" smtClean="0"/>
              <a:t>:</a:t>
            </a:r>
            <a:endParaRPr lang="en-IN" dirty="0" smtClean="0"/>
          </a:p>
          <a:p>
            <a:pPr lvl="1" algn="just"/>
            <a:r>
              <a:rPr lang="en-IN" dirty="0" smtClean="0"/>
              <a:t>Powder coating is a finishing process where a dry powder is applied to </a:t>
            </a:r>
            <a:r>
              <a:rPr lang="en-IN" dirty="0" smtClean="0"/>
              <a:t>Aluminium </a:t>
            </a:r>
            <a:r>
              <a:rPr lang="en-IN" dirty="0" smtClean="0"/>
              <a:t>surfaces and cured to form a protective layer. Powder-coated </a:t>
            </a:r>
            <a:r>
              <a:rPr lang="en-IN" dirty="0" smtClean="0"/>
              <a:t>Aluminium </a:t>
            </a:r>
            <a:r>
              <a:rPr lang="en-IN" dirty="0" smtClean="0"/>
              <a:t>is used for architectural elements and offers enhanced durability and </a:t>
            </a:r>
            <a:r>
              <a:rPr lang="en-IN" dirty="0" err="1" smtClean="0"/>
              <a:t>color</a:t>
            </a:r>
            <a:r>
              <a:rPr lang="en-IN" dirty="0" smtClean="0"/>
              <a:t> options.</a:t>
            </a:r>
          </a:p>
          <a:p>
            <a:pPr algn="just"/>
            <a:r>
              <a:rPr lang="en-IN" b="1" dirty="0" smtClean="0"/>
              <a:t>Aluminium </a:t>
            </a:r>
            <a:r>
              <a:rPr lang="en-IN" b="1" dirty="0" smtClean="0"/>
              <a:t>in </a:t>
            </a:r>
            <a:r>
              <a:rPr lang="en-IN" b="1" dirty="0" smtClean="0"/>
              <a:t>Roofing:</a:t>
            </a:r>
            <a:endParaRPr lang="en-IN" dirty="0" smtClean="0"/>
          </a:p>
          <a:p>
            <a:pPr lvl="1" algn="just"/>
            <a:r>
              <a:rPr lang="en-IN" dirty="0" smtClean="0"/>
              <a:t>Aluminium </a:t>
            </a:r>
            <a:r>
              <a:rPr lang="en-IN" dirty="0" smtClean="0"/>
              <a:t>roofing </a:t>
            </a:r>
            <a:r>
              <a:rPr lang="en-IN" dirty="0" smtClean="0"/>
              <a:t>materials, such as standing seam panels, are lightweight, corrosion-resistant, and widely used for residential and commercial roofing applications.</a:t>
            </a:r>
          </a:p>
          <a:p>
            <a:pPr algn="just"/>
            <a:r>
              <a:rPr lang="en-IN" b="1" dirty="0" smtClean="0"/>
              <a:t>Aluminium </a:t>
            </a:r>
            <a:r>
              <a:rPr lang="en-IN" b="1" dirty="0" smtClean="0"/>
              <a:t>Windows </a:t>
            </a:r>
            <a:r>
              <a:rPr lang="en-IN" b="1" dirty="0" smtClean="0"/>
              <a:t>and Doors:</a:t>
            </a:r>
            <a:endParaRPr lang="en-IN" dirty="0" smtClean="0"/>
          </a:p>
          <a:p>
            <a:pPr lvl="1" algn="just"/>
            <a:r>
              <a:rPr lang="en-IN" dirty="0" smtClean="0"/>
              <a:t>Aluminium </a:t>
            </a:r>
            <a:r>
              <a:rPr lang="en-IN" dirty="0" smtClean="0"/>
              <a:t>is commonly used in the manufacturing of window frames and doors due to its strength, durability, and ability to accommodate large spans.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Aluminium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Aluminium possesses several notable properties that make it a valuable and widely used material in various applications. Here are some key properties of aluminium:</a:t>
            </a:r>
          </a:p>
          <a:p>
            <a:r>
              <a:rPr lang="en-IN" b="1" dirty="0" smtClean="0"/>
              <a:t>Lightweight</a:t>
            </a:r>
            <a:endParaRPr lang="en-IN" dirty="0" smtClean="0"/>
          </a:p>
          <a:p>
            <a:r>
              <a:rPr lang="en-IN" b="1" dirty="0" smtClean="0"/>
              <a:t>Corrosion </a:t>
            </a:r>
            <a:r>
              <a:rPr lang="en-IN" b="1" dirty="0" smtClean="0"/>
              <a:t>Resistance</a:t>
            </a:r>
            <a:endParaRPr lang="en-IN" dirty="0" smtClean="0"/>
          </a:p>
          <a:p>
            <a:r>
              <a:rPr lang="en-IN" b="1" dirty="0" smtClean="0"/>
              <a:t>High Strength-to-Weight </a:t>
            </a:r>
            <a:r>
              <a:rPr lang="en-IN" b="1" dirty="0" smtClean="0"/>
              <a:t>Ratio</a:t>
            </a:r>
            <a:endParaRPr lang="en-IN" dirty="0" smtClean="0"/>
          </a:p>
          <a:p>
            <a:r>
              <a:rPr lang="en-IN" b="1" dirty="0" smtClean="0"/>
              <a:t>Ductility</a:t>
            </a:r>
          </a:p>
          <a:p>
            <a:r>
              <a:rPr lang="en-IN" b="1" dirty="0" smtClean="0"/>
              <a:t>Conductivity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b="1" dirty="0" smtClean="0"/>
              <a:t>Thermal Conductivity</a:t>
            </a:r>
            <a:endParaRPr lang="en-IN" dirty="0" smtClean="0"/>
          </a:p>
          <a:p>
            <a:r>
              <a:rPr lang="en-IN" b="1" dirty="0" smtClean="0"/>
              <a:t>Non-Magnetic</a:t>
            </a:r>
            <a:endParaRPr lang="en-IN" dirty="0" smtClean="0"/>
          </a:p>
          <a:p>
            <a:r>
              <a:rPr lang="en-IN" b="1" dirty="0" smtClean="0"/>
              <a:t>Reflectivity</a:t>
            </a:r>
            <a:endParaRPr lang="en-IN" dirty="0" smtClean="0"/>
          </a:p>
          <a:p>
            <a:r>
              <a:rPr lang="en-IN" b="1" dirty="0" smtClean="0"/>
              <a:t>Recyclability</a:t>
            </a:r>
            <a:endParaRPr lang="en-IN" dirty="0" smtClean="0"/>
          </a:p>
          <a:p>
            <a:r>
              <a:rPr lang="en-IN" b="1" dirty="0" smtClean="0"/>
              <a:t>Malleability</a:t>
            </a:r>
            <a:endParaRPr lang="en-IN" dirty="0" smtClean="0"/>
          </a:p>
          <a:p>
            <a:r>
              <a:rPr lang="en-IN" b="1" dirty="0" smtClean="0"/>
              <a:t>Resilience</a:t>
            </a:r>
            <a:endParaRPr lang="en-IN" dirty="0" smtClean="0"/>
          </a:p>
          <a:p>
            <a:r>
              <a:rPr lang="en-IN" b="1" dirty="0" smtClean="0"/>
              <a:t>Non-Toxic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 of Aluminium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1. Lightweight</a:t>
            </a:r>
          </a:p>
          <a:p>
            <a:pPr>
              <a:buNone/>
            </a:pPr>
            <a:r>
              <a:rPr lang="en-IN" dirty="0" smtClean="0"/>
              <a:t>2. Corrosion-resistant</a:t>
            </a:r>
          </a:p>
          <a:p>
            <a:pPr>
              <a:buNone/>
            </a:pPr>
            <a:r>
              <a:rPr lang="en-IN" dirty="0" smtClean="0"/>
              <a:t>3. High strength-to-weight ratio</a:t>
            </a:r>
          </a:p>
          <a:p>
            <a:pPr>
              <a:buNone/>
            </a:pPr>
            <a:r>
              <a:rPr lang="en-IN" dirty="0" smtClean="0"/>
              <a:t>4. Ductile</a:t>
            </a:r>
          </a:p>
          <a:p>
            <a:pPr>
              <a:buNone/>
            </a:pPr>
            <a:r>
              <a:rPr lang="en-IN" dirty="0" smtClean="0"/>
              <a:t>5. Good electrical conductivity</a:t>
            </a:r>
          </a:p>
          <a:p>
            <a:pPr>
              <a:buNone/>
            </a:pPr>
            <a:r>
              <a:rPr lang="en-IN" dirty="0" smtClean="0"/>
              <a:t>6. Excellent thermal conductivity</a:t>
            </a:r>
          </a:p>
          <a:p>
            <a:pPr>
              <a:buNone/>
            </a:pPr>
            <a:r>
              <a:rPr lang="en-IN" dirty="0" smtClean="0"/>
              <a:t>7. Non-magnetic</a:t>
            </a:r>
          </a:p>
          <a:p>
            <a:pPr>
              <a:buNone/>
            </a:pPr>
            <a:r>
              <a:rPr lang="en-IN" dirty="0" smtClean="0"/>
              <a:t>8. Reflective</a:t>
            </a:r>
          </a:p>
          <a:p>
            <a:pPr>
              <a:buNone/>
            </a:pPr>
            <a:r>
              <a:rPr lang="en-IN" dirty="0" smtClean="0"/>
              <a:t>9. Recyclable</a:t>
            </a:r>
          </a:p>
          <a:p>
            <a:pPr>
              <a:buNone/>
            </a:pPr>
            <a:r>
              <a:rPr lang="en-IN" dirty="0" smtClean="0"/>
              <a:t>10. Malleable</a:t>
            </a:r>
          </a:p>
          <a:p>
            <a:pPr>
              <a:buNone/>
            </a:pPr>
            <a:r>
              <a:rPr lang="en-IN" dirty="0" smtClean="0"/>
              <a:t>11. Resilient</a:t>
            </a:r>
          </a:p>
          <a:p>
            <a:pPr>
              <a:buNone/>
            </a:pPr>
            <a:r>
              <a:rPr lang="en-IN" dirty="0" smtClean="0"/>
              <a:t>12. </a:t>
            </a:r>
            <a:r>
              <a:rPr lang="en-IN" dirty="0" smtClean="0"/>
              <a:t>Non-toxic</a:t>
            </a:r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Uses of </a:t>
            </a:r>
            <a:r>
              <a:rPr lang="en-IN" dirty="0" smtClean="0"/>
              <a:t>Aluminium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1</a:t>
            </a:r>
            <a:r>
              <a:rPr lang="en-IN" dirty="0" smtClean="0"/>
              <a:t>. Aerospace industry</a:t>
            </a:r>
          </a:p>
          <a:p>
            <a:pPr>
              <a:buNone/>
            </a:pPr>
            <a:r>
              <a:rPr lang="en-IN" dirty="0" smtClean="0"/>
              <a:t>2. Construction materials</a:t>
            </a:r>
          </a:p>
          <a:p>
            <a:pPr>
              <a:buNone/>
            </a:pPr>
            <a:r>
              <a:rPr lang="en-IN" dirty="0" smtClean="0"/>
              <a:t>3. Electrical transmission lines</a:t>
            </a:r>
          </a:p>
          <a:p>
            <a:pPr>
              <a:buNone/>
            </a:pPr>
            <a:r>
              <a:rPr lang="en-IN" dirty="0" smtClean="0"/>
              <a:t>4. Heat exchangers</a:t>
            </a:r>
          </a:p>
          <a:p>
            <a:pPr>
              <a:buNone/>
            </a:pPr>
            <a:r>
              <a:rPr lang="en-IN" dirty="0" smtClean="0"/>
              <a:t>5. Cooking utensils</a:t>
            </a:r>
          </a:p>
          <a:p>
            <a:pPr>
              <a:buNone/>
            </a:pPr>
            <a:r>
              <a:rPr lang="en-IN" dirty="0" smtClean="0"/>
              <a:t>6. Automotive components</a:t>
            </a:r>
          </a:p>
          <a:p>
            <a:pPr>
              <a:buNone/>
            </a:pPr>
            <a:r>
              <a:rPr lang="en-IN" dirty="0" smtClean="0"/>
              <a:t>7. Packaging materials</a:t>
            </a:r>
          </a:p>
          <a:p>
            <a:pPr>
              <a:buNone/>
            </a:pPr>
            <a:r>
              <a:rPr lang="en-IN" dirty="0" smtClean="0"/>
              <a:t>8. Reflective coatings</a:t>
            </a:r>
          </a:p>
          <a:p>
            <a:pPr>
              <a:buNone/>
            </a:pPr>
            <a:r>
              <a:rPr lang="en-IN" dirty="0" smtClean="0"/>
              <a:t>9. Mirrors</a:t>
            </a:r>
          </a:p>
          <a:p>
            <a:pPr>
              <a:buNone/>
            </a:pPr>
            <a:r>
              <a:rPr lang="en-IN" dirty="0" smtClean="0"/>
              <a:t>10. Solar reflectors</a:t>
            </a:r>
          </a:p>
          <a:p>
            <a:pPr>
              <a:buNone/>
            </a:pPr>
            <a:r>
              <a:rPr lang="en-IN" dirty="0" smtClean="0"/>
              <a:t>11. Structural components</a:t>
            </a:r>
          </a:p>
          <a:p>
            <a:pPr>
              <a:buNone/>
            </a:pPr>
            <a:r>
              <a:rPr lang="en-IN" dirty="0" smtClean="0"/>
              <a:t>12. Aluminium foil and containers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819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Building Materials-I</vt:lpstr>
      <vt:lpstr>Classification of Aluminium</vt:lpstr>
      <vt:lpstr>Slide 3</vt:lpstr>
      <vt:lpstr>Slide 4</vt:lpstr>
      <vt:lpstr>Slide 5</vt:lpstr>
      <vt:lpstr>Properties of Aluminium</vt:lpstr>
      <vt:lpstr>Slide 7</vt:lpstr>
      <vt:lpstr>Characteristics of Aluminium</vt:lpstr>
      <vt:lpstr>Uses of Aluminium</vt:lpstr>
      <vt:lpstr>Types of Aluminium's</vt:lpstr>
      <vt:lpstr>Slide 11</vt:lpstr>
      <vt:lpstr>Slide 12</vt:lpstr>
      <vt:lpstr>Slide 13</vt:lpstr>
      <vt:lpstr>Applications of Aluminium in buildings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Materials-I</dc:title>
  <dc:creator>computational lab</dc:creator>
  <cp:lastModifiedBy>computational lab</cp:lastModifiedBy>
  <cp:revision>10</cp:revision>
  <dcterms:created xsi:type="dcterms:W3CDTF">2024-01-09T07:06:25Z</dcterms:created>
  <dcterms:modified xsi:type="dcterms:W3CDTF">2024-02-28T07:58:42Z</dcterms:modified>
</cp:coreProperties>
</file>