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8" r:id="rId11"/>
    <p:sldId id="276" r:id="rId12"/>
    <p:sldId id="277" r:id="rId13"/>
    <p:sldId id="274" r:id="rId14"/>
    <p:sldId id="275" r:id="rId15"/>
    <p:sldId id="269" r:id="rId16"/>
    <p:sldId id="270" r:id="rId17"/>
    <p:sldId id="271" r:id="rId18"/>
    <p:sldId id="266" r:id="rId19"/>
    <p:sldId id="333" r:id="rId20"/>
    <p:sldId id="334" r:id="rId21"/>
    <p:sldId id="338" r:id="rId22"/>
    <p:sldId id="335" r:id="rId23"/>
    <p:sldId id="336" r:id="rId24"/>
    <p:sldId id="337" r:id="rId25"/>
    <p:sldId id="339" r:id="rId26"/>
    <p:sldId id="340" r:id="rId27"/>
    <p:sldId id="341" r:id="rId28"/>
    <p:sldId id="342" r:id="rId29"/>
    <p:sldId id="343" r:id="rId30"/>
    <p:sldId id="344" r:id="rId31"/>
    <p:sldId id="345" r:id="rId32"/>
    <p:sldId id="346" r:id="rId33"/>
    <p:sldId id="347" r:id="rId34"/>
    <p:sldId id="348" r:id="rId35"/>
    <p:sldId id="349" r:id="rId36"/>
    <p:sldId id="350" r:id="rId37"/>
    <p:sldId id="351" r:id="rId38"/>
    <p:sldId id="352" r:id="rId39"/>
    <p:sldId id="353" r:id="rId40"/>
    <p:sldId id="354" r:id="rId41"/>
    <p:sldId id="355" r:id="rId42"/>
    <p:sldId id="356" r:id="rId43"/>
    <p:sldId id="357" r:id="rId44"/>
    <p:sldId id="358" r:id="rId45"/>
    <p:sldId id="359" r:id="rId46"/>
    <p:sldId id="360" r:id="rId47"/>
    <p:sldId id="361" r:id="rId48"/>
    <p:sldId id="362" r:id="rId49"/>
    <p:sldId id="363" r:id="rId50"/>
    <p:sldId id="364" r:id="rId51"/>
    <p:sldId id="365" r:id="rId52"/>
    <p:sldId id="366" r:id="rId53"/>
    <p:sldId id="367" r:id="rId54"/>
    <p:sldId id="278" r:id="rId55"/>
    <p:sldId id="279" r:id="rId56"/>
    <p:sldId id="280" r:id="rId57"/>
    <p:sldId id="332" r:id="rId58"/>
    <p:sldId id="281" r:id="rId59"/>
    <p:sldId id="282" r:id="rId60"/>
    <p:sldId id="283" r:id="rId61"/>
    <p:sldId id="284" r:id="rId62"/>
    <p:sldId id="285" r:id="rId63"/>
    <p:sldId id="286" r:id="rId64"/>
    <p:sldId id="287" r:id="rId65"/>
    <p:sldId id="288" r:id="rId66"/>
    <p:sldId id="289"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54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EABF93D-3BBF-4C4F-86B3-CCAB50E77961}" type="datetimeFigureOut">
              <a:rPr lang="en-IN" smtClean="0"/>
              <a:pPr/>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7A0C7-A7D7-450A-850E-EE1083438DBF}"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ABF93D-3BBF-4C4F-86B3-CCAB50E77961}" type="datetimeFigureOut">
              <a:rPr lang="en-IN" smtClean="0"/>
              <a:pPr/>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7A0C7-A7D7-450A-850E-EE1083438DBF}"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ABF93D-3BBF-4C4F-86B3-CCAB50E77961}" type="datetimeFigureOut">
              <a:rPr lang="en-IN" smtClean="0"/>
              <a:pPr/>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7A0C7-A7D7-450A-850E-EE1083438DBF}"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EABF93D-3BBF-4C4F-86B3-CCAB50E77961}" type="datetimeFigureOut">
              <a:rPr lang="en-IN" smtClean="0"/>
              <a:pPr/>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7A0C7-A7D7-450A-850E-EE1083438DBF}"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EABF93D-3BBF-4C4F-86B3-CCAB50E77961}" type="datetimeFigureOut">
              <a:rPr lang="en-IN" smtClean="0"/>
              <a:pPr/>
              <a:t>10-01-2024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A7A0C7-A7D7-450A-850E-EE1083438DBF}"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EABF93D-3BBF-4C4F-86B3-CCAB50E77961}" type="datetimeFigureOut">
              <a:rPr lang="en-IN" smtClean="0"/>
              <a:pPr/>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7A0C7-A7D7-450A-850E-EE1083438DBF}"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EABF93D-3BBF-4C4F-86B3-CCAB50E77961}" type="datetimeFigureOut">
              <a:rPr lang="en-IN" smtClean="0"/>
              <a:pPr/>
              <a:t>10-01-2024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A7A0C7-A7D7-450A-850E-EE1083438DBF}"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EABF93D-3BBF-4C4F-86B3-CCAB50E77961}" type="datetimeFigureOut">
              <a:rPr lang="en-IN" smtClean="0"/>
              <a:pPr/>
              <a:t>10-01-2024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A7A0C7-A7D7-450A-850E-EE1083438DBF}"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ABF93D-3BBF-4C4F-86B3-CCAB50E77961}" type="datetimeFigureOut">
              <a:rPr lang="en-IN" smtClean="0"/>
              <a:pPr/>
              <a:t>10-01-2024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A7A0C7-A7D7-450A-850E-EE1083438DBF}"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BF93D-3BBF-4C4F-86B3-CCAB50E77961}" type="datetimeFigureOut">
              <a:rPr lang="en-IN" smtClean="0"/>
              <a:pPr/>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7A0C7-A7D7-450A-850E-EE1083438DBF}"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EABF93D-3BBF-4C4F-86B3-CCAB50E77961}" type="datetimeFigureOut">
              <a:rPr lang="en-IN" smtClean="0"/>
              <a:pPr/>
              <a:t>10-01-2024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A7A0C7-A7D7-450A-850E-EE1083438DBF}"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ABF93D-3BBF-4C4F-86B3-CCAB50E77961}" type="datetimeFigureOut">
              <a:rPr lang="en-IN" smtClean="0"/>
              <a:pPr/>
              <a:t>10-01-2024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A7A0C7-A7D7-450A-850E-EE1083438DBF}"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Building</a:t>
            </a:r>
            <a:br>
              <a:rPr lang="en-IN" dirty="0" smtClean="0"/>
            </a:br>
            <a:r>
              <a:rPr lang="en-IN" dirty="0" smtClean="0"/>
              <a:t>Materials-I</a:t>
            </a:r>
            <a:endParaRPr lang="en-IN" dirty="0"/>
          </a:p>
        </p:txBody>
      </p:sp>
      <p:sp>
        <p:nvSpPr>
          <p:cNvPr id="3" name="Subtitle 2"/>
          <p:cNvSpPr>
            <a:spLocks noGrp="1"/>
          </p:cNvSpPr>
          <p:nvPr>
            <p:ph type="subTitle" idx="1"/>
          </p:nvPr>
        </p:nvSpPr>
        <p:spPr>
          <a:xfrm>
            <a:off x="971600" y="3886200"/>
            <a:ext cx="6800800" cy="1752600"/>
          </a:xfrm>
        </p:spPr>
        <p:txBody>
          <a:bodyPr/>
          <a:lstStyle/>
          <a:p>
            <a:r>
              <a:rPr lang="en-IN" dirty="0" smtClean="0"/>
              <a:t>BARCH408-21</a:t>
            </a:r>
          </a:p>
          <a:p>
            <a:r>
              <a:rPr lang="en-IN" dirty="0" smtClean="0"/>
              <a:t>Subject Coordinator: </a:t>
            </a:r>
            <a:r>
              <a:rPr lang="en-IN" dirty="0" err="1" smtClean="0"/>
              <a:t>Sukhwinder</a:t>
            </a:r>
            <a:r>
              <a:rPr lang="en-IN" dirty="0" smtClean="0"/>
              <a:t> Singh</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83568" y="476672"/>
            <a:ext cx="7632848" cy="6001643"/>
          </a:xfrm>
          <a:prstGeom prst="rect">
            <a:avLst/>
          </a:prstGeom>
        </p:spPr>
        <p:txBody>
          <a:bodyPr wrap="square">
            <a:spAutoFit/>
          </a:bodyPr>
          <a:lstStyle/>
          <a:p>
            <a:pPr marL="449263" indent="-449263">
              <a:buFont typeface="Arial" pitchFamily="34" charset="0"/>
              <a:buChar char="•"/>
            </a:pPr>
            <a:r>
              <a:rPr lang="en-IN" sz="2400" b="1" dirty="0" smtClean="0"/>
              <a:t>Masonry</a:t>
            </a:r>
            <a:endParaRPr lang="en-IN" sz="2400" dirty="0" smtClean="0"/>
          </a:p>
          <a:p>
            <a:pPr marL="449263" indent="-449263">
              <a:buFont typeface="Arial" pitchFamily="34" charset="0"/>
              <a:buChar char="•"/>
            </a:pPr>
            <a:r>
              <a:rPr lang="en-IN" sz="2400" b="1" dirty="0" smtClean="0"/>
              <a:t>Metals (Other than Steel)</a:t>
            </a:r>
            <a:endParaRPr lang="en-IN" sz="2400" dirty="0" smtClean="0"/>
          </a:p>
          <a:p>
            <a:pPr marL="449263" indent="-449263">
              <a:buFont typeface="Arial" pitchFamily="34" charset="0"/>
              <a:buChar char="•"/>
            </a:pPr>
            <a:r>
              <a:rPr lang="en-IN" sz="2400" b="1" dirty="0" smtClean="0"/>
              <a:t>Plastics and Polymers</a:t>
            </a:r>
            <a:endParaRPr lang="en-IN" sz="2400" dirty="0" smtClean="0"/>
          </a:p>
          <a:p>
            <a:pPr marL="449263" indent="-449263">
              <a:buFont typeface="Arial" pitchFamily="34" charset="0"/>
              <a:buChar char="•"/>
            </a:pPr>
            <a:r>
              <a:rPr lang="en-IN" sz="2400" b="1" dirty="0" smtClean="0"/>
              <a:t>Composites</a:t>
            </a:r>
            <a:endParaRPr lang="en-IN" sz="2400" dirty="0" smtClean="0"/>
          </a:p>
          <a:p>
            <a:pPr marL="449263" indent="-449263">
              <a:buFont typeface="Arial" pitchFamily="34" charset="0"/>
              <a:buChar char="•"/>
            </a:pPr>
            <a:r>
              <a:rPr lang="en-IN" sz="2400" b="1" dirty="0" smtClean="0"/>
              <a:t>Roofing Materials</a:t>
            </a:r>
            <a:endParaRPr lang="en-IN" sz="2400" dirty="0" smtClean="0"/>
          </a:p>
          <a:p>
            <a:pPr marL="449263" indent="-449263">
              <a:buFont typeface="Arial" pitchFamily="34" charset="0"/>
              <a:buChar char="•"/>
            </a:pPr>
            <a:r>
              <a:rPr lang="en-IN" sz="2400" b="1" dirty="0" smtClean="0"/>
              <a:t>Insulation Materials</a:t>
            </a:r>
            <a:endParaRPr lang="en-IN" sz="2400" dirty="0" smtClean="0"/>
          </a:p>
          <a:p>
            <a:pPr marL="449263" indent="-449263">
              <a:buFont typeface="Arial" pitchFamily="34" charset="0"/>
              <a:buChar char="•"/>
            </a:pPr>
            <a:r>
              <a:rPr lang="en-IN" sz="2400" b="1" dirty="0" smtClean="0"/>
              <a:t>Adhesives and Sealants</a:t>
            </a:r>
            <a:endParaRPr lang="en-IN" sz="2400" dirty="0" smtClean="0"/>
          </a:p>
          <a:p>
            <a:pPr marL="449263" indent="-449263">
              <a:buFont typeface="Arial" pitchFamily="34" charset="0"/>
              <a:buChar char="•"/>
            </a:pPr>
            <a:r>
              <a:rPr lang="en-IN" sz="2400" b="1" dirty="0" smtClean="0"/>
              <a:t>Asphalt</a:t>
            </a:r>
          </a:p>
          <a:p>
            <a:pPr marL="449263" indent="-449263">
              <a:buFont typeface="Arial" pitchFamily="34" charset="0"/>
              <a:buChar char="•"/>
            </a:pPr>
            <a:r>
              <a:rPr lang="en-IN" sz="2400" b="1" dirty="0" smtClean="0"/>
              <a:t>Cement-based Materials</a:t>
            </a:r>
            <a:endParaRPr lang="en-IN" sz="2400" dirty="0" smtClean="0"/>
          </a:p>
          <a:p>
            <a:pPr marL="449263" indent="-449263">
              <a:buFont typeface="Arial" pitchFamily="34" charset="0"/>
              <a:buChar char="•"/>
            </a:pPr>
            <a:r>
              <a:rPr lang="en-IN" sz="2400" b="1" dirty="0" smtClean="0"/>
              <a:t>Natural Stone</a:t>
            </a:r>
          </a:p>
          <a:p>
            <a:pPr algn="just">
              <a:buNone/>
            </a:pPr>
            <a:r>
              <a:rPr lang="en-IN" sz="2400" dirty="0" smtClean="0"/>
              <a:t>These are just a few examples, and the field of building materials continues to evolve with the introduction of new technologies and sustainable materials. Learning about these materials involves understanding their properties, manufacturing processes, environmental impact, and appropriate applications in construction projects.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Glass</a:t>
            </a:r>
            <a:endParaRPr lang="en-IN" b="1" dirty="0"/>
          </a:p>
        </p:txBody>
      </p:sp>
      <p:sp>
        <p:nvSpPr>
          <p:cNvPr id="3" name="Content Placeholder 2"/>
          <p:cNvSpPr>
            <a:spLocks noGrp="1"/>
          </p:cNvSpPr>
          <p:nvPr>
            <p:ph idx="1"/>
          </p:nvPr>
        </p:nvSpPr>
        <p:spPr/>
        <p:txBody>
          <a:bodyPr/>
          <a:lstStyle/>
          <a:p>
            <a:pPr marL="0" indent="0" algn="just">
              <a:buNone/>
            </a:pPr>
            <a:r>
              <a:rPr lang="en-IN" dirty="0" smtClean="0"/>
              <a:t>Glass, as a building material, is a transparent or translucent substance made by melting silica, soda, and lime. Its key features include transparency, versatility, and aesthetic appeal. Used in windows, doors, facades, and structural elements, glass contributes to modern design, natural light, and energy efficiency in buildings.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of Glass</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IN" dirty="0" smtClean="0"/>
              <a:t>Glass can be classified into various types based on its composition, manufacturing processes, and intended applications in the construction industry. Here are some common classifications of glass as a building material:</a:t>
            </a:r>
          </a:p>
          <a:p>
            <a:pPr marL="712788" indent="-712788" algn="just">
              <a:buFont typeface="Wingdings" pitchFamily="2" charset="2"/>
              <a:buChar char="v"/>
            </a:pPr>
            <a:r>
              <a:rPr lang="en-IN" b="1" dirty="0" smtClean="0"/>
              <a:t>Based on Composition:</a:t>
            </a:r>
            <a:endParaRPr lang="en-IN" dirty="0" smtClean="0"/>
          </a:p>
          <a:p>
            <a:pPr marL="1255713" lvl="1" indent="-534988" algn="just">
              <a:buFont typeface="Arial" pitchFamily="34" charset="0"/>
              <a:buChar char="•"/>
            </a:pPr>
            <a:r>
              <a:rPr lang="en-IN" b="1" dirty="0" smtClean="0"/>
              <a:t>Soda-Lime Glass:</a:t>
            </a:r>
            <a:r>
              <a:rPr lang="en-IN" dirty="0" smtClean="0"/>
              <a:t> The most common type, composed of silica, soda ash, and lime. It is widely used for windows and common glass applications.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525963"/>
          </a:xfrm>
        </p:spPr>
        <p:txBody>
          <a:bodyPr/>
          <a:lstStyle/>
          <a:p>
            <a:pPr algn="just"/>
            <a:r>
              <a:rPr lang="en-IN" b="1" dirty="0" smtClean="0"/>
              <a:t>Borosilicate Glass:</a:t>
            </a:r>
            <a:r>
              <a:rPr lang="en-IN" dirty="0" smtClean="0"/>
              <a:t> Contains boron oxide, which gives it higher thermal resistance. It is often used in laboratory equipment and specialty applications.</a:t>
            </a:r>
          </a:p>
          <a:p>
            <a:pPr algn="just"/>
            <a:r>
              <a:rPr lang="en-IN" b="1" dirty="0" smtClean="0"/>
              <a:t>Lead Glass:</a:t>
            </a:r>
            <a:r>
              <a:rPr lang="en-IN" dirty="0" smtClean="0"/>
              <a:t> Includes lead oxide, providing optical clarity and brilliance. It is used in decorative and specialty glass applications.</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525963"/>
          </a:xfrm>
        </p:spPr>
        <p:txBody>
          <a:bodyPr>
            <a:noAutofit/>
          </a:bodyPr>
          <a:lstStyle/>
          <a:p>
            <a:pPr marL="712788" indent="-712788" algn="just">
              <a:buFont typeface="Wingdings" pitchFamily="2" charset="2"/>
              <a:buChar char="v"/>
            </a:pPr>
            <a:r>
              <a:rPr lang="en-IN" b="1" dirty="0" smtClean="0"/>
              <a:t>Based on Manufacturing Processes:</a:t>
            </a:r>
            <a:endParaRPr lang="en-IN" dirty="0" smtClean="0"/>
          </a:p>
          <a:p>
            <a:pPr marL="1071563" algn="just"/>
            <a:r>
              <a:rPr lang="en-IN" b="1" dirty="0" smtClean="0"/>
              <a:t>Float Glass:</a:t>
            </a:r>
            <a:r>
              <a:rPr lang="en-IN" dirty="0" smtClean="0"/>
              <a:t> Produced by floating molten glass on a bed of molten metal, typically tin. This method creates flat, distortion-free sheets commonly used in windows and facades.</a:t>
            </a:r>
          </a:p>
          <a:p>
            <a:pPr marL="1071563" algn="just"/>
            <a:r>
              <a:rPr lang="en-IN" b="1" dirty="0" smtClean="0"/>
              <a:t>Tempered Glass:</a:t>
            </a:r>
            <a:r>
              <a:rPr lang="en-IN" dirty="0" smtClean="0"/>
              <a:t> Subjected to a heating and rapid cooling process, resulting in increased strength and safety. When broken, it fractures into small, less sharp pieces.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525963"/>
          </a:xfrm>
        </p:spPr>
        <p:txBody>
          <a:bodyPr/>
          <a:lstStyle/>
          <a:p>
            <a:pPr algn="just"/>
            <a:r>
              <a:rPr lang="en-IN" b="1" dirty="0" smtClean="0"/>
              <a:t>Laminated Glass:</a:t>
            </a:r>
            <a:r>
              <a:rPr lang="en-IN" dirty="0" smtClean="0"/>
              <a:t> Consists of two or more layers of glass with an interlayer (usually polyvinyl </a:t>
            </a:r>
            <a:r>
              <a:rPr lang="en-IN" dirty="0" err="1" smtClean="0"/>
              <a:t>butyral</a:t>
            </a:r>
            <a:r>
              <a:rPr lang="en-IN" dirty="0" smtClean="0"/>
              <a:t> or ethylene-vinyl acetate). Enhances safety by holding the glass together when shattered.</a:t>
            </a:r>
          </a:p>
          <a:p>
            <a:pPr algn="just"/>
            <a:r>
              <a:rPr lang="en-IN" b="1" dirty="0" smtClean="0"/>
              <a:t>Annealed Glass:</a:t>
            </a:r>
            <a:r>
              <a:rPr lang="en-IN" dirty="0" smtClean="0"/>
              <a:t> Standard untreated glass without additional strengthening processes.</a:t>
            </a:r>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4525963"/>
          </a:xfrm>
        </p:spPr>
        <p:txBody>
          <a:bodyPr>
            <a:normAutofit fontScale="92500" lnSpcReduction="10000"/>
          </a:bodyPr>
          <a:lstStyle/>
          <a:p>
            <a:pPr marL="712788" indent="-712788">
              <a:buFont typeface="Wingdings" pitchFamily="2" charset="2"/>
              <a:buChar char="v"/>
            </a:pPr>
            <a:r>
              <a:rPr lang="en-IN" b="1" dirty="0" smtClean="0"/>
              <a:t>Based on Application:</a:t>
            </a:r>
            <a:endParaRPr lang="en-IN" dirty="0" smtClean="0"/>
          </a:p>
          <a:p>
            <a:pPr marL="1071563" algn="just"/>
            <a:r>
              <a:rPr lang="en-IN" b="1" dirty="0" smtClean="0"/>
              <a:t>Insulating Glass Units (IGUs):</a:t>
            </a:r>
            <a:r>
              <a:rPr lang="en-IN" dirty="0" smtClean="0"/>
              <a:t> Consist of multiple glass panes separated by a spacer and sealed to create an insulating air or gas layer. Used for improved thermal performance.</a:t>
            </a:r>
          </a:p>
          <a:p>
            <a:pPr marL="1071563" algn="just"/>
            <a:r>
              <a:rPr lang="en-IN" b="1" dirty="0" smtClean="0"/>
              <a:t>Low-E Glass:</a:t>
            </a:r>
            <a:r>
              <a:rPr lang="en-IN" dirty="0" smtClean="0"/>
              <a:t> Coated with a low-emissivity film to reduce heat transfer, improving energy efficiency by reflecting or absorbing infrared radiation.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4525963"/>
          </a:xfrm>
        </p:spPr>
        <p:txBody>
          <a:bodyPr/>
          <a:lstStyle/>
          <a:p>
            <a:pPr algn="just"/>
            <a:r>
              <a:rPr lang="en-IN" b="1" dirty="0" smtClean="0"/>
              <a:t>Tinted or </a:t>
            </a:r>
            <a:r>
              <a:rPr lang="en-IN" b="1" dirty="0" err="1" smtClean="0"/>
              <a:t>Colored</a:t>
            </a:r>
            <a:r>
              <a:rPr lang="en-IN" b="1" dirty="0" smtClean="0"/>
              <a:t> Glass:</a:t>
            </a:r>
            <a:r>
              <a:rPr lang="en-IN" dirty="0" smtClean="0"/>
              <a:t> Contains additives to impart a tint or </a:t>
            </a:r>
            <a:r>
              <a:rPr lang="en-IN" dirty="0" err="1" smtClean="0"/>
              <a:t>color</a:t>
            </a:r>
            <a:r>
              <a:rPr lang="en-IN" dirty="0" smtClean="0"/>
              <a:t> for aesthetics or to reduce glare and heat transmission.</a:t>
            </a:r>
          </a:p>
          <a:p>
            <a:pPr algn="just"/>
            <a:r>
              <a:rPr lang="en-IN" b="1" dirty="0" smtClean="0"/>
              <a:t>Reflective Glass:</a:t>
            </a:r>
            <a:r>
              <a:rPr lang="en-IN" dirty="0" smtClean="0"/>
              <a:t> Coated with a metallic or reflective layer to control the amount of light and heat entering a building.</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404664"/>
            <a:ext cx="8229600" cy="6237312"/>
          </a:xfrm>
        </p:spPr>
        <p:txBody>
          <a:bodyPr>
            <a:normAutofit fontScale="85000" lnSpcReduction="10000"/>
          </a:bodyPr>
          <a:lstStyle/>
          <a:p>
            <a:pPr marL="712788" indent="-712788">
              <a:buFont typeface="Wingdings" pitchFamily="2" charset="2"/>
              <a:buChar char="v"/>
            </a:pPr>
            <a:r>
              <a:rPr lang="en-IN" b="1" dirty="0" smtClean="0"/>
              <a:t>Based on Application in Buildings:</a:t>
            </a:r>
            <a:endParaRPr lang="en-IN" dirty="0" smtClean="0"/>
          </a:p>
          <a:p>
            <a:pPr marL="1071563" algn="just"/>
            <a:r>
              <a:rPr lang="en-IN" b="1" dirty="0" smtClean="0"/>
              <a:t>Windows and Doors:</a:t>
            </a:r>
            <a:r>
              <a:rPr lang="en-IN" dirty="0" smtClean="0"/>
              <a:t> Clear, tinted, or coated glass used for openings to provide natural light, views, and ventilation.</a:t>
            </a:r>
          </a:p>
          <a:p>
            <a:pPr marL="1071563" algn="just"/>
            <a:r>
              <a:rPr lang="en-IN" b="1" dirty="0" smtClean="0"/>
              <a:t>Curtain Walls:</a:t>
            </a:r>
            <a:r>
              <a:rPr lang="en-IN" dirty="0" smtClean="0"/>
              <a:t> Large expanses of glass used as an external envelope, providing aesthetic appeal and natural light</a:t>
            </a:r>
            <a:r>
              <a:rPr lang="en-IN" dirty="0" smtClean="0"/>
              <a:t>.</a:t>
            </a:r>
          </a:p>
          <a:p>
            <a:pPr marL="1068388" lvl="1">
              <a:buFont typeface="Arial" pitchFamily="34" charset="0"/>
              <a:buChar char="•"/>
            </a:pPr>
            <a:r>
              <a:rPr lang="en-IN" sz="3000" b="1" dirty="0" smtClean="0"/>
              <a:t>Skylights:</a:t>
            </a:r>
            <a:r>
              <a:rPr lang="en-IN" sz="3000" dirty="0" smtClean="0"/>
              <a:t> Glass panels or structures installed in roofs to allow natural light into interior spaces.</a:t>
            </a:r>
          </a:p>
          <a:p>
            <a:pPr marL="1068388" lvl="1">
              <a:buFont typeface="Arial" pitchFamily="34" charset="0"/>
              <a:buChar char="•"/>
            </a:pPr>
            <a:r>
              <a:rPr lang="en-IN" sz="3000" b="1" dirty="0" smtClean="0"/>
              <a:t>Glass Facades:</a:t>
            </a:r>
            <a:r>
              <a:rPr lang="en-IN" sz="3000" dirty="0" smtClean="0"/>
              <a:t> Entire exterior surfaces made of glass for modern architectural designs</a:t>
            </a:r>
            <a:r>
              <a:rPr lang="en-IN" sz="3000" dirty="0" smtClean="0"/>
              <a:t>.</a:t>
            </a:r>
            <a:endParaRPr lang="en-IN" dirty="0" smtClean="0"/>
          </a:p>
          <a:p>
            <a:pPr marL="0" lvl="1" indent="0" algn="just">
              <a:buNone/>
            </a:pPr>
            <a:r>
              <a:rPr lang="en-IN" sz="3200" dirty="0" smtClean="0"/>
              <a:t>Understanding these classifications helps architects and builders choose the most suitable type of glass for specific applications, considering factors such as aesthetics, energy efficiency, safety, and performance</a:t>
            </a:r>
            <a:r>
              <a:rPr lang="en-IN" sz="3200" dirty="0" smtClean="0"/>
              <a:t>.</a:t>
            </a:r>
            <a:endParaRPr lang="en-IN" sz="32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rmAutofit fontScale="90000"/>
          </a:bodyPr>
          <a:lstStyle/>
          <a:p>
            <a:r>
              <a:rPr lang="en-IN" dirty="0" smtClean="0"/>
              <a:t>Soda-Lime Glass: Characteristics and Uses</a:t>
            </a:r>
            <a:endParaRPr lang="en-IN" dirty="0"/>
          </a:p>
        </p:txBody>
      </p:sp>
      <p:sp>
        <p:nvSpPr>
          <p:cNvPr id="3" name="Content Placeholder 2"/>
          <p:cNvSpPr>
            <a:spLocks noGrp="1"/>
          </p:cNvSpPr>
          <p:nvPr>
            <p:ph idx="1"/>
          </p:nvPr>
        </p:nvSpPr>
        <p:spPr/>
        <p:txBody>
          <a:bodyPr>
            <a:normAutofit fontScale="92500" lnSpcReduction="10000"/>
          </a:bodyPr>
          <a:lstStyle/>
          <a:p>
            <a:pPr>
              <a:buNone/>
            </a:pPr>
            <a:r>
              <a:rPr lang="en-IN" b="1" i="1" dirty="0" smtClean="0"/>
              <a:t>Characteristics of Soda-Lime Glass:</a:t>
            </a:r>
            <a:endParaRPr lang="en-IN" i="1" dirty="0" smtClean="0"/>
          </a:p>
          <a:p>
            <a:pPr algn="just"/>
            <a:r>
              <a:rPr lang="en-IN" b="1" dirty="0" smtClean="0"/>
              <a:t>Composition:</a:t>
            </a:r>
            <a:r>
              <a:rPr lang="en-IN" dirty="0" smtClean="0"/>
              <a:t> Soda-lime glass is primarily composed of silica (sand), soda ash (sodium carbonate), and lime (calcium oxide). These components give it its basic structure and properties.</a:t>
            </a:r>
          </a:p>
          <a:p>
            <a:pPr algn="just"/>
            <a:r>
              <a:rPr lang="en-IN" b="1" dirty="0" smtClean="0"/>
              <a:t>Transparency:</a:t>
            </a:r>
            <a:r>
              <a:rPr lang="en-IN" dirty="0" smtClean="0"/>
              <a:t> Soda-lime glass is transparent, allowing the passage of light. This property makes it suitable for various applications where visibility or natural light is desired.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Building Materials</a:t>
            </a:r>
            <a:endParaRPr lang="en-IN"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IN" b="1" dirty="0" smtClean="0"/>
              <a:t>Building materials </a:t>
            </a:r>
            <a:r>
              <a:rPr lang="en-IN" dirty="0" smtClean="0"/>
              <a:t>are substances or products used for the construction, alteration, or renovation of structures. These materials serve as the foundation for constructing buildings and infrastructure, providing the necessary physical elements to create functional and aesthetically pleasing spaces. Building materials can be natural or synthetic and are selected based on </a:t>
            </a:r>
            <a:r>
              <a:rPr lang="en-IN" b="1" dirty="0" smtClean="0"/>
              <a:t>factors</a:t>
            </a:r>
            <a:r>
              <a:rPr lang="en-IN" dirty="0" smtClean="0"/>
              <a:t> such as </a:t>
            </a:r>
            <a:r>
              <a:rPr lang="en-IN" b="1" dirty="0" smtClean="0"/>
              <a:t>durability, strength, insulation, cost, and aesthetic</a:t>
            </a:r>
            <a:r>
              <a:rPr lang="en-IN" dirty="0" smtClean="0"/>
              <a:t> considerations. Examples of building materials include concrete, steel, wood, glass, bricks, insulation materials, roofing materials, and various composites. The choice of building materials is a crucial aspect of the architectural and construction processes, as it directly influences the performance, appearance, and longevity of a structure.</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4525963"/>
          </a:xfrm>
        </p:spPr>
        <p:txBody>
          <a:bodyPr>
            <a:normAutofit fontScale="92500" lnSpcReduction="10000"/>
          </a:bodyPr>
          <a:lstStyle/>
          <a:p>
            <a:pPr algn="just"/>
            <a:r>
              <a:rPr lang="en-IN" b="1" dirty="0" smtClean="0"/>
              <a:t>Ease of Production:</a:t>
            </a:r>
            <a:r>
              <a:rPr lang="en-IN" dirty="0" smtClean="0"/>
              <a:t> It is relatively easy and cost-effective to produce soda-lime glass on a large scale, making it one of the most commonly used types of glass.</a:t>
            </a:r>
          </a:p>
          <a:p>
            <a:pPr algn="just"/>
            <a:r>
              <a:rPr lang="en-IN" b="1" dirty="0" smtClean="0"/>
              <a:t>Workability:</a:t>
            </a:r>
            <a:r>
              <a:rPr lang="en-IN" dirty="0" smtClean="0"/>
              <a:t> Soda-lime glass has good workability, allowing it to be shaped into various forms during the manufacturing process.</a:t>
            </a:r>
          </a:p>
          <a:p>
            <a:pPr algn="just"/>
            <a:r>
              <a:rPr lang="en-IN" b="1" dirty="0" smtClean="0"/>
              <a:t>Recyclability:</a:t>
            </a:r>
            <a:r>
              <a:rPr lang="en-IN" dirty="0" smtClean="0"/>
              <a:t> Soda-lime glass is recyclable. Post-consumer glass can be recycled to produce new glass products without significant loss of quality.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4525963"/>
          </a:xfrm>
        </p:spPr>
        <p:txBody>
          <a:bodyPr>
            <a:normAutofit lnSpcReduction="10000"/>
          </a:bodyPr>
          <a:lstStyle/>
          <a:p>
            <a:pPr algn="just"/>
            <a:r>
              <a:rPr lang="en-IN" b="1" dirty="0" smtClean="0"/>
              <a:t>Moderate Thermal Resistance:</a:t>
            </a:r>
            <a:r>
              <a:rPr lang="en-IN" dirty="0" smtClean="0"/>
              <a:t> While soda-lime glass can withstand moderate temperatures, it is not suitable for high-temperature applications without undergoing additional treatments.</a:t>
            </a:r>
          </a:p>
          <a:p>
            <a:pPr algn="just"/>
            <a:r>
              <a:rPr lang="en-IN" b="1" dirty="0" smtClean="0"/>
              <a:t>Moderate Strength:</a:t>
            </a:r>
            <a:r>
              <a:rPr lang="en-IN" dirty="0" smtClean="0"/>
              <a:t> Soda-lime glass has moderate strength, and its resistance to breakage can be enhanced through processes like tempering.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544616"/>
          </a:xfrm>
        </p:spPr>
        <p:txBody>
          <a:bodyPr>
            <a:noAutofit/>
          </a:bodyPr>
          <a:lstStyle/>
          <a:p>
            <a:pPr algn="just">
              <a:buNone/>
            </a:pPr>
            <a:r>
              <a:rPr lang="en-IN" sz="2800" b="1" i="1" dirty="0" smtClean="0"/>
              <a:t>Uses of Soda-Lime Glass:</a:t>
            </a:r>
            <a:endParaRPr lang="en-IN" sz="2800" i="1" dirty="0" smtClean="0"/>
          </a:p>
          <a:p>
            <a:pPr algn="just"/>
            <a:r>
              <a:rPr lang="en-IN" sz="2800" b="1" dirty="0" smtClean="0"/>
              <a:t>Windows and Doors:</a:t>
            </a:r>
            <a:r>
              <a:rPr lang="en-IN" sz="2800" dirty="0" smtClean="0"/>
              <a:t> Soda-lime glass is commonly used in windows and doors to allow natural light into buildings while providing visibility and insulation.</a:t>
            </a:r>
          </a:p>
          <a:p>
            <a:pPr algn="just"/>
            <a:r>
              <a:rPr lang="en-IN" sz="2800" b="1" dirty="0" smtClean="0"/>
              <a:t>Bottles and Containers:</a:t>
            </a:r>
            <a:r>
              <a:rPr lang="en-IN" sz="2800" dirty="0" smtClean="0"/>
              <a:t> Due to its transparency and ease of production, soda-lime glass is widely used for manufacturing bottles and containers for beverages, food, and various consumer products.</a:t>
            </a:r>
          </a:p>
          <a:p>
            <a:pPr algn="just"/>
            <a:r>
              <a:rPr lang="en-IN" sz="2800" b="1" dirty="0" smtClean="0"/>
              <a:t>Tableware and Glassware:</a:t>
            </a:r>
            <a:r>
              <a:rPr lang="en-IN" sz="2800" dirty="0" smtClean="0"/>
              <a:t> Glassware such as drinking glasses, bowls, and plates is often made from soda-lime glass due to its transparency, workability, and suitability for mass production.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04664"/>
            <a:ext cx="8229600" cy="4525963"/>
          </a:xfrm>
        </p:spPr>
        <p:txBody>
          <a:bodyPr>
            <a:noAutofit/>
          </a:bodyPr>
          <a:lstStyle/>
          <a:p>
            <a:pPr algn="just"/>
            <a:r>
              <a:rPr lang="en-IN" b="1" dirty="0" smtClean="0"/>
              <a:t>Lighting Fixtures:</a:t>
            </a:r>
            <a:r>
              <a:rPr lang="en-IN" dirty="0" smtClean="0"/>
              <a:t> Soda-lime glass is used in the production of lighting fixtures, including lampshades and bulbs, where transparency and the ability to diffuse light are important.</a:t>
            </a:r>
          </a:p>
          <a:p>
            <a:pPr algn="just"/>
            <a:r>
              <a:rPr lang="en-IN" b="1" dirty="0" smtClean="0"/>
              <a:t>Furniture:</a:t>
            </a:r>
            <a:r>
              <a:rPr lang="en-IN" dirty="0" smtClean="0"/>
              <a:t> Glass can be incorporated into furniture design, such as tabletops or decorative elements, providing a sleek and modern aesthetic.</a:t>
            </a:r>
          </a:p>
          <a:p>
            <a:pPr algn="just"/>
            <a:r>
              <a:rPr lang="en-IN" b="1" dirty="0" smtClean="0"/>
              <a:t>Architectural Glazing:</a:t>
            </a:r>
            <a:r>
              <a:rPr lang="en-IN" dirty="0" smtClean="0"/>
              <a:t> Soda-lime glass is used in architectural applications, including facades, curtain walls, and partitions, to create visually appealing and transparent structures.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5361459"/>
          </a:xfrm>
        </p:spPr>
        <p:txBody>
          <a:bodyPr>
            <a:normAutofit fontScale="92500" lnSpcReduction="20000"/>
          </a:bodyPr>
          <a:lstStyle/>
          <a:p>
            <a:pPr algn="just"/>
            <a:r>
              <a:rPr lang="en-IN" b="1" dirty="0" smtClean="0"/>
              <a:t>Automotive Glass:</a:t>
            </a:r>
            <a:r>
              <a:rPr lang="en-IN" dirty="0" smtClean="0"/>
              <a:t> Windscreens and windows in vehicles are often made from laminated soda-lime glass for safety reasons. If broken, the glass tends to stay in one piece due to the lamination.</a:t>
            </a:r>
          </a:p>
          <a:p>
            <a:pPr algn="just"/>
            <a:r>
              <a:rPr lang="en-IN" b="1" dirty="0" err="1" smtClean="0"/>
              <a:t>Fiber</a:t>
            </a:r>
            <a:r>
              <a:rPr lang="en-IN" b="1" dirty="0" smtClean="0"/>
              <a:t> Optic Cables:</a:t>
            </a:r>
            <a:r>
              <a:rPr lang="en-IN" dirty="0" smtClean="0"/>
              <a:t> Thin strands of glass made from high-quality silica, a component of soda-lime glass, are used in </a:t>
            </a:r>
            <a:r>
              <a:rPr lang="en-IN" dirty="0" err="1" smtClean="0"/>
              <a:t>fiber</a:t>
            </a:r>
            <a:r>
              <a:rPr lang="en-IN" dirty="0" smtClean="0"/>
              <a:t> optic cables for communication and data transmission.</a:t>
            </a:r>
          </a:p>
          <a:p>
            <a:pPr marL="0" indent="0" algn="just">
              <a:buNone/>
            </a:pPr>
            <a:r>
              <a:rPr lang="en-IN" dirty="0" smtClean="0"/>
              <a:t>While soda-lime glass is versatile and widely used, it's important to note that specific applications may require modifications or additional treatments to enhance certain properties, such as thermal resistance or strength.</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5976664"/>
          </a:xfrm>
        </p:spPr>
        <p:txBody>
          <a:bodyPr>
            <a:normAutofit fontScale="85000" lnSpcReduction="10000"/>
          </a:bodyPr>
          <a:lstStyle/>
          <a:p>
            <a:pPr algn="just">
              <a:buNone/>
            </a:pPr>
            <a:r>
              <a:rPr lang="en-IN" b="1" i="1" dirty="0" smtClean="0"/>
              <a:t>Characteristics of Borosilicate Glass:</a:t>
            </a:r>
            <a:endParaRPr lang="en-IN" i="1" dirty="0" smtClean="0"/>
          </a:p>
          <a:p>
            <a:pPr algn="just"/>
            <a:r>
              <a:rPr lang="en-IN" b="1" dirty="0" smtClean="0"/>
              <a:t>Composition:</a:t>
            </a:r>
            <a:r>
              <a:rPr lang="en-IN" dirty="0" smtClean="0"/>
              <a:t> Borosilicate glass is composed primarily of silica, boron oxide, and smaller amounts of other components. The inclusion of boron oxide gives this type of glass its unique properties.</a:t>
            </a:r>
          </a:p>
          <a:p>
            <a:pPr algn="just"/>
            <a:r>
              <a:rPr lang="en-IN" b="1" dirty="0" smtClean="0"/>
              <a:t>Thermal Resistance:</a:t>
            </a:r>
            <a:r>
              <a:rPr lang="en-IN" dirty="0" smtClean="0"/>
              <a:t> Borosilicate glass has a high resistance to thermal expansion and can withstand rapid changes in temperature. This property makes it suitable for applications involving heat, such as laboratory glassware and cookware.</a:t>
            </a:r>
          </a:p>
          <a:p>
            <a:pPr algn="just"/>
            <a:r>
              <a:rPr lang="en-IN" b="1" dirty="0" smtClean="0"/>
              <a:t>Low Coefficient of Thermal Expansion:</a:t>
            </a:r>
            <a:r>
              <a:rPr lang="en-IN" dirty="0" smtClean="0"/>
              <a:t> Borosilicate glass has a low coefficient of thermal expansion, which means it does not expand or contract significantly with temperature changes. This characteristic makes it resistant to thermal stress.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4525963"/>
          </a:xfrm>
        </p:spPr>
        <p:txBody>
          <a:bodyPr>
            <a:normAutofit fontScale="92500" lnSpcReduction="10000"/>
          </a:bodyPr>
          <a:lstStyle/>
          <a:p>
            <a:pPr algn="just"/>
            <a:r>
              <a:rPr lang="en-IN" b="1" dirty="0" smtClean="0"/>
              <a:t>Durability:</a:t>
            </a:r>
            <a:r>
              <a:rPr lang="en-IN" dirty="0" smtClean="0"/>
              <a:t> Borosilicate glass is known for its durability and resistance to chemical corrosion. It can withstand exposure to acidic or alkaline substances without degrading.</a:t>
            </a:r>
          </a:p>
          <a:p>
            <a:pPr algn="just"/>
            <a:r>
              <a:rPr lang="en-IN" b="1" dirty="0" smtClean="0"/>
              <a:t>Optical Clarity:</a:t>
            </a:r>
            <a:r>
              <a:rPr lang="en-IN" dirty="0" smtClean="0"/>
              <a:t> Similar to soda-lime glass, borosilicate glass is transparent, allowing for good visibility and the passage of light.</a:t>
            </a:r>
          </a:p>
          <a:p>
            <a:pPr algn="just"/>
            <a:r>
              <a:rPr lang="en-IN" b="1" dirty="0" smtClean="0"/>
              <a:t>Electrical Insulation:</a:t>
            </a:r>
            <a:r>
              <a:rPr lang="en-IN" dirty="0" smtClean="0"/>
              <a:t> It has good electrical insulating properties, making it suitable for certain electronic and electrical applications.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548680"/>
            <a:ext cx="8229600" cy="4525963"/>
          </a:xfrm>
        </p:spPr>
        <p:txBody>
          <a:bodyPr>
            <a:normAutofit lnSpcReduction="10000"/>
          </a:bodyPr>
          <a:lstStyle/>
          <a:p>
            <a:pPr algn="just"/>
            <a:r>
              <a:rPr lang="en-IN" b="1" dirty="0" smtClean="0"/>
              <a:t>Stability at High Temperatures:</a:t>
            </a:r>
            <a:r>
              <a:rPr lang="en-IN" dirty="0" smtClean="0"/>
              <a:t> Borosilicate glass can maintain its structural integrity at high temperatures, making it suitable for applications like laboratory equipment, where exposure to heat is common.</a:t>
            </a:r>
          </a:p>
          <a:p>
            <a:pPr algn="just"/>
            <a:r>
              <a:rPr lang="en-IN" b="1" dirty="0" smtClean="0"/>
              <a:t>High Mechanical Strength:</a:t>
            </a:r>
            <a:r>
              <a:rPr lang="en-IN" dirty="0" smtClean="0"/>
              <a:t> Borosilicate glass exhibits higher mechanical strength compared to traditional soda-lime glass, making it less prone to breakage.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92696"/>
            <a:ext cx="8229600" cy="5616624"/>
          </a:xfrm>
        </p:spPr>
        <p:txBody>
          <a:bodyPr>
            <a:normAutofit fontScale="92500" lnSpcReduction="20000"/>
          </a:bodyPr>
          <a:lstStyle/>
          <a:p>
            <a:pPr>
              <a:buNone/>
            </a:pPr>
            <a:r>
              <a:rPr lang="en-IN" b="1" i="1" dirty="0" smtClean="0"/>
              <a:t>Uses of Borosilicate Glass:</a:t>
            </a:r>
            <a:endParaRPr lang="en-IN" i="1" dirty="0" smtClean="0"/>
          </a:p>
          <a:p>
            <a:r>
              <a:rPr lang="en-IN" b="1" dirty="0" smtClean="0"/>
              <a:t>Laboratory Glassware:</a:t>
            </a:r>
            <a:r>
              <a:rPr lang="en-IN" dirty="0" smtClean="0"/>
              <a:t> Borosilicate glass is widely used in laboratory equipment such as beakers, flasks, test tubes, and </a:t>
            </a:r>
            <a:r>
              <a:rPr lang="en-IN" dirty="0" err="1" smtClean="0"/>
              <a:t>petri</a:t>
            </a:r>
            <a:r>
              <a:rPr lang="en-IN" dirty="0" smtClean="0"/>
              <a:t> dishes due to its high thermal resistance and resistance to chemical corrosion.</a:t>
            </a:r>
          </a:p>
          <a:p>
            <a:r>
              <a:rPr lang="en-IN" b="1" dirty="0" smtClean="0"/>
              <a:t>Cookware:</a:t>
            </a:r>
            <a:r>
              <a:rPr lang="en-IN" dirty="0" smtClean="0"/>
              <a:t> Borosilicate glass is used in certain types of cookware, including </a:t>
            </a:r>
            <a:r>
              <a:rPr lang="en-IN" dirty="0" err="1" smtClean="0"/>
              <a:t>bakeware</a:t>
            </a:r>
            <a:r>
              <a:rPr lang="en-IN" dirty="0" smtClean="0"/>
              <a:t>, casserole dishes, and glass </a:t>
            </a:r>
            <a:r>
              <a:rPr lang="en-IN" dirty="0" err="1" smtClean="0"/>
              <a:t>cooktops</a:t>
            </a:r>
            <a:r>
              <a:rPr lang="en-IN" dirty="0" smtClean="0"/>
              <a:t>, because of its ability to withstand high temperatures.</a:t>
            </a:r>
          </a:p>
          <a:p>
            <a:r>
              <a:rPr lang="en-IN" b="1" dirty="0" smtClean="0"/>
              <a:t>Chemical and Pharmaceutical Applications:</a:t>
            </a:r>
            <a:r>
              <a:rPr lang="en-IN" dirty="0" smtClean="0"/>
              <a:t> Its resistance to chemical corrosion makes borosilicate glass suitable for storing and handling chemicals and pharmaceuticals.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5760640"/>
          </a:xfrm>
        </p:spPr>
        <p:txBody>
          <a:bodyPr>
            <a:normAutofit fontScale="92500" lnSpcReduction="10000"/>
          </a:bodyPr>
          <a:lstStyle/>
          <a:p>
            <a:pPr algn="just"/>
            <a:r>
              <a:rPr lang="en-IN" b="1" dirty="0" smtClean="0"/>
              <a:t>Glass Artwork:</a:t>
            </a:r>
            <a:r>
              <a:rPr lang="en-IN" dirty="0" smtClean="0"/>
              <a:t> Artists often use borosilicate glass in the creation of glass sculptures, ornaments, and art pieces due to its workability and clarity.</a:t>
            </a:r>
          </a:p>
          <a:p>
            <a:pPr algn="just"/>
            <a:r>
              <a:rPr lang="en-IN" b="1" dirty="0" smtClean="0"/>
              <a:t>Lighting:</a:t>
            </a:r>
            <a:r>
              <a:rPr lang="en-IN" dirty="0" smtClean="0"/>
              <a:t> Borosilicate glass is used in the production of high-intensity discharge (HID) lamps and certain types of light bulbs where resistance to heat and thermal shock is important.</a:t>
            </a:r>
          </a:p>
          <a:p>
            <a:pPr algn="just"/>
            <a:r>
              <a:rPr lang="en-IN" b="1" dirty="0" err="1" smtClean="0"/>
              <a:t>Fiber</a:t>
            </a:r>
            <a:r>
              <a:rPr lang="en-IN" b="1" dirty="0" smtClean="0"/>
              <a:t> Optic Components:</a:t>
            </a:r>
            <a:r>
              <a:rPr lang="en-IN" dirty="0" smtClean="0"/>
              <a:t> Borosilicate glass is used in the production of </a:t>
            </a:r>
            <a:r>
              <a:rPr lang="en-IN" dirty="0" err="1" smtClean="0"/>
              <a:t>fiber</a:t>
            </a:r>
            <a:r>
              <a:rPr lang="en-IN" dirty="0" smtClean="0"/>
              <a:t> optic components for telecommunications and data transmission due to its optical clarity and thermal stability.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Need to learn about building materials</a:t>
            </a:r>
            <a:endParaRPr lang="en-IN" dirty="0"/>
          </a:p>
        </p:txBody>
      </p:sp>
      <p:sp>
        <p:nvSpPr>
          <p:cNvPr id="3" name="Content Placeholder 2"/>
          <p:cNvSpPr>
            <a:spLocks noGrp="1"/>
          </p:cNvSpPr>
          <p:nvPr>
            <p:ph idx="1"/>
          </p:nvPr>
        </p:nvSpPr>
        <p:spPr/>
        <p:txBody>
          <a:bodyPr>
            <a:normAutofit fontScale="92500" lnSpcReduction="20000"/>
          </a:bodyPr>
          <a:lstStyle/>
          <a:p>
            <a:pPr marL="0" indent="0" algn="just">
              <a:buNone/>
            </a:pPr>
            <a:r>
              <a:rPr lang="en-IN" dirty="0" smtClean="0"/>
              <a:t>Learning about building materials is essential </a:t>
            </a:r>
            <a:r>
              <a:rPr lang="en-IN" dirty="0" smtClean="0"/>
              <a:t>for architects </a:t>
            </a:r>
            <a:r>
              <a:rPr lang="en-IN" dirty="0" smtClean="0"/>
              <a:t>for several reasons:</a:t>
            </a:r>
          </a:p>
          <a:p>
            <a:pPr algn="just"/>
            <a:r>
              <a:rPr lang="en-IN" b="1" dirty="0" smtClean="0"/>
              <a:t>Material Selection:</a:t>
            </a:r>
            <a:r>
              <a:rPr lang="en-IN" dirty="0" smtClean="0"/>
              <a:t> Architects need to choose appropriate materials for construction based on the specific requirements and design goals of a project. Different materials have varying properties, such as strength, durability, insulation, and aesthetic appeal. Understanding these properties allows architects to make informed decisions when selecting materials for different parts of a building.</a:t>
            </a:r>
          </a:p>
          <a:p>
            <a:pPr algn="just">
              <a:buNone/>
            </a:pP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5760640"/>
          </a:xfrm>
        </p:spPr>
        <p:txBody>
          <a:bodyPr>
            <a:normAutofit fontScale="92500" lnSpcReduction="10000"/>
          </a:bodyPr>
          <a:lstStyle/>
          <a:p>
            <a:pPr algn="just"/>
            <a:r>
              <a:rPr lang="en-IN" b="1" dirty="0" smtClean="0"/>
              <a:t>Telescope Mirrors:</a:t>
            </a:r>
            <a:r>
              <a:rPr lang="en-IN" dirty="0" smtClean="0"/>
              <a:t> Certain types of telescope mirrors are made from borosilicate glass because of its ability to maintain shape under temperature variations.</a:t>
            </a:r>
          </a:p>
          <a:p>
            <a:pPr algn="just"/>
            <a:r>
              <a:rPr lang="en-IN" b="1" dirty="0" smtClean="0"/>
              <a:t>Pharmaceutical Packaging:</a:t>
            </a:r>
            <a:r>
              <a:rPr lang="en-IN" dirty="0" smtClean="0"/>
              <a:t> Borosilicate glass is used in the production of vials, ampoules, and syringes for pharmaceutical packaging due to its chemical stability and resistance to leaching.</a:t>
            </a:r>
          </a:p>
          <a:p>
            <a:pPr algn="just"/>
            <a:r>
              <a:rPr lang="en-IN" dirty="0" smtClean="0"/>
              <a:t>The unique properties of borosilicate glass make it suitable for applications where resistance to thermal stress, durability, and chemical stability are crucial.</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32656"/>
            <a:ext cx="8229600" cy="6336704"/>
          </a:xfrm>
        </p:spPr>
        <p:txBody>
          <a:bodyPr>
            <a:normAutofit fontScale="92500" lnSpcReduction="10000"/>
          </a:bodyPr>
          <a:lstStyle/>
          <a:p>
            <a:pPr marL="0" indent="0" algn="ctr">
              <a:buNone/>
            </a:pPr>
            <a:r>
              <a:rPr lang="en-IN" b="1" dirty="0" smtClean="0"/>
              <a:t>Lead </a:t>
            </a:r>
            <a:r>
              <a:rPr lang="en-IN" b="1" dirty="0" smtClean="0"/>
              <a:t>Glass</a:t>
            </a:r>
            <a:endParaRPr lang="en-IN" b="1" dirty="0" smtClean="0"/>
          </a:p>
          <a:p>
            <a:pPr marL="0" indent="0" algn="just">
              <a:buNone/>
            </a:pPr>
            <a:r>
              <a:rPr lang="en-IN" dirty="0" smtClean="0"/>
              <a:t>Lead </a:t>
            </a:r>
            <a:r>
              <a:rPr lang="en-IN" dirty="0" smtClean="0"/>
              <a:t>glass, also known as leaded glass or crystal glass, is a type of glass that contains a significant amount of lead oxide (</a:t>
            </a:r>
            <a:r>
              <a:rPr lang="en-IN" dirty="0" err="1" smtClean="0"/>
              <a:t>PbO</a:t>
            </a:r>
            <a:r>
              <a:rPr lang="en-IN" dirty="0" smtClean="0"/>
              <a:t>) in its composition. The addition of lead gives the glass distinctive properties that make it suitable for various applications. Here are some characteristics and uses of lead glass:</a:t>
            </a:r>
          </a:p>
          <a:p>
            <a:pPr algn="just">
              <a:buNone/>
            </a:pPr>
            <a:r>
              <a:rPr lang="en-IN" b="1" i="1" dirty="0" smtClean="0"/>
              <a:t>Characteristics of Lead Glass</a:t>
            </a:r>
            <a:endParaRPr lang="en-IN" i="1" dirty="0" smtClean="0"/>
          </a:p>
          <a:p>
            <a:pPr algn="just"/>
            <a:r>
              <a:rPr lang="en-IN" b="1" dirty="0" smtClean="0"/>
              <a:t>High Refractive Index:</a:t>
            </a:r>
            <a:r>
              <a:rPr lang="en-IN" dirty="0" smtClean="0"/>
              <a:t> Lead glass has a higher refractive index compared to regular glass, resulting in enhanced brilliance and sparkle. This makes it desirable for the production of fine glassware and decorative items.</a:t>
            </a:r>
          </a:p>
          <a:p>
            <a:pPr algn="just">
              <a:buNone/>
            </a:pPr>
            <a:endParaRPr lang="en-I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10000"/>
          </a:bodyPr>
          <a:lstStyle/>
          <a:p>
            <a:pPr algn="just"/>
            <a:r>
              <a:rPr lang="en-IN" b="1" dirty="0" smtClean="0"/>
              <a:t>Heavy Weight:</a:t>
            </a:r>
            <a:r>
              <a:rPr lang="en-IN" dirty="0" smtClean="0"/>
              <a:t> Lead glass is denser and heavier than traditional glass due to the incorporation of lead. This characteristic adds a sense of luxury and quality to the finished products.</a:t>
            </a:r>
          </a:p>
          <a:p>
            <a:pPr algn="just"/>
            <a:r>
              <a:rPr lang="en-IN" b="1" dirty="0" smtClean="0"/>
              <a:t>Softness:</a:t>
            </a:r>
            <a:r>
              <a:rPr lang="en-IN" dirty="0" smtClean="0"/>
              <a:t> Lead glass is softer than regular glass, making it easier to cut and shape. This property is particularly advantageous in the manufacturing of intricate glassware and artistic pieces.</a:t>
            </a:r>
          </a:p>
          <a:p>
            <a:pPr algn="just"/>
            <a:r>
              <a:rPr lang="en-IN" b="1" dirty="0" err="1" smtClean="0"/>
              <a:t>Color</a:t>
            </a:r>
            <a:r>
              <a:rPr lang="en-IN" b="1" dirty="0" smtClean="0"/>
              <a:t> Variations:</a:t>
            </a:r>
            <a:r>
              <a:rPr lang="en-IN" dirty="0" smtClean="0"/>
              <a:t> Lead glass can be produced in a wide range of </a:t>
            </a:r>
            <a:r>
              <a:rPr lang="en-IN" dirty="0" err="1" smtClean="0"/>
              <a:t>colors</a:t>
            </a:r>
            <a:r>
              <a:rPr lang="en-IN" dirty="0" smtClean="0"/>
              <a:t>, and the presence of lead contributes to the glass's ability to produce vibrant and rich hues. This makes it popular for creating </a:t>
            </a:r>
            <a:r>
              <a:rPr lang="en-IN" dirty="0" err="1" smtClean="0"/>
              <a:t>colored</a:t>
            </a:r>
            <a:r>
              <a:rPr lang="en-IN" dirty="0" smtClean="0"/>
              <a:t> glassware and art pieces.</a:t>
            </a:r>
          </a:p>
          <a:p>
            <a:pPr algn="just">
              <a:buNone/>
            </a:pPr>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4525963"/>
          </a:xfrm>
        </p:spPr>
        <p:txBody>
          <a:bodyPr/>
          <a:lstStyle/>
          <a:p>
            <a:pPr algn="just"/>
            <a:r>
              <a:rPr lang="en-IN" b="1" dirty="0" smtClean="0"/>
              <a:t>Highly Resistant to Radiation:</a:t>
            </a:r>
            <a:r>
              <a:rPr lang="en-IN" dirty="0" smtClean="0"/>
              <a:t> Lead glass is known for its ability to block certain types of radiation, especially X-rays and gamma rays. It is used in the production of medical equipment, such as radiation shielding in X-ray rooms.</a:t>
            </a:r>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04664"/>
            <a:ext cx="8229600" cy="5976664"/>
          </a:xfrm>
        </p:spPr>
        <p:txBody>
          <a:bodyPr>
            <a:normAutofit fontScale="92500" lnSpcReduction="20000"/>
          </a:bodyPr>
          <a:lstStyle/>
          <a:p>
            <a:pPr algn="just">
              <a:buNone/>
            </a:pPr>
            <a:r>
              <a:rPr lang="en-IN" b="1" i="1" dirty="0" smtClean="0"/>
              <a:t>Uses of Lead Glass</a:t>
            </a:r>
            <a:endParaRPr lang="en-IN" i="1" dirty="0" smtClean="0"/>
          </a:p>
          <a:p>
            <a:pPr algn="just"/>
            <a:r>
              <a:rPr lang="en-IN" b="1" dirty="0" smtClean="0"/>
              <a:t>Fine Glassware:</a:t>
            </a:r>
            <a:r>
              <a:rPr lang="en-IN" dirty="0" smtClean="0"/>
              <a:t> Lead glass is commonly used to produce high-quality glassware, including crystal glasses, wine glasses, decanters, and other luxury tableware. The increased refractive index contributes to the glass's clarity and brilliance.</a:t>
            </a:r>
          </a:p>
          <a:p>
            <a:pPr algn="just"/>
            <a:r>
              <a:rPr lang="en-IN" b="1" dirty="0" smtClean="0"/>
              <a:t>Art and Decorative Items:</a:t>
            </a:r>
            <a:r>
              <a:rPr lang="en-IN" dirty="0" smtClean="0"/>
              <a:t> Artists and craftsmen use lead glass for creating intricate and delicate art pieces, sculptures, and decorative items. Its softness allows for detailed and precise shaping</a:t>
            </a:r>
            <a:r>
              <a:rPr lang="en-IN" dirty="0" smtClean="0"/>
              <a:t>.</a:t>
            </a:r>
          </a:p>
          <a:p>
            <a:pPr algn="just"/>
            <a:r>
              <a:rPr lang="en-IN" b="1" dirty="0" smtClean="0"/>
              <a:t>Chandeliers and Lighting:</a:t>
            </a:r>
            <a:r>
              <a:rPr lang="en-IN" dirty="0" smtClean="0"/>
              <a:t> Due to its high refractive index and ability to enhance light dispersion, lead glass is often used in the production of chandeliers and high-end lighting fixtures. The added weight also provides stability</a:t>
            </a:r>
            <a:r>
              <a:rPr lang="en-IN" dirty="0" smtClean="0"/>
              <a:t>.</a:t>
            </a:r>
            <a:endParaRPr lang="en-IN" dirty="0" smtClean="0"/>
          </a:p>
          <a:p>
            <a:pPr algn="just">
              <a:buNone/>
            </a:pPr>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476672"/>
            <a:ext cx="8229600" cy="5976664"/>
          </a:xfrm>
        </p:spPr>
        <p:txBody>
          <a:bodyPr>
            <a:normAutofit fontScale="85000" lnSpcReduction="10000"/>
          </a:bodyPr>
          <a:lstStyle/>
          <a:p>
            <a:pPr algn="just"/>
            <a:r>
              <a:rPr lang="en-IN" b="1" dirty="0" smtClean="0"/>
              <a:t>Optical </a:t>
            </a:r>
            <a:r>
              <a:rPr lang="en-IN" b="1" dirty="0" smtClean="0"/>
              <a:t>Instruments:</a:t>
            </a:r>
            <a:r>
              <a:rPr lang="en-IN" dirty="0" smtClean="0"/>
              <a:t> Lead glass's ability to block radiation makes it suitable for the production of lenses and prisms used in certain optical instruments, such as cameras and binoculars.</a:t>
            </a:r>
          </a:p>
          <a:p>
            <a:pPr algn="just"/>
            <a:r>
              <a:rPr lang="en-IN" b="1" dirty="0" smtClean="0"/>
              <a:t>Radiation Shielding:</a:t>
            </a:r>
            <a:r>
              <a:rPr lang="en-IN" dirty="0" smtClean="0"/>
              <a:t> Lead glass is employed in the construction of windows and barriers for X-ray rooms in medical facilities. Its radiation-blocking properties provide protection for healthcare professionals and patients</a:t>
            </a:r>
            <a:r>
              <a:rPr lang="en-IN" dirty="0" smtClean="0"/>
              <a:t>.</a:t>
            </a:r>
          </a:p>
          <a:p>
            <a:pPr marL="0" indent="0" algn="just">
              <a:buNone/>
            </a:pPr>
            <a:r>
              <a:rPr lang="en-IN" dirty="0" smtClean="0"/>
              <a:t>It's important to note that while lead glass has its unique properties and applications, there are concerns about lead exposure. Efforts have been made to minimize the use of lead in consumer products, especially those intended for food and drink, due to potential health risks associated with lead consumption.</a:t>
            </a:r>
          </a:p>
          <a:p>
            <a:pPr algn="just">
              <a:buNone/>
            </a:pPr>
            <a:endParaRPr lang="en-IN" dirty="0" smtClean="0"/>
          </a:p>
          <a:p>
            <a:pPr algn="just">
              <a:buNone/>
            </a:pPr>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476672"/>
            <a:ext cx="8229600" cy="5760640"/>
          </a:xfrm>
        </p:spPr>
        <p:txBody>
          <a:bodyPr>
            <a:normAutofit fontScale="85000" lnSpcReduction="20000"/>
          </a:bodyPr>
          <a:lstStyle/>
          <a:p>
            <a:pPr marL="0" indent="0" algn="just">
              <a:buNone/>
            </a:pPr>
            <a:r>
              <a:rPr lang="en-IN" dirty="0" smtClean="0"/>
              <a:t>Float Glass</a:t>
            </a:r>
          </a:p>
          <a:p>
            <a:pPr marL="0" indent="0" algn="just">
              <a:buNone/>
            </a:pPr>
            <a:r>
              <a:rPr lang="en-IN" i="1" dirty="0" smtClean="0"/>
              <a:t>Characteristics of Float Glass</a:t>
            </a:r>
          </a:p>
          <a:p>
            <a:pPr algn="just"/>
            <a:r>
              <a:rPr lang="en-IN" b="1" dirty="0" smtClean="0"/>
              <a:t>Flat and Smooth Surface:</a:t>
            </a:r>
            <a:r>
              <a:rPr lang="en-IN" dirty="0" smtClean="0"/>
              <a:t> Float glass is manufactured using the "float glass process," resulting in a flat and smooth surface. This process involves floating molten glass on a bed of molten metal, typically tin, allowing the glass to form a uniform thickness.</a:t>
            </a:r>
          </a:p>
          <a:p>
            <a:pPr algn="just"/>
            <a:r>
              <a:rPr lang="en-IN" b="1" dirty="0" smtClean="0"/>
              <a:t>Uniform Thickness:</a:t>
            </a:r>
            <a:r>
              <a:rPr lang="en-IN" dirty="0" smtClean="0"/>
              <a:t> The float glass manufacturing process ensures consistent thickness throughout the entire sheet, providing high optical quality and minimizing distortions.</a:t>
            </a:r>
          </a:p>
          <a:p>
            <a:pPr algn="just"/>
            <a:r>
              <a:rPr lang="en-IN" b="1" dirty="0" smtClean="0"/>
              <a:t>High Transparency:</a:t>
            </a:r>
            <a:r>
              <a:rPr lang="en-IN" dirty="0" smtClean="0"/>
              <a:t> Float glass is known for its high transparency, allowing maximum light transmission. This makes it suitable for various architectural and automotive applications where clarity is essential</a:t>
            </a:r>
            <a:r>
              <a:rPr lang="en-IN" dirty="0" smtClean="0"/>
              <a:t>.</a:t>
            </a:r>
            <a:endParaRPr lang="en-IN" dirty="0" smtClean="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760640"/>
          </a:xfrm>
        </p:spPr>
        <p:txBody>
          <a:bodyPr>
            <a:normAutofit fontScale="92500" lnSpcReduction="20000"/>
          </a:bodyPr>
          <a:lstStyle/>
          <a:p>
            <a:pPr algn="just"/>
            <a:r>
              <a:rPr lang="en-IN" b="1" dirty="0" smtClean="0"/>
              <a:t>Versatility:</a:t>
            </a:r>
            <a:r>
              <a:rPr lang="en-IN" dirty="0" smtClean="0"/>
              <a:t> Float glass can be further processed and customized with coatings, laminations, and other treatments to meet specific requirements for different applications.</a:t>
            </a:r>
          </a:p>
          <a:p>
            <a:pPr algn="just"/>
            <a:r>
              <a:rPr lang="en-IN" b="1" dirty="0" smtClean="0"/>
              <a:t>Ease of Cutting and Fabrication:</a:t>
            </a:r>
            <a:r>
              <a:rPr lang="en-IN" dirty="0" smtClean="0"/>
              <a:t> Float glass is easy to cut and fabricate, allowing for customization in terms of size and shape. This makes it a versatile material for various applications.</a:t>
            </a:r>
          </a:p>
          <a:p>
            <a:pPr algn="just"/>
            <a:r>
              <a:rPr lang="en-IN" b="1" dirty="0" smtClean="0"/>
              <a:t>Cost-Effectiveness:</a:t>
            </a:r>
            <a:r>
              <a:rPr lang="en-IN" dirty="0" smtClean="0"/>
              <a:t> The float glass manufacturing process is efficient, contributing to cost-effectiveness in production. This makes float glass a widely used and affordable material for various purposes</a:t>
            </a:r>
            <a:r>
              <a:rPr lang="en-IN" dirty="0" smtClean="0"/>
              <a:t>.</a:t>
            </a:r>
            <a:endParaRPr lang="en-IN"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92500" lnSpcReduction="10000"/>
          </a:bodyPr>
          <a:lstStyle/>
          <a:p>
            <a:pPr algn="just">
              <a:buNone/>
            </a:pPr>
            <a:r>
              <a:rPr lang="en-IN" b="1" i="1" dirty="0" smtClean="0"/>
              <a:t>Uses</a:t>
            </a:r>
            <a:r>
              <a:rPr lang="en-IN" b="1" i="1" dirty="0" smtClean="0"/>
              <a:t> </a:t>
            </a:r>
            <a:r>
              <a:rPr lang="en-IN" b="1" i="1" dirty="0" smtClean="0"/>
              <a:t>of Float Glass</a:t>
            </a:r>
          </a:p>
          <a:p>
            <a:pPr algn="just"/>
            <a:r>
              <a:rPr lang="en-IN" b="1" dirty="0" smtClean="0"/>
              <a:t>Architectural Glazing:</a:t>
            </a:r>
            <a:r>
              <a:rPr lang="en-IN" dirty="0" smtClean="0"/>
              <a:t> Float glass is extensively used in architectural applications for windows, doors, curtain walls, and other glass facades. Its optical clarity and uniform thickness contribute to a sleek and modern appearance in buildings.</a:t>
            </a:r>
          </a:p>
          <a:p>
            <a:pPr algn="just"/>
            <a:r>
              <a:rPr lang="en-IN" b="1" dirty="0" smtClean="0"/>
              <a:t>Automotive Glass:</a:t>
            </a:r>
            <a:r>
              <a:rPr lang="en-IN" dirty="0" smtClean="0"/>
              <a:t> Float glass is a common material for manufacturing automotive glass, including windshields, side windows, and rear windows. Its optical quality and ability to withstand environmental conditions make it suitable for the automotive industry.</a:t>
            </a:r>
          </a:p>
          <a:p>
            <a:pPr algn="just">
              <a:buNone/>
            </a:pPr>
            <a:endParaRPr lang="en-IN" i="1" dirty="0" smtClean="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832648"/>
          </a:xfrm>
        </p:spPr>
        <p:txBody>
          <a:bodyPr>
            <a:normAutofit fontScale="92500" lnSpcReduction="20000"/>
          </a:bodyPr>
          <a:lstStyle/>
          <a:p>
            <a:pPr algn="just"/>
            <a:r>
              <a:rPr lang="en-IN" b="1" dirty="0" smtClean="0"/>
              <a:t>Mirrors:</a:t>
            </a:r>
            <a:r>
              <a:rPr lang="en-IN" dirty="0" smtClean="0"/>
              <a:t> Float glass serves as the base material for manufacturing mirrors. The smooth and flat surface allows for the application of reflective coatings to create high-quality mirrors used in homes, businesses, and industrial settings.</a:t>
            </a:r>
          </a:p>
          <a:p>
            <a:pPr algn="just"/>
            <a:r>
              <a:rPr lang="en-IN" b="1" dirty="0" smtClean="0"/>
              <a:t>Furniture:</a:t>
            </a:r>
            <a:r>
              <a:rPr lang="en-IN" dirty="0" smtClean="0"/>
              <a:t> Float glass is used in the production of glass tabletops and shelving for furniture. Its clarity and versatility allow for the creation of modern and aesthetically pleasing furniture designs.</a:t>
            </a:r>
          </a:p>
          <a:p>
            <a:pPr algn="just"/>
            <a:r>
              <a:rPr lang="en-IN" b="1" dirty="0" smtClean="0"/>
              <a:t>Solar Panels:</a:t>
            </a:r>
            <a:r>
              <a:rPr lang="en-IN" dirty="0" smtClean="0"/>
              <a:t> Float glass is often used as a substrate for solar panels. Its transparency and ability to withstand environmental conditions make it suitable for capturing and converting solar energy</a:t>
            </a:r>
            <a:r>
              <a:rPr lang="en-IN" dirty="0" smtClean="0"/>
              <a:t>.</a:t>
            </a:r>
            <a:endParaRPr lang="en-IN"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4525963"/>
          </a:xfrm>
        </p:spPr>
        <p:txBody>
          <a:bodyPr>
            <a:normAutofit lnSpcReduction="10000"/>
          </a:bodyPr>
          <a:lstStyle/>
          <a:p>
            <a:pPr algn="just"/>
            <a:r>
              <a:rPr lang="en-IN" b="1" dirty="0" smtClean="0"/>
              <a:t>Functionality and Performance:</a:t>
            </a:r>
            <a:r>
              <a:rPr lang="en-IN" dirty="0" smtClean="0"/>
              <a:t> Different building materials have specific functions and performance characteristics. Understanding these aspects is crucial for architects to ensure that the chosen materials meet the functional requirements of the building. For example, load-bearing structures require materials with specific strength and durability, while energy-efficient buildings may require materials with excellent insulation properties.</a:t>
            </a:r>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904656"/>
          </a:xfrm>
        </p:spPr>
        <p:txBody>
          <a:bodyPr>
            <a:normAutofit fontScale="85000" lnSpcReduction="10000"/>
          </a:bodyPr>
          <a:lstStyle/>
          <a:p>
            <a:pPr algn="just"/>
            <a:r>
              <a:rPr lang="en-IN" b="1" dirty="0" smtClean="0"/>
              <a:t>Display Screens:</a:t>
            </a:r>
            <a:r>
              <a:rPr lang="en-IN" dirty="0" smtClean="0"/>
              <a:t> Thin sheets of float glass are commonly used in the manufacturing of display screens for electronic devices such as televisions, computer monitors, and </a:t>
            </a:r>
            <a:r>
              <a:rPr lang="en-IN" dirty="0" smtClean="0"/>
              <a:t>smart phones</a:t>
            </a:r>
            <a:r>
              <a:rPr lang="en-IN" dirty="0" smtClean="0"/>
              <a:t>.</a:t>
            </a:r>
          </a:p>
          <a:p>
            <a:pPr algn="just"/>
            <a:r>
              <a:rPr lang="en-IN" b="1" dirty="0" smtClean="0"/>
              <a:t>Safety Glass:</a:t>
            </a:r>
            <a:r>
              <a:rPr lang="en-IN" dirty="0" smtClean="0"/>
              <a:t> Float glass can be further processed to create laminated or tempered safety glass. Tempered float glass is used where increased strength and safety are required, such as in glass doors and partitions.</a:t>
            </a:r>
          </a:p>
          <a:p>
            <a:pPr algn="just"/>
            <a:r>
              <a:rPr lang="en-IN" b="1" dirty="0" smtClean="0"/>
              <a:t>Greenhouses:</a:t>
            </a:r>
            <a:r>
              <a:rPr lang="en-IN" dirty="0" smtClean="0"/>
              <a:t> The high transparency of float glass makes it suitable for greenhouse construction, allowing sunlight to penetrate and support plant growth</a:t>
            </a:r>
            <a:r>
              <a:rPr lang="en-IN" dirty="0" smtClean="0"/>
              <a:t>.</a:t>
            </a:r>
            <a:endParaRPr lang="en-IN" dirty="0"/>
          </a:p>
          <a:p>
            <a:pPr marL="0" indent="0" algn="just">
              <a:buNone/>
            </a:pPr>
            <a:r>
              <a:rPr lang="en-IN" dirty="0" smtClean="0"/>
              <a:t>Float glass has become a staple material in various industries due to its cost-effectiveness, versatility, and consistent quality, making it a popular choice for a wide range of applications.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904656"/>
          </a:xfrm>
        </p:spPr>
        <p:txBody>
          <a:bodyPr>
            <a:normAutofit fontScale="77500" lnSpcReduction="20000"/>
          </a:bodyPr>
          <a:lstStyle/>
          <a:p>
            <a:pPr algn="just">
              <a:buNone/>
            </a:pPr>
            <a:r>
              <a:rPr lang="en-IN" dirty="0" smtClean="0"/>
              <a:t>Tempered Glass</a:t>
            </a:r>
          </a:p>
          <a:p>
            <a:pPr algn="just">
              <a:buNone/>
            </a:pPr>
            <a:r>
              <a:rPr lang="en-IN" b="1" i="1" dirty="0" smtClean="0"/>
              <a:t>Characteristics of Tempered Glass:</a:t>
            </a:r>
            <a:endParaRPr lang="en-IN" i="1" dirty="0" smtClean="0"/>
          </a:p>
          <a:p>
            <a:pPr algn="just"/>
            <a:r>
              <a:rPr lang="en-IN" b="1" dirty="0" smtClean="0"/>
              <a:t>Strength:</a:t>
            </a:r>
            <a:r>
              <a:rPr lang="en-IN" dirty="0" smtClean="0"/>
              <a:t> Tempered glass is significantly stronger than regular glass, making it more resistant to impact and breakage.</a:t>
            </a:r>
          </a:p>
          <a:p>
            <a:pPr algn="just"/>
            <a:r>
              <a:rPr lang="en-IN" b="1" dirty="0" smtClean="0"/>
              <a:t>Safety:</a:t>
            </a:r>
            <a:r>
              <a:rPr lang="en-IN" dirty="0" smtClean="0"/>
              <a:t> When tempered glass does break, it shatters into small, granular pieces instead of sharp, jagged shards, reducing the risk of injury.</a:t>
            </a:r>
          </a:p>
          <a:p>
            <a:pPr algn="just"/>
            <a:r>
              <a:rPr lang="en-IN" b="1" dirty="0" smtClean="0"/>
              <a:t>Heat Resistance:</a:t>
            </a:r>
            <a:r>
              <a:rPr lang="en-IN" dirty="0" smtClean="0"/>
              <a:t> Tempered glass has higher thermal resistance than regular glass, making it better able to withstand sudden temperature changes.</a:t>
            </a:r>
          </a:p>
          <a:p>
            <a:pPr algn="just"/>
            <a:r>
              <a:rPr lang="en-IN" b="1" dirty="0" smtClean="0"/>
              <a:t>Uniform Thickness:</a:t>
            </a:r>
            <a:r>
              <a:rPr lang="en-IN" dirty="0" smtClean="0"/>
              <a:t> Tempered glass is manufactured to have uniform thickness, contributing to its strength and safety features.</a:t>
            </a:r>
          </a:p>
          <a:p>
            <a:pPr algn="just"/>
            <a:r>
              <a:rPr lang="en-IN" b="1" dirty="0" smtClean="0"/>
              <a:t>Hardness:</a:t>
            </a:r>
            <a:r>
              <a:rPr lang="en-IN" dirty="0" smtClean="0"/>
              <a:t> Tempered glass is harder than regular glass, providing enhanced resistance to scratches and other surface damage.</a:t>
            </a:r>
          </a:p>
          <a:p>
            <a:pPr algn="just">
              <a:buNone/>
            </a:pP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6120680"/>
          </a:xfrm>
        </p:spPr>
        <p:txBody>
          <a:bodyPr>
            <a:normAutofit fontScale="85000" lnSpcReduction="10000"/>
          </a:bodyPr>
          <a:lstStyle/>
          <a:p>
            <a:pPr algn="just">
              <a:buNone/>
            </a:pPr>
            <a:r>
              <a:rPr lang="en-IN" b="1" i="1" dirty="0" smtClean="0"/>
              <a:t>Uses of Tempered Glass:</a:t>
            </a:r>
            <a:endParaRPr lang="en-IN" i="1" dirty="0" smtClean="0"/>
          </a:p>
          <a:p>
            <a:pPr algn="just"/>
            <a:r>
              <a:rPr lang="en-IN" b="1" dirty="0" smtClean="0"/>
              <a:t>Automotive Applications:</a:t>
            </a:r>
            <a:r>
              <a:rPr lang="en-IN" dirty="0" smtClean="0"/>
              <a:t> Tempered glass is commonly used for car windows, side windows, and rear windows due to its safety features.</a:t>
            </a:r>
          </a:p>
          <a:p>
            <a:pPr algn="just"/>
            <a:r>
              <a:rPr lang="en-IN" b="1" dirty="0" smtClean="0"/>
              <a:t>Architectural Glazing:</a:t>
            </a:r>
            <a:r>
              <a:rPr lang="en-IN" dirty="0" smtClean="0"/>
              <a:t> Tempered glass is used in buildings for windows, doors, glass facades, and shower enclosures, providing both safety and strength.</a:t>
            </a:r>
          </a:p>
          <a:p>
            <a:pPr algn="just"/>
            <a:r>
              <a:rPr lang="en-IN" b="1" dirty="0" smtClean="0"/>
              <a:t>Household Appliances:</a:t>
            </a:r>
            <a:r>
              <a:rPr lang="en-IN" dirty="0" smtClean="0"/>
              <a:t> Tempered glass is employed in household appliances such as oven doors, microwave doors, and refrigerator shelves due to its resistance to heat and strength.</a:t>
            </a:r>
          </a:p>
          <a:p>
            <a:pPr algn="just"/>
            <a:r>
              <a:rPr lang="en-IN" b="1" dirty="0" smtClean="0"/>
              <a:t>Furniture:</a:t>
            </a:r>
            <a:r>
              <a:rPr lang="en-IN" dirty="0" smtClean="0"/>
              <a:t> Tempered glass is used in the production of glass tabletops, shelves, and cabinet doors, offering a combination of aesthetic appeal and safety</a:t>
            </a:r>
            <a:r>
              <a:rPr lang="en-IN" dirty="0" smtClean="0"/>
              <a:t>.</a:t>
            </a:r>
            <a:endParaRPr lang="en-IN"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rmAutofit fontScale="92500" lnSpcReduction="10000"/>
          </a:bodyPr>
          <a:lstStyle/>
          <a:p>
            <a:pPr algn="just"/>
            <a:r>
              <a:rPr lang="en-IN" b="1" dirty="0" smtClean="0"/>
              <a:t>Mobile Devices:</a:t>
            </a:r>
            <a:r>
              <a:rPr lang="en-IN" dirty="0" smtClean="0"/>
              <a:t> Many </a:t>
            </a:r>
            <a:r>
              <a:rPr lang="en-IN" dirty="0" smtClean="0"/>
              <a:t>smart phones </a:t>
            </a:r>
            <a:r>
              <a:rPr lang="en-IN" dirty="0" smtClean="0"/>
              <a:t>and tablets use tempered glass for their screens, providing durability and resistance to scratches.</a:t>
            </a:r>
          </a:p>
          <a:p>
            <a:pPr algn="just"/>
            <a:r>
              <a:rPr lang="en-IN" b="1" dirty="0" smtClean="0"/>
              <a:t>Shower Doors and Enclosures:</a:t>
            </a:r>
            <a:r>
              <a:rPr lang="en-IN" dirty="0" smtClean="0"/>
              <a:t> Tempered glass is a popular choice for shower doors and enclosures, ensuring safety in case of breakage.</a:t>
            </a:r>
          </a:p>
          <a:p>
            <a:pPr algn="just"/>
            <a:r>
              <a:rPr lang="en-IN" b="1" dirty="0" smtClean="0"/>
              <a:t>Storefronts and Display Cases:</a:t>
            </a:r>
            <a:r>
              <a:rPr lang="en-IN" dirty="0" smtClean="0"/>
              <a:t> Tempered glass is used in commercial applications for storefronts, display cases, and glass partitions, providing both strength and safety.</a:t>
            </a:r>
          </a:p>
          <a:p>
            <a:pPr algn="just"/>
            <a:r>
              <a:rPr lang="en-IN" b="1" dirty="0" smtClean="0"/>
              <a:t>Railings and Balustrades:</a:t>
            </a:r>
            <a:r>
              <a:rPr lang="en-IN" dirty="0" smtClean="0"/>
              <a:t> Tempered glass is often used in architectural applications for railings and balustrades due to its safety features</a:t>
            </a:r>
            <a:r>
              <a:rPr lang="en-IN" dirty="0" smtClean="0"/>
              <a:t>.</a:t>
            </a:r>
            <a:endParaRPr lang="en-IN"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lnSpcReduction="10000"/>
          </a:bodyPr>
          <a:lstStyle/>
          <a:p>
            <a:pPr algn="just"/>
            <a:r>
              <a:rPr lang="en-IN" b="1" dirty="0" smtClean="0"/>
              <a:t>Sports Arenas and Public Spaces:</a:t>
            </a:r>
            <a:r>
              <a:rPr lang="en-IN" dirty="0" smtClean="0"/>
              <a:t> Tempered glass is used in areas where safety is paramount, such as sports arenas and public spaces, to minimize the risk of injury in case of breakage.</a:t>
            </a:r>
          </a:p>
          <a:p>
            <a:pPr algn="just"/>
            <a:r>
              <a:rPr lang="en-IN" b="1" dirty="0" smtClean="0"/>
              <a:t>Solar Panels:</a:t>
            </a:r>
            <a:r>
              <a:rPr lang="en-IN" dirty="0" smtClean="0"/>
              <a:t> Tempered glass is used as a protective cover for solar panels, providing durability and resistance to environmental conditions.</a:t>
            </a:r>
          </a:p>
          <a:p>
            <a:pPr algn="just"/>
            <a:r>
              <a:rPr lang="en-IN" dirty="0" smtClean="0"/>
              <a:t>Tempered glass is a versatile material known for its strength, safety, and resistance to thermal stress, making it suitable for a wide range of applications in various industries</a:t>
            </a:r>
            <a:endParaRPr lang="en-I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04656"/>
          </a:xfrm>
        </p:spPr>
        <p:txBody>
          <a:bodyPr>
            <a:normAutofit fontScale="92500" lnSpcReduction="20000"/>
          </a:bodyPr>
          <a:lstStyle/>
          <a:p>
            <a:pPr algn="just">
              <a:buNone/>
            </a:pPr>
            <a:r>
              <a:rPr lang="en-IN" dirty="0" smtClean="0"/>
              <a:t>Laminated Glass</a:t>
            </a:r>
          </a:p>
          <a:p>
            <a:pPr algn="just">
              <a:buNone/>
            </a:pPr>
            <a:r>
              <a:rPr lang="en-IN" b="1" i="1" dirty="0" smtClean="0"/>
              <a:t>Characteristics of Laminated Glass:</a:t>
            </a:r>
            <a:endParaRPr lang="en-IN" i="1" dirty="0" smtClean="0"/>
          </a:p>
          <a:p>
            <a:pPr algn="just"/>
            <a:r>
              <a:rPr lang="en-IN" b="1" dirty="0" smtClean="0"/>
              <a:t>Safety:</a:t>
            </a:r>
            <a:r>
              <a:rPr lang="en-IN" dirty="0" smtClean="0"/>
              <a:t> Laminated glass is designed to hold together when shattered, reducing the risk of injury. It remains in place due to an interlayer (usually made of polyvinyl </a:t>
            </a:r>
            <a:r>
              <a:rPr lang="en-IN" dirty="0" err="1" smtClean="0"/>
              <a:t>butyral</a:t>
            </a:r>
            <a:r>
              <a:rPr lang="en-IN" dirty="0" smtClean="0"/>
              <a:t> or PVB) even if the glass breaks.</a:t>
            </a:r>
          </a:p>
          <a:p>
            <a:pPr algn="just"/>
            <a:r>
              <a:rPr lang="en-IN" b="1" dirty="0" smtClean="0"/>
              <a:t>Security:</a:t>
            </a:r>
            <a:r>
              <a:rPr lang="en-IN" dirty="0" smtClean="0"/>
              <a:t> The interlayer in laminated glass provides resistance against forced entry and impact, making it more difficult to penetrate.</a:t>
            </a:r>
          </a:p>
          <a:p>
            <a:pPr algn="just"/>
            <a:r>
              <a:rPr lang="en-IN" b="1" dirty="0" smtClean="0"/>
              <a:t>UV Protection:</a:t>
            </a:r>
            <a:r>
              <a:rPr lang="en-IN" dirty="0" smtClean="0"/>
              <a:t> Laminated glass can be manufactured with UV-blocking </a:t>
            </a:r>
            <a:r>
              <a:rPr lang="en-IN" dirty="0" err="1" smtClean="0"/>
              <a:t>interlayers</a:t>
            </a:r>
            <a:r>
              <a:rPr lang="en-IN" dirty="0" smtClean="0"/>
              <a:t>, providing protection against harmful ultraviolet rays and preventing fading of interior furnishings.</a:t>
            </a:r>
          </a:p>
          <a:p>
            <a:pPr algn="just">
              <a:buNone/>
            </a:pPr>
            <a:endParaRPr lang="en-I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lnSpcReduction="10000"/>
          </a:bodyPr>
          <a:lstStyle/>
          <a:p>
            <a:pPr algn="just"/>
            <a:r>
              <a:rPr lang="en-IN" b="1" dirty="0" smtClean="0"/>
              <a:t>Sound Insulation:</a:t>
            </a:r>
            <a:r>
              <a:rPr lang="en-IN" dirty="0" smtClean="0"/>
              <a:t> Laminated glass can contribute to sound reduction, minimizing noise transmission through the glass.</a:t>
            </a:r>
          </a:p>
          <a:p>
            <a:pPr algn="just"/>
            <a:r>
              <a:rPr lang="en-IN" b="1" dirty="0" smtClean="0"/>
              <a:t>Customization:</a:t>
            </a:r>
            <a:r>
              <a:rPr lang="en-IN" dirty="0" smtClean="0"/>
              <a:t> Laminated glass allows for customization by incorporating various interlayer materials, such as </a:t>
            </a:r>
            <a:r>
              <a:rPr lang="en-IN" dirty="0" err="1" smtClean="0"/>
              <a:t>colored</a:t>
            </a:r>
            <a:r>
              <a:rPr lang="en-IN" dirty="0" smtClean="0"/>
              <a:t> or patterned </a:t>
            </a:r>
            <a:r>
              <a:rPr lang="en-IN" dirty="0" smtClean="0"/>
              <a:t>inter layers</a:t>
            </a:r>
            <a:r>
              <a:rPr lang="en-IN" dirty="0" smtClean="0"/>
              <a:t>, to achieve specific aesthetic effects.</a:t>
            </a:r>
          </a:p>
          <a:p>
            <a:pPr algn="just"/>
            <a:r>
              <a:rPr lang="en-IN" b="1" dirty="0" smtClean="0"/>
              <a:t>Optical Clarity:</a:t>
            </a:r>
            <a:r>
              <a:rPr lang="en-IN" dirty="0" smtClean="0"/>
              <a:t> Laminated glass maintains optical clarity, making it suitable for applications where visibility is essential</a:t>
            </a:r>
            <a:r>
              <a:rPr lang="en-IN" dirty="0" smtClean="0"/>
              <a:t>.</a:t>
            </a:r>
            <a:endParaRPr lang="en-IN" dirty="0" smtClean="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92500" lnSpcReduction="20000"/>
          </a:bodyPr>
          <a:lstStyle/>
          <a:p>
            <a:pPr algn="just">
              <a:buNone/>
            </a:pPr>
            <a:r>
              <a:rPr lang="en-IN" b="1" i="1" dirty="0" smtClean="0"/>
              <a:t>Uses of Laminated Glass</a:t>
            </a:r>
            <a:r>
              <a:rPr lang="en-IN" b="1" i="1" dirty="0" smtClean="0"/>
              <a:t>:</a:t>
            </a:r>
          </a:p>
          <a:p>
            <a:pPr algn="just"/>
            <a:r>
              <a:rPr lang="en-IN" b="1" dirty="0" smtClean="0"/>
              <a:t>Automotive Safety Glass:</a:t>
            </a:r>
            <a:r>
              <a:rPr lang="en-IN" dirty="0" smtClean="0"/>
              <a:t> Laminated glass is commonly used for windshields in automobiles. In the event of breakage, the glass remains in place, reducing the risk of injuries.</a:t>
            </a:r>
          </a:p>
          <a:p>
            <a:pPr algn="just"/>
            <a:r>
              <a:rPr lang="en-IN" b="1" dirty="0" smtClean="0"/>
              <a:t>Architectural Glazing:</a:t>
            </a:r>
            <a:r>
              <a:rPr lang="en-IN" dirty="0" smtClean="0"/>
              <a:t> Laminated glass is employed in windows, doors, and glass facades for buildings. Its safety features make it suitable for use in areas where human impact resistance is essential.</a:t>
            </a:r>
          </a:p>
          <a:p>
            <a:pPr algn="just"/>
            <a:r>
              <a:rPr lang="en-IN" b="1" dirty="0" smtClean="0"/>
              <a:t>Hurricane-Resistant Windows:</a:t>
            </a:r>
            <a:r>
              <a:rPr lang="en-IN" dirty="0" smtClean="0"/>
              <a:t> Laminated glass is used in regions prone to hurricanes and storms for windows and doors to provide protection against high winds and flying debris</a:t>
            </a:r>
            <a:r>
              <a:rPr lang="en-IN" dirty="0" smtClean="0"/>
              <a:t>.</a:t>
            </a:r>
            <a:endParaRPr lang="en-IN" dirty="0" smtClean="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fontScale="92500" lnSpcReduction="20000"/>
          </a:bodyPr>
          <a:lstStyle/>
          <a:p>
            <a:pPr algn="just"/>
            <a:r>
              <a:rPr lang="en-IN" b="1" dirty="0" smtClean="0"/>
              <a:t>Skylights and Canopies:</a:t>
            </a:r>
            <a:r>
              <a:rPr lang="en-IN" dirty="0" smtClean="0"/>
              <a:t> Laminated glass is used in skylights and canopies to enhance safety, providing protection against falling glass in case of breakage.</a:t>
            </a:r>
          </a:p>
          <a:p>
            <a:pPr algn="just"/>
            <a:r>
              <a:rPr lang="en-IN" b="1" dirty="0" smtClean="0"/>
              <a:t>Banks and Retail Spaces:</a:t>
            </a:r>
            <a:r>
              <a:rPr lang="en-IN" dirty="0" smtClean="0"/>
              <a:t> Laminated glass is often used in storefronts and display cases in banks and retail spaces for security purposes, as it resists penetration and provides a deterrent against break-ins.</a:t>
            </a:r>
          </a:p>
          <a:p>
            <a:pPr algn="just"/>
            <a:r>
              <a:rPr lang="en-IN" b="1" dirty="0" smtClean="0"/>
              <a:t>Soundproofing Applications:</a:t>
            </a:r>
            <a:r>
              <a:rPr lang="en-IN" dirty="0" smtClean="0"/>
              <a:t> Laminated glass can be used in areas where sound insulation is important, such as recording studios, </a:t>
            </a:r>
            <a:r>
              <a:rPr lang="en-IN" dirty="0" smtClean="0"/>
              <a:t>theatres, </a:t>
            </a:r>
            <a:r>
              <a:rPr lang="en-IN" dirty="0" smtClean="0"/>
              <a:t>or buildings in noisy urban environments</a:t>
            </a:r>
            <a:r>
              <a:rPr lang="en-IN" dirty="0" smtClean="0"/>
              <a:t>.</a:t>
            </a:r>
            <a:endParaRPr lang="en-IN" dirty="0" smtClean="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fontScale="85000" lnSpcReduction="20000"/>
          </a:bodyPr>
          <a:lstStyle/>
          <a:p>
            <a:pPr algn="just"/>
            <a:r>
              <a:rPr lang="en-IN" b="1" dirty="0" smtClean="0"/>
              <a:t>Museums and Galleries:</a:t>
            </a:r>
            <a:r>
              <a:rPr lang="en-IN" dirty="0" smtClean="0"/>
              <a:t> Laminated glass is used in areas where UV protection is crucial to prevent damage to valuable </a:t>
            </a:r>
            <a:r>
              <a:rPr lang="en-IN" dirty="0" smtClean="0"/>
              <a:t>artefacts </a:t>
            </a:r>
            <a:r>
              <a:rPr lang="en-IN" dirty="0" smtClean="0"/>
              <a:t>and artworks.</a:t>
            </a:r>
          </a:p>
          <a:p>
            <a:pPr algn="just"/>
            <a:r>
              <a:rPr lang="en-IN" b="1" dirty="0" smtClean="0"/>
              <a:t>Balustrades and Railings:</a:t>
            </a:r>
            <a:r>
              <a:rPr lang="en-IN" dirty="0" smtClean="0"/>
              <a:t> Laminated glass is employed in balustrades and railings, providing both safety and aesthetic appeal.</a:t>
            </a:r>
          </a:p>
          <a:p>
            <a:pPr algn="just"/>
            <a:r>
              <a:rPr lang="en-IN" b="1" dirty="0" smtClean="0"/>
              <a:t>Glass Flooring:</a:t>
            </a:r>
            <a:r>
              <a:rPr lang="en-IN" dirty="0" smtClean="0"/>
              <a:t> Laminated glass can be used in flooring applications, offering a combination of safety and transparency.</a:t>
            </a:r>
          </a:p>
          <a:p>
            <a:pPr algn="just"/>
            <a:r>
              <a:rPr lang="en-IN" b="1" dirty="0" smtClean="0"/>
              <a:t>Bullet-Resistant Glass:</a:t>
            </a:r>
            <a:r>
              <a:rPr lang="en-IN" dirty="0" smtClean="0"/>
              <a:t> Laminated glass can be manufactured to resist bullet penetration, making it suitable for applications where enhanced security is required, such as in banks or government buildings.</a:t>
            </a:r>
          </a:p>
          <a:p>
            <a:pPr marL="0" indent="0" algn="just">
              <a:buNone/>
            </a:pPr>
            <a:r>
              <a:rPr lang="en-IN" dirty="0" smtClean="0"/>
              <a:t>Laminated glass finds use in a variety of applications where safety, security, and customization are important considerations</a:t>
            </a:r>
            <a:r>
              <a:rPr lang="en-IN" dirty="0" smtClean="0"/>
              <a:t>.</a:t>
            </a:r>
            <a:endParaRPr lang="en-IN"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29600" cy="4525963"/>
          </a:xfrm>
        </p:spPr>
        <p:txBody>
          <a:bodyPr/>
          <a:lstStyle/>
          <a:p>
            <a:pPr algn="just"/>
            <a:r>
              <a:rPr lang="en-IN" b="1" dirty="0" smtClean="0"/>
              <a:t>Aesthetic Considerations:</a:t>
            </a:r>
            <a:r>
              <a:rPr lang="en-IN" dirty="0" smtClean="0"/>
              <a:t> Architects often use materials to achieve certain aesthetic effects or to convey a particular design style. The </a:t>
            </a:r>
            <a:r>
              <a:rPr lang="en-IN" dirty="0" smtClean="0"/>
              <a:t>colour</a:t>
            </a:r>
            <a:r>
              <a:rPr lang="en-IN" dirty="0" smtClean="0"/>
              <a:t>, texture, and visual appeal of materials contribute significantly to the overall look and feel of a building. Knowing how different materials behave in terms of aesthetics helps architects create visually pleasing and cohesive designs.</a:t>
            </a:r>
            <a:endParaRPr lang="en-IN"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120680"/>
          </a:xfrm>
        </p:spPr>
        <p:txBody>
          <a:bodyPr>
            <a:normAutofit fontScale="92500" lnSpcReduction="20000"/>
          </a:bodyPr>
          <a:lstStyle/>
          <a:p>
            <a:pPr algn="just">
              <a:buNone/>
            </a:pPr>
            <a:r>
              <a:rPr lang="en-IN" dirty="0" smtClean="0"/>
              <a:t>Annealed Glass</a:t>
            </a:r>
            <a:endParaRPr lang="en-IN" dirty="0"/>
          </a:p>
          <a:p>
            <a:pPr algn="just">
              <a:buNone/>
            </a:pPr>
            <a:r>
              <a:rPr lang="en-IN" b="1" i="1" dirty="0" smtClean="0"/>
              <a:t>Characteristics of Annealed Glass:</a:t>
            </a:r>
            <a:endParaRPr lang="en-IN" i="1" dirty="0" smtClean="0"/>
          </a:p>
          <a:p>
            <a:pPr algn="just"/>
            <a:r>
              <a:rPr lang="en-IN" b="1" dirty="0" smtClean="0"/>
              <a:t>Uniform Thickness:</a:t>
            </a:r>
            <a:r>
              <a:rPr lang="en-IN" dirty="0" smtClean="0"/>
              <a:t> Annealed glass is manufactured with consistent thickness, providing clarity and transparency.</a:t>
            </a:r>
          </a:p>
          <a:p>
            <a:pPr algn="just"/>
            <a:r>
              <a:rPr lang="en-IN" b="1" dirty="0" smtClean="0"/>
              <a:t>Flat Surface:</a:t>
            </a:r>
            <a:r>
              <a:rPr lang="en-IN" dirty="0" smtClean="0"/>
              <a:t> It has a flat surface, making it suitable for various applications where a smooth appearance is desired.</a:t>
            </a:r>
          </a:p>
          <a:p>
            <a:pPr algn="just"/>
            <a:r>
              <a:rPr lang="en-IN" b="1" dirty="0" smtClean="0"/>
              <a:t>Easy to Cut and Fabricate:</a:t>
            </a:r>
            <a:r>
              <a:rPr lang="en-IN" dirty="0" smtClean="0"/>
              <a:t> Annealed glass is relatively easy to cut and fabricate, allowing for customization in terms of size and shape.</a:t>
            </a:r>
          </a:p>
          <a:p>
            <a:pPr algn="just"/>
            <a:r>
              <a:rPr lang="en-IN" b="1" dirty="0" smtClean="0"/>
              <a:t>Affordability:</a:t>
            </a:r>
            <a:r>
              <a:rPr lang="en-IN" dirty="0" smtClean="0"/>
              <a:t> Compared to some specialized glass types, annealed glass is generally more affordable, making it a cost-effective option</a:t>
            </a:r>
            <a:r>
              <a:rPr lang="en-IN" dirty="0" smtClean="0"/>
              <a:t>.</a:t>
            </a:r>
            <a:endParaRPr lang="en-IN" dirty="0" smtClean="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832648"/>
          </a:xfrm>
        </p:spPr>
        <p:txBody>
          <a:bodyPr>
            <a:normAutofit fontScale="92500" lnSpcReduction="10000"/>
          </a:bodyPr>
          <a:lstStyle/>
          <a:p>
            <a:pPr algn="just">
              <a:buNone/>
            </a:pPr>
            <a:r>
              <a:rPr lang="en-IN" b="1" i="1" dirty="0" smtClean="0"/>
              <a:t>Uses of Annealed Glass:</a:t>
            </a:r>
            <a:endParaRPr lang="en-IN" i="1" dirty="0" smtClean="0"/>
          </a:p>
          <a:p>
            <a:pPr algn="just"/>
            <a:r>
              <a:rPr lang="en-IN" b="1" dirty="0" smtClean="0"/>
              <a:t>Windows:</a:t>
            </a:r>
            <a:r>
              <a:rPr lang="en-IN" dirty="0" smtClean="0"/>
              <a:t> Annealed glass is commonly used for residential and commercial windows, providing transparency and allowing natural light into buildings.</a:t>
            </a:r>
          </a:p>
          <a:p>
            <a:pPr algn="just"/>
            <a:r>
              <a:rPr lang="en-IN" b="1" dirty="0" smtClean="0"/>
              <a:t>Picture Frames:</a:t>
            </a:r>
            <a:r>
              <a:rPr lang="en-IN" dirty="0" smtClean="0"/>
              <a:t> Its flat and smooth characteristics make annealed glass suitable for use in picture frames, preserving and displaying photographs and artwork.</a:t>
            </a:r>
          </a:p>
          <a:p>
            <a:pPr algn="just"/>
            <a:r>
              <a:rPr lang="en-IN" b="1" dirty="0" smtClean="0"/>
              <a:t>Tabletops and Shelves:</a:t>
            </a:r>
            <a:r>
              <a:rPr lang="en-IN" dirty="0" smtClean="0"/>
              <a:t> Annealed glass is used in the production of tabletops and shelves for furniture, offering a transparent and versatile surface</a:t>
            </a:r>
            <a:r>
              <a:rPr lang="en-IN" dirty="0" smtClean="0"/>
              <a:t>.</a:t>
            </a:r>
            <a:endParaRPr lang="en-IN" dirty="0" smtClean="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85000" lnSpcReduction="10000"/>
          </a:bodyPr>
          <a:lstStyle/>
          <a:p>
            <a:pPr algn="just"/>
            <a:r>
              <a:rPr lang="en-IN" b="1" dirty="0" smtClean="0"/>
              <a:t>Architectural Applications:</a:t>
            </a:r>
            <a:r>
              <a:rPr lang="en-IN" dirty="0" smtClean="0"/>
              <a:t> In certain architectural applications where safety standards do not require tempered or laminated glass, annealed glass may be used for doors, partitions, and non-load-bearing applications.</a:t>
            </a:r>
          </a:p>
          <a:p>
            <a:pPr algn="just"/>
            <a:r>
              <a:rPr lang="en-IN" b="1" dirty="0" smtClean="0"/>
              <a:t>Cabinet Doors:</a:t>
            </a:r>
            <a:r>
              <a:rPr lang="en-IN" dirty="0" smtClean="0"/>
              <a:t> Annealed glass is used for cabinet doors, providing visibility and a clean, transparent look.</a:t>
            </a:r>
          </a:p>
          <a:p>
            <a:pPr algn="just"/>
            <a:r>
              <a:rPr lang="en-IN" b="1" dirty="0" smtClean="0"/>
              <a:t>Decorative Glass:</a:t>
            </a:r>
            <a:r>
              <a:rPr lang="en-IN" dirty="0" smtClean="0"/>
              <a:t> It is used in decorative applications, such as glass panels in interior design or for creating decorative glass items.</a:t>
            </a:r>
          </a:p>
          <a:p>
            <a:pPr algn="just"/>
            <a:r>
              <a:rPr lang="en-IN" b="1" dirty="0" smtClean="0"/>
              <a:t>Greenhouses:</a:t>
            </a:r>
            <a:r>
              <a:rPr lang="en-IN" dirty="0" smtClean="0"/>
              <a:t> Annealed glass may be used in the construction of greenhouses, allowing sunlight to pass through and facilitate plant growth</a:t>
            </a:r>
            <a:r>
              <a:rPr lang="en-IN" dirty="0" smtClean="0"/>
              <a:t>.</a:t>
            </a:r>
            <a:endParaRPr lang="en-IN" dirty="0" smtClean="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760640"/>
          </a:xfrm>
        </p:spPr>
        <p:txBody>
          <a:bodyPr>
            <a:normAutofit fontScale="85000" lnSpcReduction="10000"/>
          </a:bodyPr>
          <a:lstStyle/>
          <a:p>
            <a:pPr algn="just"/>
            <a:r>
              <a:rPr lang="en-IN" b="1" dirty="0" smtClean="0"/>
              <a:t>Standard Glass Containers:</a:t>
            </a:r>
            <a:r>
              <a:rPr lang="en-IN" dirty="0" smtClean="0"/>
              <a:t> Annealed glass is commonly used in the manufacturing of standard glass containers such as bottles and jars for packaging food and beverages.</a:t>
            </a:r>
          </a:p>
          <a:p>
            <a:pPr algn="just"/>
            <a:r>
              <a:rPr lang="en-IN" b="1" dirty="0" smtClean="0"/>
              <a:t>Basic Glazing Applications:</a:t>
            </a:r>
            <a:r>
              <a:rPr lang="en-IN" dirty="0" smtClean="0"/>
              <a:t> In situations where safety and thermal considerations are not critical, annealed glass may be used for basic glazing applications.</a:t>
            </a:r>
          </a:p>
          <a:p>
            <a:pPr algn="just"/>
            <a:r>
              <a:rPr lang="en-IN" dirty="0" smtClean="0"/>
              <a:t>While annealed glass has several practical applications due to its affordability and ease of fabrication, it is important to note that it lacks the safety features of other specialized glass types, such as tempered or laminated glass. As a result, it may not be suitable for certain high-risk applications where safety is a primary concern</a:t>
            </a:r>
            <a:r>
              <a:rPr lang="en-IN" dirty="0" smtClean="0"/>
              <a:t>.</a:t>
            </a:r>
            <a:endParaRPr lang="en-IN" dirty="0" smtClean="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Composition of Glass</a:t>
            </a:r>
            <a:endParaRPr lang="en-IN" dirty="0"/>
          </a:p>
        </p:txBody>
      </p:sp>
      <p:sp>
        <p:nvSpPr>
          <p:cNvPr id="3" name="Content Placeholder 2"/>
          <p:cNvSpPr>
            <a:spLocks noGrp="1"/>
          </p:cNvSpPr>
          <p:nvPr>
            <p:ph idx="1"/>
          </p:nvPr>
        </p:nvSpPr>
        <p:spPr/>
        <p:txBody>
          <a:bodyPr>
            <a:normAutofit lnSpcReduction="10000"/>
          </a:bodyPr>
          <a:lstStyle/>
          <a:p>
            <a:pPr algn="just"/>
            <a:r>
              <a:rPr lang="en-IN" dirty="0" smtClean="0"/>
              <a:t>The composition of glass can vary depending on its type and intended use. However, the most common type of glass, known as soda-lime glass, has a basic composition that includes three primary ingredients:</a:t>
            </a:r>
          </a:p>
          <a:p>
            <a:r>
              <a:rPr lang="en-IN" b="1" dirty="0" smtClean="0"/>
              <a:t>Silica (Silicon Dioxide - SiO2):</a:t>
            </a:r>
            <a:r>
              <a:rPr lang="en-IN" dirty="0" smtClean="0"/>
              <a:t> Silica is the main component of glass and is derived from sand. It provides the basic structure and stability to the glass.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9552" y="620688"/>
            <a:ext cx="8229600" cy="5328592"/>
          </a:xfrm>
        </p:spPr>
        <p:txBody>
          <a:bodyPr>
            <a:normAutofit/>
          </a:bodyPr>
          <a:lstStyle/>
          <a:p>
            <a:pPr algn="just"/>
            <a:r>
              <a:rPr lang="en-IN" b="1" dirty="0" smtClean="0"/>
              <a:t>Soda Ash (Sodium Carbonate - Na2CO3):</a:t>
            </a:r>
            <a:r>
              <a:rPr lang="en-IN" dirty="0" smtClean="0"/>
              <a:t> Soda ash is added to the mixture to lower the melting point of silica, making the glass easier to form. It also enhances the workability of the glass during the manufacturing process.</a:t>
            </a:r>
          </a:p>
          <a:p>
            <a:pPr algn="just"/>
            <a:r>
              <a:rPr lang="en-IN" b="1" dirty="0" smtClean="0"/>
              <a:t>Lime (Calcium Oxide - </a:t>
            </a:r>
            <a:r>
              <a:rPr lang="en-IN" b="1" dirty="0" err="1" smtClean="0"/>
              <a:t>CaO</a:t>
            </a:r>
            <a:r>
              <a:rPr lang="en-IN" b="1" dirty="0" smtClean="0"/>
              <a:t>):</a:t>
            </a:r>
            <a:r>
              <a:rPr lang="en-IN" dirty="0" smtClean="0"/>
              <a:t> Lime is added to improve the chemical durability and stability of the glass. It also helps in reducing the solubility of the glass in water.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6048672"/>
          </a:xfrm>
        </p:spPr>
        <p:txBody>
          <a:bodyPr>
            <a:normAutofit fontScale="77500" lnSpcReduction="20000"/>
          </a:bodyPr>
          <a:lstStyle/>
          <a:p>
            <a:pPr marL="0" indent="0" algn="just">
              <a:buNone/>
            </a:pPr>
            <a:r>
              <a:rPr lang="en-IN" i="1" dirty="0" smtClean="0"/>
              <a:t>In addition to these primary components, small amounts of other materials may be added to achieve specific properties or characteristics in the glass. For example:</a:t>
            </a:r>
          </a:p>
          <a:p>
            <a:pPr algn="just"/>
            <a:r>
              <a:rPr lang="en-IN" b="1" dirty="0" smtClean="0"/>
              <a:t>Alumina (</a:t>
            </a:r>
            <a:r>
              <a:rPr lang="en-IN" b="1" dirty="0" err="1" smtClean="0"/>
              <a:t>Aluminum</a:t>
            </a:r>
            <a:r>
              <a:rPr lang="en-IN" b="1" dirty="0" smtClean="0"/>
              <a:t> Oxide - Al</a:t>
            </a:r>
            <a:r>
              <a:rPr lang="en-IN" b="1" baseline="-25000" dirty="0" smtClean="0"/>
              <a:t>2</a:t>
            </a:r>
            <a:r>
              <a:rPr lang="en-IN" b="1" dirty="0" smtClean="0"/>
              <a:t>O</a:t>
            </a:r>
            <a:r>
              <a:rPr lang="en-IN" b="1" baseline="-25000" dirty="0" smtClean="0"/>
              <a:t>3</a:t>
            </a:r>
            <a:r>
              <a:rPr lang="en-IN" b="1" dirty="0" smtClean="0"/>
              <a:t>):</a:t>
            </a:r>
            <a:r>
              <a:rPr lang="en-IN" dirty="0" smtClean="0"/>
              <a:t> Sometimes added to increase the glass's resistance to temperature variations.</a:t>
            </a:r>
          </a:p>
          <a:p>
            <a:pPr algn="just"/>
            <a:r>
              <a:rPr lang="en-IN" b="1" dirty="0" smtClean="0"/>
              <a:t>Magnesia (Magnesium Oxide - </a:t>
            </a:r>
            <a:r>
              <a:rPr lang="en-IN" b="1" dirty="0" err="1" smtClean="0"/>
              <a:t>MgO</a:t>
            </a:r>
            <a:r>
              <a:rPr lang="en-IN" b="1" dirty="0" smtClean="0"/>
              <a:t>):</a:t>
            </a:r>
            <a:r>
              <a:rPr lang="en-IN" dirty="0" smtClean="0"/>
              <a:t> Used to enhance chemical durability.</a:t>
            </a:r>
          </a:p>
          <a:p>
            <a:pPr algn="just"/>
            <a:r>
              <a:rPr lang="en-IN" b="1" dirty="0" smtClean="0"/>
              <a:t>Barium Oxide (</a:t>
            </a:r>
            <a:r>
              <a:rPr lang="en-IN" b="1" dirty="0" err="1" smtClean="0"/>
              <a:t>BaO</a:t>
            </a:r>
            <a:r>
              <a:rPr lang="en-IN" b="1" dirty="0" smtClean="0"/>
              <a:t>):</a:t>
            </a:r>
            <a:r>
              <a:rPr lang="en-IN" dirty="0" smtClean="0"/>
              <a:t> Can be added to increase the refractive index of the glass.</a:t>
            </a:r>
          </a:p>
          <a:p>
            <a:pPr marL="0" indent="0" algn="just">
              <a:buNone/>
            </a:pPr>
            <a:r>
              <a:rPr lang="en-IN" dirty="0" smtClean="0"/>
              <a:t>It's important to note that there are various types of glass with different compositions to meet specific requirements. For example, borosilicate glass contains boron oxide, giving it higher thermal resistance. Lead glass includes lead oxide, providing optical clarity and brilliance. The specific composition and manufacturing process influence the properties of the glass, such as its transparency, strength, thermal resistance, and chemical durability.</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Glass is prepared</a:t>
            </a:r>
            <a:endParaRPr lang="en-IN" dirty="0"/>
          </a:p>
        </p:txBody>
      </p:sp>
      <p:sp>
        <p:nvSpPr>
          <p:cNvPr id="3" name="Content Placeholder 2"/>
          <p:cNvSpPr>
            <a:spLocks noGrp="1"/>
          </p:cNvSpPr>
          <p:nvPr>
            <p:ph idx="1"/>
          </p:nvPr>
        </p:nvSpPr>
        <p:spPr>
          <a:xfrm>
            <a:off x="457200" y="1340768"/>
            <a:ext cx="8229600" cy="5257800"/>
          </a:xfrm>
        </p:spPr>
        <p:txBody>
          <a:bodyPr>
            <a:normAutofit fontScale="85000" lnSpcReduction="20000"/>
          </a:bodyPr>
          <a:lstStyle/>
          <a:p>
            <a:pPr marL="0" indent="0" algn="just">
              <a:buNone/>
            </a:pPr>
            <a:r>
              <a:rPr lang="en-IN" dirty="0" smtClean="0"/>
              <a:t>The preparation of glass involves a process known as glass manufacturing or glassmaking. The most common type of glass is soda-lime glass, and the basic steps in its preparation include:</a:t>
            </a:r>
          </a:p>
          <a:p>
            <a:pPr algn="just"/>
            <a:r>
              <a:rPr lang="en-IN" b="1" dirty="0" smtClean="0"/>
              <a:t>Raw Material Selection:</a:t>
            </a:r>
            <a:endParaRPr lang="en-IN" dirty="0" smtClean="0"/>
          </a:p>
          <a:p>
            <a:pPr lvl="1" algn="just"/>
            <a:r>
              <a:rPr lang="en-IN" b="1" dirty="0" smtClean="0"/>
              <a:t>Silica (Sand):</a:t>
            </a:r>
            <a:r>
              <a:rPr lang="en-IN" dirty="0" smtClean="0"/>
              <a:t> The primary component providing the basic structure of the glass.</a:t>
            </a:r>
          </a:p>
          <a:p>
            <a:pPr lvl="1" algn="just"/>
            <a:r>
              <a:rPr lang="en-IN" b="1" dirty="0" smtClean="0"/>
              <a:t>Soda Ash (Sodium Carbonate):</a:t>
            </a:r>
            <a:r>
              <a:rPr lang="en-IN" dirty="0" smtClean="0"/>
              <a:t> Lowers the melting point of silica and improves workability.</a:t>
            </a:r>
          </a:p>
          <a:p>
            <a:pPr lvl="1" algn="just"/>
            <a:r>
              <a:rPr lang="en-IN" b="1" dirty="0" smtClean="0"/>
              <a:t>Lime (Calcium Oxide):</a:t>
            </a:r>
            <a:r>
              <a:rPr lang="en-IN" dirty="0" smtClean="0"/>
              <a:t> Acts as a stabilizer, enhancing durability.</a:t>
            </a:r>
          </a:p>
          <a:p>
            <a:pPr algn="just"/>
            <a:r>
              <a:rPr lang="en-IN" b="1" dirty="0" smtClean="0"/>
              <a:t>Batching:</a:t>
            </a:r>
            <a:r>
              <a:rPr lang="en-IN" dirty="0" smtClean="0"/>
              <a:t> </a:t>
            </a:r>
            <a:r>
              <a:rPr lang="en-IN" dirty="0" smtClean="0"/>
              <a:t>The </a:t>
            </a:r>
            <a:r>
              <a:rPr lang="en-IN" dirty="0" smtClean="0"/>
              <a:t>selected raw materials are accurately measured and mixed in specific proportions. This mixture is called the batch.</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6120680"/>
          </a:xfrm>
        </p:spPr>
        <p:txBody>
          <a:bodyPr>
            <a:normAutofit fontScale="92500" lnSpcReduction="20000"/>
          </a:bodyPr>
          <a:lstStyle/>
          <a:p>
            <a:pPr algn="just"/>
            <a:r>
              <a:rPr lang="en-IN" b="1" dirty="0" smtClean="0"/>
              <a:t>Melting:</a:t>
            </a:r>
            <a:r>
              <a:rPr lang="en-IN" dirty="0" smtClean="0"/>
              <a:t> </a:t>
            </a:r>
            <a:r>
              <a:rPr lang="en-IN" dirty="0" smtClean="0"/>
              <a:t>The </a:t>
            </a:r>
            <a:r>
              <a:rPr lang="en-IN" dirty="0" smtClean="0"/>
              <a:t>batch is then fed into a furnace operating at high temperatures (around 1700°C or 3092°F</a:t>
            </a:r>
            <a:r>
              <a:rPr lang="en-IN" dirty="0" smtClean="0"/>
              <a:t>). The </a:t>
            </a:r>
            <a:r>
              <a:rPr lang="en-IN" dirty="0" smtClean="0"/>
              <a:t>raw materials undergo a chemical reaction, melting into a molten state.</a:t>
            </a:r>
          </a:p>
          <a:p>
            <a:pPr algn="just"/>
            <a:r>
              <a:rPr lang="en-IN" b="1" dirty="0" smtClean="0"/>
              <a:t>Formation:</a:t>
            </a:r>
            <a:r>
              <a:rPr lang="en-IN" dirty="0" smtClean="0"/>
              <a:t> </a:t>
            </a:r>
            <a:r>
              <a:rPr lang="en-IN" dirty="0" smtClean="0"/>
              <a:t>The </a:t>
            </a:r>
            <a:r>
              <a:rPr lang="en-IN" dirty="0" smtClean="0"/>
              <a:t>molten glass is shaped into the desired form. Different methods include:</a:t>
            </a:r>
          </a:p>
          <a:p>
            <a:pPr lvl="1" algn="just"/>
            <a:r>
              <a:rPr lang="en-IN" sz="3500" b="1" dirty="0" smtClean="0"/>
              <a:t>Floating:</a:t>
            </a:r>
            <a:r>
              <a:rPr lang="en-IN" sz="3500" dirty="0" smtClean="0"/>
              <a:t> Molten glass is floated on a bed of molten metal (typically tin) to create flat, even sheets (float glass).</a:t>
            </a:r>
          </a:p>
          <a:p>
            <a:pPr lvl="1" algn="just"/>
            <a:r>
              <a:rPr lang="en-IN" sz="3500" b="1" dirty="0" smtClean="0"/>
              <a:t>Blowing:</a:t>
            </a:r>
            <a:r>
              <a:rPr lang="en-IN" sz="3500" dirty="0" smtClean="0"/>
              <a:t> Molten glass is blown into </a:t>
            </a:r>
            <a:r>
              <a:rPr lang="en-IN" sz="3500" dirty="0" err="1" smtClean="0"/>
              <a:t>molds</a:t>
            </a:r>
            <a:r>
              <a:rPr lang="en-IN" sz="3500" dirty="0" smtClean="0"/>
              <a:t> to create various shapes, such as bottles or glassware</a:t>
            </a:r>
            <a:r>
              <a:rPr lang="en-IN" sz="3500" dirty="0" smtClean="0"/>
              <a:t>. </a:t>
            </a:r>
          </a:p>
          <a:p>
            <a:pPr lvl="1" algn="just"/>
            <a:r>
              <a:rPr lang="en-IN" sz="3500" b="1" dirty="0" smtClean="0"/>
              <a:t>Rolling</a:t>
            </a:r>
            <a:r>
              <a:rPr lang="en-IN" sz="3500" b="1" dirty="0" smtClean="0"/>
              <a:t>:</a:t>
            </a:r>
            <a:r>
              <a:rPr lang="en-IN" sz="3500" dirty="0" smtClean="0"/>
              <a:t> Molten glass is passed between rollers to form sheets or panels.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361459"/>
          </a:xfrm>
        </p:spPr>
        <p:txBody>
          <a:bodyPr>
            <a:normAutofit fontScale="92500"/>
          </a:bodyPr>
          <a:lstStyle/>
          <a:p>
            <a:pPr algn="just"/>
            <a:r>
              <a:rPr lang="en-IN" b="1" dirty="0" smtClean="0"/>
              <a:t>Annealing:</a:t>
            </a:r>
            <a:r>
              <a:rPr lang="en-IN" dirty="0" smtClean="0"/>
              <a:t> </a:t>
            </a:r>
            <a:r>
              <a:rPr lang="en-IN" dirty="0" smtClean="0"/>
              <a:t>The </a:t>
            </a:r>
            <a:r>
              <a:rPr lang="en-IN" dirty="0" smtClean="0"/>
              <a:t>formed glass is gradually cooled in an annealing oven to relieve internal stresses and prevent breakage. This controlled cooling process ensures uniform thickness and strength.</a:t>
            </a:r>
          </a:p>
          <a:p>
            <a:pPr algn="just"/>
            <a:r>
              <a:rPr lang="en-IN" b="1" dirty="0" smtClean="0"/>
              <a:t>Cutting and </a:t>
            </a:r>
            <a:r>
              <a:rPr lang="en-IN" b="1" dirty="0" smtClean="0"/>
              <a:t>Finishing:</a:t>
            </a:r>
            <a:r>
              <a:rPr lang="en-IN" dirty="0" smtClean="0"/>
              <a:t> </a:t>
            </a:r>
            <a:r>
              <a:rPr lang="en-IN" dirty="0" smtClean="0"/>
              <a:t>After </a:t>
            </a:r>
            <a:r>
              <a:rPr lang="en-IN" dirty="0" smtClean="0"/>
              <a:t>annealing, the glass may undergo cutting, shaping, and finishing processes to achieve the final product </a:t>
            </a:r>
            <a:r>
              <a:rPr lang="en-IN" dirty="0" smtClean="0"/>
              <a:t>specifications. For </a:t>
            </a:r>
            <a:r>
              <a:rPr lang="en-IN" dirty="0" smtClean="0"/>
              <a:t>example, large sheets of glass may be cut into smaller sizes or subjected to additional treatments like tempering or laminating for specific applications.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85000" lnSpcReduction="10000"/>
          </a:bodyPr>
          <a:lstStyle/>
          <a:p>
            <a:pPr algn="just"/>
            <a:r>
              <a:rPr lang="en-IN" b="1" dirty="0" smtClean="0"/>
              <a:t>Structural Integrity:</a:t>
            </a:r>
            <a:r>
              <a:rPr lang="en-IN" dirty="0" smtClean="0"/>
              <a:t> The structural integrity of a building depends on the materials used in its construction. Architects need to understand how materials interact with forces like gravity, wind, and seismic loads. This knowledge is crucial for designing buildings that are safe, stable, and resilient.</a:t>
            </a:r>
          </a:p>
          <a:p>
            <a:pPr algn="just"/>
            <a:r>
              <a:rPr lang="en-IN" b="1" dirty="0" smtClean="0"/>
              <a:t>Cost Considerations:</a:t>
            </a:r>
            <a:r>
              <a:rPr lang="en-IN" dirty="0" smtClean="0"/>
              <a:t> Building materials can significantly impact the overall cost of a construction project. Architects must consider the budget constraints of a project and choose materials that strike a balance between cost and performance. Understanding the cost implications of various materials helps architects make cost-effective decisions without compromising on quality.</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832648"/>
          </a:xfrm>
        </p:spPr>
        <p:txBody>
          <a:bodyPr>
            <a:normAutofit lnSpcReduction="10000"/>
          </a:bodyPr>
          <a:lstStyle/>
          <a:p>
            <a:pPr marL="0" indent="0" algn="just">
              <a:buNone/>
            </a:pPr>
            <a:r>
              <a:rPr lang="en-IN" dirty="0" smtClean="0"/>
              <a:t>It's important to note that the composition and preparation of glass can vary depending on the type of glass desired. For example, the preparation of specialty glasses like borosilicate or lead glass involves different raw materials and manufacturing processes</a:t>
            </a:r>
            <a:r>
              <a:rPr lang="en-IN" dirty="0" smtClean="0"/>
              <a:t>.</a:t>
            </a:r>
          </a:p>
          <a:p>
            <a:pPr marL="0" indent="0" algn="just">
              <a:buNone/>
            </a:pPr>
            <a:endParaRPr lang="en-IN" dirty="0" smtClean="0"/>
          </a:p>
          <a:p>
            <a:pPr marL="0" indent="0" algn="just">
              <a:buNone/>
            </a:pPr>
            <a:r>
              <a:rPr lang="en-IN" dirty="0" smtClean="0"/>
              <a:t>Additionally, advancements in glass technology have led to various innovative methods and formulations to achieve specific properties, such as increased strength, insulation, or optical clarity.</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505475"/>
          </a:xfrm>
        </p:spPr>
        <p:txBody>
          <a:bodyPr>
            <a:normAutofit fontScale="85000" lnSpcReduction="20000"/>
          </a:bodyPr>
          <a:lstStyle/>
          <a:p>
            <a:pPr algn="just">
              <a:buNone/>
            </a:pPr>
            <a:r>
              <a:rPr lang="en-IN" sz="3300" b="1" dirty="0" smtClean="0"/>
              <a:t>Desirable properties of Glass as a building material</a:t>
            </a:r>
          </a:p>
          <a:p>
            <a:pPr algn="just">
              <a:buNone/>
            </a:pPr>
            <a:endParaRPr lang="en-IN" b="1" dirty="0" smtClean="0"/>
          </a:p>
          <a:p>
            <a:pPr marL="0" indent="0" algn="just">
              <a:buNone/>
            </a:pPr>
            <a:r>
              <a:rPr lang="en-IN" dirty="0" smtClean="0"/>
              <a:t>Glass possesses several properties that make it a unique and versatile building material. The properties of glass contribute to its widespread use in construction and architectural applications. Here are some key properties of glass as a building material:</a:t>
            </a:r>
          </a:p>
          <a:p>
            <a:pPr algn="just"/>
            <a:r>
              <a:rPr lang="en-IN" b="1" dirty="0" smtClean="0"/>
              <a:t>Transparency:</a:t>
            </a:r>
            <a:r>
              <a:rPr lang="en-IN" dirty="0" smtClean="0"/>
              <a:t> Glass is transparent or translucent, allowing natural light to penetrate interior spaces. This property is essential for creating bright, open, and visually appealing environments within buildings.</a:t>
            </a:r>
          </a:p>
          <a:p>
            <a:pPr algn="just"/>
            <a:r>
              <a:rPr lang="en-IN" b="1" dirty="0" smtClean="0"/>
              <a:t>Aesthetic Versatility:</a:t>
            </a:r>
            <a:r>
              <a:rPr lang="en-IN" dirty="0" smtClean="0"/>
              <a:t> Glass comes in various forms, including clear, tinted, frosted, and patterned. This versatility allows architects to use glass for aesthetic purposes, contributing to modern and sleek designs.</a:t>
            </a:r>
          </a:p>
          <a:p>
            <a:pPr algn="just"/>
            <a:endParaRPr lang="en-I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6048672"/>
          </a:xfrm>
        </p:spPr>
        <p:txBody>
          <a:bodyPr>
            <a:normAutofit/>
          </a:bodyPr>
          <a:lstStyle/>
          <a:p>
            <a:pPr algn="just"/>
            <a:r>
              <a:rPr lang="en-IN" b="1" dirty="0" smtClean="0"/>
              <a:t>Strength:</a:t>
            </a:r>
            <a:r>
              <a:rPr lang="en-IN" dirty="0" smtClean="0"/>
              <a:t> While glass may seem fragile, modern manufacturing processes, such as tempering and laminating, enhance its strength. Tempered glass, for example, is several times stronger than regular glass and is resistant to impact.</a:t>
            </a:r>
          </a:p>
          <a:p>
            <a:pPr algn="just"/>
            <a:r>
              <a:rPr lang="en-IN" b="1" dirty="0" smtClean="0"/>
              <a:t>Durability:</a:t>
            </a:r>
            <a:r>
              <a:rPr lang="en-IN" dirty="0" smtClean="0"/>
              <a:t> High-quality glass is resistant to environmental factors such as corrosion, UV radiation, and weathering. This durability ensures that glass maintains its clarity and structural integrity over time.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lnSpcReduction="10000"/>
          </a:bodyPr>
          <a:lstStyle/>
          <a:p>
            <a:pPr algn="just"/>
            <a:r>
              <a:rPr lang="en-IN" b="1" dirty="0" smtClean="0"/>
              <a:t>Thermal Insulation:</a:t>
            </a:r>
            <a:r>
              <a:rPr lang="en-IN" dirty="0" smtClean="0"/>
              <a:t> Insulated Glass Units (IGUs), which consist of multiple glass panes separated by a spacer, provide effective thermal insulation. This helps in reducing heat transfer and contributes to energy efficiency in buildings.</a:t>
            </a:r>
          </a:p>
          <a:p>
            <a:pPr algn="just"/>
            <a:r>
              <a:rPr lang="en-IN" b="1" dirty="0" smtClean="0"/>
              <a:t>Sound Insulation:</a:t>
            </a:r>
            <a:r>
              <a:rPr lang="en-IN" dirty="0" smtClean="0"/>
              <a:t> Depending on its thickness and composition, glass can provide sound insulation, reducing the transmission of noise between interior and exterior spaces. Laminated glass, in particular, is effective in dampening sound.</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pPr algn="just"/>
            <a:r>
              <a:rPr lang="en-IN" b="1" dirty="0" smtClean="0"/>
              <a:t>Versatility in Forming:</a:t>
            </a:r>
            <a:r>
              <a:rPr lang="en-IN" dirty="0" smtClean="0"/>
              <a:t> Glass can be </a:t>
            </a:r>
            <a:r>
              <a:rPr lang="en-IN" dirty="0" err="1" smtClean="0"/>
              <a:t>molded</a:t>
            </a:r>
            <a:r>
              <a:rPr lang="en-IN" dirty="0" smtClean="0"/>
              <a:t> into various shapes and sizes, making it suitable for different architectural applications. It can be used for windows, doors, facades, partitions, and even as structural elements.</a:t>
            </a:r>
          </a:p>
          <a:p>
            <a:pPr algn="just"/>
            <a:r>
              <a:rPr lang="en-IN" b="1" dirty="0" smtClean="0"/>
              <a:t>Low Maintenance:</a:t>
            </a:r>
            <a:r>
              <a:rPr lang="en-IN" dirty="0" smtClean="0"/>
              <a:t> Glass surfaces are generally easy to clean and maintain. Regular cleaning helps preserve its transparency and visual appeal.</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48680"/>
            <a:ext cx="8229600" cy="5904656"/>
          </a:xfrm>
        </p:spPr>
        <p:txBody>
          <a:bodyPr>
            <a:normAutofit lnSpcReduction="10000"/>
          </a:bodyPr>
          <a:lstStyle/>
          <a:p>
            <a:pPr algn="just"/>
            <a:r>
              <a:rPr lang="en-IN" b="1" dirty="0" smtClean="0"/>
              <a:t>Safety Features:</a:t>
            </a:r>
            <a:r>
              <a:rPr lang="en-IN" dirty="0" smtClean="0"/>
              <a:t> Certain types of glass, such as tempered and laminated glass, are designed with safety features. Tempered glass breaks into small, relatively harmless pieces when shattered, and laminated glass holds together when broken, reducing the risk of injury.</a:t>
            </a:r>
          </a:p>
          <a:p>
            <a:pPr algn="just"/>
            <a:r>
              <a:rPr lang="en-IN" b="1" dirty="0" smtClean="0"/>
              <a:t>Environmental Friendliness:</a:t>
            </a:r>
            <a:r>
              <a:rPr lang="en-IN" dirty="0" smtClean="0"/>
              <a:t> The use of glass in construction can contribute to energy efficiency by maximizing natural light, reducing the need for artificial lighting during the day. Additionally, glass is recyclable, promoting sustainability in building practices.</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algn="just"/>
            <a:r>
              <a:rPr lang="en-IN" b="1" dirty="0" smtClean="0"/>
              <a:t>Chemical Inertness:</a:t>
            </a:r>
            <a:r>
              <a:rPr lang="en-IN" dirty="0" smtClean="0"/>
              <a:t> Glass is chemically inert and does not react with most substances. This property makes it suitable for applications where resistance to chemical corrosion is important.</a:t>
            </a:r>
          </a:p>
          <a:p>
            <a:pPr marL="0" indent="0" algn="just">
              <a:buNone/>
            </a:pPr>
            <a:r>
              <a:rPr lang="en-IN" dirty="0" smtClean="0"/>
              <a:t>Understanding these properties allows architects and builders to make informed decisions about the use of glass in construction, taking into account factors such as aesthetics, energy efficiency, safety, and structural requirements.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620688"/>
            <a:ext cx="8229600" cy="4525963"/>
          </a:xfrm>
        </p:spPr>
        <p:txBody>
          <a:bodyPr>
            <a:noAutofit/>
          </a:bodyPr>
          <a:lstStyle/>
          <a:p>
            <a:pPr algn="just"/>
            <a:r>
              <a:rPr lang="en-IN" sz="2800" b="1" dirty="0" smtClean="0"/>
              <a:t>Environmental Impact:</a:t>
            </a:r>
            <a:r>
              <a:rPr lang="en-IN" sz="2800" dirty="0" smtClean="0"/>
              <a:t> With increasing awareness of sustainability and environmental concerns, architects play a vital role in selecting materials that have minimal environmental impact. Knowledge of eco-friendly materials, recycling options, and energy-efficient choices is crucial for architects to contribute to sustainable and green building practices.</a:t>
            </a:r>
          </a:p>
          <a:p>
            <a:pPr algn="just"/>
            <a:r>
              <a:rPr lang="en-IN" sz="2800" b="1" dirty="0" smtClean="0"/>
              <a:t>Regulatory Compliance:</a:t>
            </a:r>
            <a:r>
              <a:rPr lang="en-IN" sz="2800" dirty="0" smtClean="0"/>
              <a:t> Building codes and regulations often specify the types of materials that can be used in construction. Architects must be familiar with these regulations to ensure that their designs comply with safety and legal standards.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764704"/>
            <a:ext cx="8229600" cy="4525963"/>
          </a:xfrm>
        </p:spPr>
        <p:txBody>
          <a:bodyPr>
            <a:noAutofit/>
          </a:bodyPr>
          <a:lstStyle/>
          <a:p>
            <a:pPr algn="just"/>
            <a:r>
              <a:rPr lang="en-IN" sz="2800" b="1" dirty="0" smtClean="0"/>
              <a:t>Technological Advances:</a:t>
            </a:r>
            <a:r>
              <a:rPr lang="en-IN" sz="2800" dirty="0" smtClean="0"/>
              <a:t> The field of building materials is constantly evolving with new technologies and innovations. Architects need to stay updated on the latest advancements in materials science and construction techniques to incorporate cutting-edge and sustainable materials into their designs.</a:t>
            </a:r>
          </a:p>
          <a:p>
            <a:pPr marL="0" indent="0" algn="just">
              <a:buNone/>
            </a:pPr>
            <a:r>
              <a:rPr lang="en-IN" sz="2800" dirty="0" smtClean="0"/>
              <a:t>In summary, learning about building materials is fundamental for architects to make informed decisions, create structurally sound and aesthetically pleasing designs, and contribute to sustainable and cost-effective construction practices.</a:t>
            </a:r>
          </a:p>
          <a:p>
            <a:pPr algn="just">
              <a:buNone/>
            </a:pP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fontScale="92500" lnSpcReduction="20000"/>
          </a:bodyPr>
          <a:lstStyle/>
          <a:p>
            <a:pPr algn="ctr">
              <a:buNone/>
            </a:pPr>
            <a:r>
              <a:rPr lang="en-IN" sz="3700" dirty="0" smtClean="0">
                <a:latin typeface="+mj-lt"/>
              </a:rPr>
              <a:t>Building</a:t>
            </a:r>
            <a:r>
              <a:rPr lang="en-IN" sz="3700" dirty="0" smtClean="0"/>
              <a:t> Materials</a:t>
            </a:r>
            <a:endParaRPr lang="en-IN" dirty="0" smtClean="0"/>
          </a:p>
          <a:p>
            <a:pPr>
              <a:buNone/>
            </a:pPr>
            <a:endParaRPr lang="en-IN" dirty="0"/>
          </a:p>
          <a:p>
            <a:pPr marL="0" indent="0" algn="just">
              <a:buNone/>
            </a:pPr>
            <a:r>
              <a:rPr lang="en-IN" dirty="0" smtClean="0"/>
              <a:t>There is a wide variety of building materials used in construction, and architects, builders, and construction professionals must be familiar with their properties, applications, and limitations. Here are some key categories of building materials:</a:t>
            </a:r>
          </a:p>
          <a:p>
            <a:r>
              <a:rPr lang="en-IN" b="1" dirty="0" smtClean="0"/>
              <a:t>Concrete</a:t>
            </a:r>
            <a:endParaRPr lang="en-IN" dirty="0" smtClean="0"/>
          </a:p>
          <a:p>
            <a:r>
              <a:rPr lang="en-IN" b="1" dirty="0" smtClean="0"/>
              <a:t>Steel</a:t>
            </a:r>
            <a:endParaRPr lang="en-IN" dirty="0" smtClean="0"/>
          </a:p>
          <a:p>
            <a:r>
              <a:rPr lang="en-IN" b="1" dirty="0" smtClean="0"/>
              <a:t>Wood</a:t>
            </a:r>
          </a:p>
          <a:p>
            <a:r>
              <a:rPr lang="en-IN" b="1" dirty="0" smtClean="0"/>
              <a:t>Bricks</a:t>
            </a:r>
          </a:p>
          <a:p>
            <a:r>
              <a:rPr lang="en-IN" b="1" dirty="0" smtClean="0"/>
              <a:t>Glass</a:t>
            </a:r>
          </a:p>
          <a:p>
            <a:pPr>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5630</Words>
  <Application>Microsoft Office PowerPoint</Application>
  <PresentationFormat>On-screen Show (4:3)</PresentationFormat>
  <Paragraphs>228</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Building Materials-I</vt:lpstr>
      <vt:lpstr>Building Materials</vt:lpstr>
      <vt:lpstr>Need to learn about building materials</vt:lpstr>
      <vt:lpstr>Slide 4</vt:lpstr>
      <vt:lpstr>Slide 5</vt:lpstr>
      <vt:lpstr>Slide 6</vt:lpstr>
      <vt:lpstr>Slide 7</vt:lpstr>
      <vt:lpstr>Slide 8</vt:lpstr>
      <vt:lpstr>Slide 9</vt:lpstr>
      <vt:lpstr>Slide 10</vt:lpstr>
      <vt:lpstr>Glass</vt:lpstr>
      <vt:lpstr>Classification of Glass</vt:lpstr>
      <vt:lpstr>Slide 13</vt:lpstr>
      <vt:lpstr>Slide 14</vt:lpstr>
      <vt:lpstr>Slide 15</vt:lpstr>
      <vt:lpstr>Slide 16</vt:lpstr>
      <vt:lpstr>Slide 17</vt:lpstr>
      <vt:lpstr>Slide 18</vt:lpstr>
      <vt:lpstr>Soda-Lime Glass: Characteristics and Uses</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Composition of Glass</vt:lpstr>
      <vt:lpstr>Slide 55</vt:lpstr>
      <vt:lpstr>Slide 56</vt:lpstr>
      <vt:lpstr>How Glass is prepared</vt:lpstr>
      <vt:lpstr>Slide 58</vt:lpstr>
      <vt:lpstr>Slide 59</vt:lpstr>
      <vt:lpstr>Slide 60</vt:lpstr>
      <vt:lpstr>Slide 61</vt:lpstr>
      <vt:lpstr>Slide 62</vt:lpstr>
      <vt:lpstr>Slide 63</vt:lpstr>
      <vt:lpstr>Slide 64</vt:lpstr>
      <vt:lpstr>Slide 65</vt:lpstr>
      <vt:lpstr>Slide 66</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Materials-I</dc:title>
  <dc:creator>computational lab</dc:creator>
  <cp:lastModifiedBy>computational lab</cp:lastModifiedBy>
  <cp:revision>6</cp:revision>
  <dcterms:created xsi:type="dcterms:W3CDTF">2024-01-09T07:06:25Z</dcterms:created>
  <dcterms:modified xsi:type="dcterms:W3CDTF">2024-01-10T07:31:16Z</dcterms:modified>
</cp:coreProperties>
</file>