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68" r:id="rId5"/>
    <p:sldId id="259" r:id="rId6"/>
    <p:sldId id="260" r:id="rId7"/>
    <p:sldId id="369" r:id="rId8"/>
    <p:sldId id="262" r:id="rId9"/>
    <p:sldId id="370" r:id="rId10"/>
    <p:sldId id="268" r:id="rId11"/>
    <p:sldId id="371" r:id="rId12"/>
    <p:sldId id="276" r:id="rId13"/>
    <p:sldId id="277" r:id="rId14"/>
    <p:sldId id="274" r:id="rId15"/>
    <p:sldId id="275" r:id="rId16"/>
    <p:sldId id="269" r:id="rId17"/>
    <p:sldId id="270" r:id="rId18"/>
    <p:sldId id="271" r:id="rId19"/>
    <p:sldId id="266" r:id="rId20"/>
    <p:sldId id="333" r:id="rId21"/>
    <p:sldId id="338" r:id="rId22"/>
    <p:sldId id="335" r:id="rId23"/>
    <p:sldId id="336" r:id="rId24"/>
    <p:sldId id="337" r:id="rId25"/>
    <p:sldId id="33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3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B02CB-3DFA-4792-8E7A-47681032F1C4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E4F8-55A5-404D-B025-8D8D0224A28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Pipes and Fittings: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pipes and fittings are commonly used for water supply, drainage systems, and sewerage. They are lightweight, durable, and resistant to corrosion and chemical degradation.</a:t>
            </a:r>
          </a:p>
          <a:p>
            <a:r>
              <a:rPr lang="en-IN" b="1" dirty="0" smtClean="0"/>
              <a:t>Windows and Doors: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</a:t>
            </a:r>
            <a:r>
              <a:rPr lang="en-IN" dirty="0" err="1" smtClean="0"/>
              <a:t>uPVC</a:t>
            </a:r>
            <a:r>
              <a:rPr lang="en-IN" dirty="0" smtClean="0"/>
              <a:t> (</a:t>
            </a:r>
            <a:r>
              <a:rPr lang="en-IN" dirty="0" err="1" smtClean="0"/>
              <a:t>Unplasticized</a:t>
            </a:r>
            <a:r>
              <a:rPr lang="en-IN" dirty="0" smtClean="0"/>
              <a:t> PVC) is a popular choice for window frames and door profiles. </a:t>
            </a:r>
            <a:r>
              <a:rPr lang="en-IN" dirty="0" err="1" smtClean="0"/>
              <a:t>uPVC</a:t>
            </a:r>
            <a:r>
              <a:rPr lang="en-IN" dirty="0" smtClean="0"/>
              <a:t> windows and doors are durable, weather-resistant, and provide good thermal insulation.</a:t>
            </a:r>
          </a:p>
          <a:p>
            <a:r>
              <a:rPr lang="en-IN" b="1" dirty="0" smtClean="0"/>
              <a:t>Roofing and Cladding: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sheets and panels are used for roofing and cladding applications. They offer weather resistance, UV stability, and are lightweight, making them suitable for various structures.</a:t>
            </a:r>
          </a:p>
          <a:p>
            <a:r>
              <a:rPr lang="en-IN" b="1" dirty="0" smtClean="0"/>
              <a:t>Electrical Conduits and Wiring: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is extensively used for electrical conduits, wiring channels, and insulation in electrical applications. It provides excellent electrical insulation properties and is resistant to moisture.</a:t>
            </a:r>
          </a:p>
          <a:p>
            <a:r>
              <a:rPr lang="en-IN" b="1" dirty="0" smtClean="0"/>
              <a:t>Vinyl Siding: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vinyl siding is used for exterior cladding in residential and commercial buildings. It is durable, low-maintenance, and provides an attractive finish.</a:t>
            </a:r>
          </a:p>
          <a:p>
            <a:r>
              <a:rPr lang="en-IN" b="1" dirty="0" smtClean="0"/>
              <a:t>Flooring: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flooring, including vinyl tiles and vinyl sheets, is commonly used in residential and commercial buildings. It is durable, water-resistant, and easy to clean.</a:t>
            </a:r>
          </a:p>
          <a:p>
            <a:r>
              <a:rPr lang="en-IN" b="1" dirty="0" smtClean="0"/>
              <a:t>Cable Insulation: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is a preferred material for cable insulation and jacketing due to its electrical insulation properties. It is widely used in the telecommunications and power industries.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E4F8-55A5-404D-B025-8D8D0224A285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smtClean="0"/>
              <a:t>Tents and Structures: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PVC-coated fabrics are used for manufacturing tents, canopies, and temporary structures. The material is waterproof, durable, and provides UV protection.</a:t>
            </a:r>
          </a:p>
          <a:p>
            <a:r>
              <a:rPr lang="en-IN" b="1" dirty="0" smtClean="0"/>
              <a:t>Curtain Walls and Partitions: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curtain walls and partitions are used in interior design for creating flexible spaces. They are lightweight, easy to install, and provide a cost-effective solution for dividing spaces.</a:t>
            </a:r>
          </a:p>
          <a:p>
            <a:r>
              <a:rPr lang="en-IN" b="1" dirty="0" smtClean="0"/>
              <a:t>Gutters and Downspouts: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gutters and downspouts are used for rainwater drainage systems. They are lightweight, corrosion-resistant, and require minimal maintenance.</a:t>
            </a:r>
          </a:p>
          <a:p>
            <a:r>
              <a:rPr lang="en-IN" b="1" dirty="0" smtClean="0"/>
              <a:t>Insulation Materials: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foam boards are used as insulation materials in construction. They provide thermal insulation and are resistant to moisture, making them suitable for wall and roof insulation.</a:t>
            </a:r>
          </a:p>
          <a:p>
            <a:r>
              <a:rPr lang="en-IN" b="1" dirty="0" smtClean="0"/>
              <a:t>Shutters and Louvers: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shutters and louvers are used for both functional and decorative purposes. They are resistant to moisture and provide a durable and low-maintenance solution for ventilation and light control.</a:t>
            </a:r>
          </a:p>
          <a:p>
            <a:r>
              <a:rPr lang="en-IN" b="1" dirty="0" smtClean="0"/>
              <a:t>Septic Tanks and Manholes: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is used for manufacturing septic tanks and manholes. PVC's resistance to chemical corrosion makes it suitable for these underground applications.</a:t>
            </a:r>
          </a:p>
          <a:p>
            <a:r>
              <a:rPr lang="en-IN" b="1" dirty="0" smtClean="0"/>
              <a:t>Waterproofing Membranes: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waterproofing membranes are used in roofing and foundation applications to prevent water infiltration. They offer excellent waterproofing and durability.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E4F8-55A5-404D-B025-8D8D0224A285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smtClean="0"/>
              <a:t>Pipes and Fittings: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pipes and fittings are commonly used for water supply, drainage systems, and sewerage. They are lightweight, durable, and resistant to corrosion and chemical degradation.</a:t>
            </a:r>
          </a:p>
          <a:p>
            <a:r>
              <a:rPr lang="en-IN" b="1" dirty="0" smtClean="0"/>
              <a:t>Windows and Doors: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</a:t>
            </a:r>
            <a:r>
              <a:rPr lang="en-IN" dirty="0" err="1" smtClean="0"/>
              <a:t>uPVC</a:t>
            </a:r>
            <a:r>
              <a:rPr lang="en-IN" dirty="0" smtClean="0"/>
              <a:t> (</a:t>
            </a:r>
            <a:r>
              <a:rPr lang="en-IN" dirty="0" err="1" smtClean="0"/>
              <a:t>Unplasticized</a:t>
            </a:r>
            <a:r>
              <a:rPr lang="en-IN" dirty="0" smtClean="0"/>
              <a:t> PVC) is a popular choice for window frames and door profiles. </a:t>
            </a:r>
            <a:r>
              <a:rPr lang="en-IN" dirty="0" err="1" smtClean="0"/>
              <a:t>uPVC</a:t>
            </a:r>
            <a:r>
              <a:rPr lang="en-IN" dirty="0" smtClean="0"/>
              <a:t> windows and doors are durable, weather-resistant, and provide good thermal insulation.</a:t>
            </a:r>
          </a:p>
          <a:p>
            <a:r>
              <a:rPr lang="en-IN" b="1" dirty="0" smtClean="0"/>
              <a:t>Roofing and Cladding: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sheets and panels are used for roofing and cladding applications. They offer weather resistance, UV stability, and are lightweight, making them suitable for various structures.</a:t>
            </a:r>
          </a:p>
          <a:p>
            <a:r>
              <a:rPr lang="en-IN" b="1" dirty="0" smtClean="0"/>
              <a:t>Electrical Conduits and Wiring: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is extensively used for electrical conduits, wiring channels, and insulation in electrical applications. It provides excellent electrical insulation properties and is resistant to moisture.</a:t>
            </a:r>
          </a:p>
          <a:p>
            <a:r>
              <a:rPr lang="en-IN" b="1" dirty="0" smtClean="0"/>
              <a:t>Vinyl Siding: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vinyl siding is used for exterior cladding in residential and commercial buildings. It is durable, low-maintenance, and provides an attractive finish.</a:t>
            </a:r>
          </a:p>
          <a:p>
            <a:r>
              <a:rPr lang="en-IN" b="1" dirty="0" smtClean="0"/>
              <a:t>Flooring: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flooring, including vinyl tiles and vinyl sheets, is commonly used in residential and commercial buildings. It is durable, water-resistant, and easy to clean.</a:t>
            </a:r>
          </a:p>
          <a:p>
            <a:r>
              <a:rPr lang="en-IN" b="1" dirty="0" smtClean="0"/>
              <a:t>Cable Insulation: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is a preferred material for cable insulation and jacketing due to its electrical insulation properties. It is widely used in the telecommunications and power industries.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E4F8-55A5-404D-B025-8D8D0224A285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smtClean="0"/>
              <a:t>Tents and Structures: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PVC-coated fabrics are used for manufacturing tents, canopies, and temporary structures. The material is waterproof, durable, and provides UV protection.</a:t>
            </a:r>
          </a:p>
          <a:p>
            <a:r>
              <a:rPr lang="en-IN" b="1" dirty="0" smtClean="0"/>
              <a:t>Curtain Walls and Partitions: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curtain walls and partitions are used in interior design for creating flexible spaces. They are lightweight, easy to install, and provide a cost-effective solution for dividing spaces.</a:t>
            </a:r>
          </a:p>
          <a:p>
            <a:r>
              <a:rPr lang="en-IN" b="1" dirty="0" smtClean="0"/>
              <a:t>Gutters and Downspouts: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gutters and downspouts are used for rainwater drainage systems. They are lightweight, corrosion-resistant, and require minimal maintenance.</a:t>
            </a:r>
          </a:p>
          <a:p>
            <a:r>
              <a:rPr lang="en-IN" b="1" dirty="0" smtClean="0"/>
              <a:t>Insulation Materials: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foam boards are used as insulation materials in construction. They provide thermal insulation and are resistant to moisture, making them suitable for wall and roof insulation.</a:t>
            </a:r>
          </a:p>
          <a:p>
            <a:r>
              <a:rPr lang="en-IN" b="1" dirty="0" smtClean="0"/>
              <a:t>Shutters and Louvers: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shutters and louvers are used for both functional and decorative purposes. They are resistant to moisture and provide a durable and low-maintenance solution for ventilation and light control.</a:t>
            </a:r>
          </a:p>
          <a:p>
            <a:r>
              <a:rPr lang="en-IN" b="1" dirty="0" smtClean="0"/>
              <a:t>Septic Tanks and Manholes: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is used for manufacturing septic tanks and manholes. PVC's resistance to chemical corrosion makes it suitable for these underground applications.</a:t>
            </a:r>
          </a:p>
          <a:p>
            <a:r>
              <a:rPr lang="en-IN" b="1" dirty="0" smtClean="0"/>
              <a:t>Waterproofing Membranes:</a:t>
            </a:r>
            <a:endParaRPr lang="en-IN" dirty="0" smtClean="0"/>
          </a:p>
          <a:p>
            <a:r>
              <a:rPr lang="en-IN" b="1" dirty="0" smtClean="0"/>
              <a:t>Application:</a:t>
            </a:r>
            <a:r>
              <a:rPr lang="en-IN" dirty="0" smtClean="0"/>
              <a:t> PVC waterproofing membranes are used in roofing and foundation applications to prevent water infiltration. They offer excellent waterproofing and durability.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E4F8-55A5-404D-B025-8D8D0224A285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F93D-3BBF-4C4F-86B3-CCAB50E77961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F93D-3BBF-4C4F-86B3-CCAB50E77961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A0C7-A7D7-450A-850E-EE1083438DB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Building</a:t>
            </a:r>
            <a:br>
              <a:rPr lang="en-IN" dirty="0" smtClean="0"/>
            </a:br>
            <a:r>
              <a:rPr lang="en-IN" dirty="0" smtClean="0"/>
              <a:t>Materials-I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6800800" cy="1752600"/>
          </a:xfrm>
        </p:spPr>
        <p:txBody>
          <a:bodyPr/>
          <a:lstStyle/>
          <a:p>
            <a:r>
              <a:rPr lang="en-IN" dirty="0" smtClean="0"/>
              <a:t>BARCH408-21</a:t>
            </a:r>
          </a:p>
          <a:p>
            <a:r>
              <a:rPr lang="en-IN" dirty="0" smtClean="0"/>
              <a:t>PVC &amp; UPVC as a building material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76672"/>
            <a:ext cx="763284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 algn="just">
              <a:buFont typeface="Arial" pitchFamily="34" charset="0"/>
              <a:buChar char="•"/>
            </a:pPr>
            <a:r>
              <a:rPr lang="en-IN" sz="2400" b="1" dirty="0" smtClean="0"/>
              <a:t>Fire Resistance:</a:t>
            </a:r>
            <a:r>
              <a:rPr lang="en-IN" sz="2400" dirty="0" smtClean="0"/>
              <a:t> PVC has inherent fire-resistant properties. It does not support combustion and is difficult to ignite. Flame-retardant additives can further enhance its fire resistance.</a:t>
            </a:r>
          </a:p>
          <a:p>
            <a:pPr marL="449263" indent="-449263" algn="just">
              <a:buFont typeface="Arial" pitchFamily="34" charset="0"/>
              <a:buChar char="•"/>
            </a:pPr>
            <a:r>
              <a:rPr lang="en-IN" sz="2400" b="1" dirty="0" smtClean="0"/>
              <a:t>Electrical Insulation:</a:t>
            </a:r>
            <a:r>
              <a:rPr lang="en-IN" sz="2400" dirty="0" smtClean="0"/>
              <a:t> PVC is an excellent electrical insulator, making it widely used in the production of electrical cables, wiring, and conduits. It provides insulation and protection for electrical components.</a:t>
            </a:r>
          </a:p>
          <a:p>
            <a:pPr marL="449263" indent="-449263" algn="just">
              <a:buFont typeface="Arial" pitchFamily="34" charset="0"/>
              <a:buChar char="•"/>
            </a:pPr>
            <a:r>
              <a:rPr lang="en-IN" sz="2400" b="1" dirty="0" smtClean="0"/>
              <a:t>Versatility:</a:t>
            </a:r>
            <a:r>
              <a:rPr lang="en-IN" sz="2400" dirty="0" smtClean="0"/>
              <a:t> PVC is a versatile material that can be easily </a:t>
            </a:r>
            <a:r>
              <a:rPr lang="en-IN" sz="2400" dirty="0" err="1" smtClean="0"/>
              <a:t>molded</a:t>
            </a:r>
            <a:r>
              <a:rPr lang="en-IN" sz="2400" dirty="0" smtClean="0"/>
              <a:t> into various shapes and forms. It is available in rigid and flexible formats, allowing for a wide range of applications</a:t>
            </a:r>
            <a:r>
              <a:rPr lang="en-IN" sz="2400" dirty="0" smtClean="0"/>
              <a:t>.</a:t>
            </a:r>
          </a:p>
          <a:p>
            <a:pPr marL="449263" indent="-449263" algn="just">
              <a:buFont typeface="Arial" pitchFamily="34" charset="0"/>
              <a:buChar char="•"/>
            </a:pPr>
            <a:r>
              <a:rPr lang="en-IN" sz="2400" b="1" dirty="0" smtClean="0"/>
              <a:t>Cost-Effectiveness:</a:t>
            </a:r>
            <a:r>
              <a:rPr lang="en-IN" sz="2400" dirty="0" smtClean="0"/>
              <a:t> PVC is often more cost-effective than alternative materials, making it an attractive choice for construction and industrial applications.</a:t>
            </a:r>
          </a:p>
          <a:p>
            <a:pPr marL="449263" indent="-449263" algn="just"/>
            <a:endParaRPr lang="en-IN" sz="2400" dirty="0" smtClean="0"/>
          </a:p>
          <a:p>
            <a:pPr marL="449263" indent="-449263" algn="just"/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476672"/>
            <a:ext cx="76328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263" indent="-449263" algn="just">
              <a:buFont typeface="Arial" pitchFamily="34" charset="0"/>
              <a:buChar char="•"/>
            </a:pPr>
            <a:r>
              <a:rPr lang="en-IN" sz="2400" b="1" dirty="0" smtClean="0"/>
              <a:t>Water Resistance:</a:t>
            </a:r>
            <a:r>
              <a:rPr lang="en-IN" sz="2400" dirty="0" smtClean="0"/>
              <a:t> PVC is impermeable to water, making it suitable for applications where water resistance is essential, such as in pipes and waterproofing membranes.</a:t>
            </a:r>
          </a:p>
          <a:p>
            <a:pPr marL="449263" indent="-449263" algn="just">
              <a:buFont typeface="Arial" pitchFamily="34" charset="0"/>
              <a:buChar char="•"/>
            </a:pPr>
            <a:r>
              <a:rPr lang="en-IN" sz="2400" b="1" dirty="0" smtClean="0"/>
              <a:t>Recyclability:</a:t>
            </a:r>
            <a:r>
              <a:rPr lang="en-IN" sz="2400" dirty="0" smtClean="0"/>
              <a:t> PVC is recyclable, and efforts are being made to improve recycling technologies and promote sustainability in the PVC industry.</a:t>
            </a:r>
          </a:p>
          <a:p>
            <a:pPr marL="449263" indent="-449263" algn="just">
              <a:buFont typeface="Arial" pitchFamily="34" charset="0"/>
              <a:buChar char="•"/>
            </a:pPr>
            <a:r>
              <a:rPr lang="en-IN" sz="2400" b="1" dirty="0" smtClean="0"/>
              <a:t>Thermal Insulation:</a:t>
            </a:r>
            <a:r>
              <a:rPr lang="en-IN" sz="2400" dirty="0" smtClean="0"/>
              <a:t> PVC has good thermal insulation properties, making it useful in applications where insulation is required, such as in window profiles and building materials.</a:t>
            </a:r>
          </a:p>
          <a:p>
            <a:pPr marL="449263" indent="-449263" algn="just">
              <a:buFont typeface="Arial" pitchFamily="34" charset="0"/>
              <a:buChar char="•"/>
            </a:pPr>
            <a:r>
              <a:rPr lang="en-IN" sz="2400" b="1" dirty="0" smtClean="0"/>
              <a:t>UV Resistance:</a:t>
            </a:r>
            <a:r>
              <a:rPr lang="en-IN" sz="2400" dirty="0" smtClean="0"/>
              <a:t> While PVC has some inherent UV resistance, long-term exposure to sunlight can cause degradation. UV stabilizers are often added to PVC formulations to enhance resistance to UV radiation.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PVC Characteristics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Polyvinyl Chloride (PVC) possesses a range of characteristics that contribute to its widespread use in various applications. Here's an overview of the key characteristics of PVC:</a:t>
            </a:r>
          </a:p>
          <a:p>
            <a:pPr algn="just"/>
            <a:r>
              <a:rPr lang="en-IN" b="1" dirty="0" smtClean="0"/>
              <a:t>Versatility:</a:t>
            </a:r>
            <a:r>
              <a:rPr lang="en-IN" dirty="0" smtClean="0"/>
              <a:t> PVC is a highly versatile polymer that can be formulated in different ways to meet specific application requirements. It is available in both rigid and flexible forms, making it suitable for a diverse range of uses.</a:t>
            </a:r>
          </a:p>
          <a:p>
            <a:pPr algn="just"/>
            <a:r>
              <a:rPr lang="en-IN" b="1" dirty="0" smtClean="0"/>
              <a:t>Durability:</a:t>
            </a:r>
            <a:r>
              <a:rPr lang="en-IN" dirty="0" smtClean="0"/>
              <a:t> PVC is known for its durability and long service life. It is resistant to abrasion, impact, and weathering, making it suitable for both indoor and outdoor applications.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b="1" dirty="0" smtClean="0"/>
              <a:t>Chemical Resistance:</a:t>
            </a:r>
            <a:r>
              <a:rPr lang="en-IN" dirty="0" smtClean="0"/>
              <a:t> PVC exhibits resistance to a wide range of chemicals, acids, alkalis, and oils. This chemical resistance makes it suitable for use in applications where exposure to various substances is a concern, such as in pipes and chemical containers.</a:t>
            </a:r>
          </a:p>
          <a:p>
            <a:pPr algn="just"/>
            <a:r>
              <a:rPr lang="en-IN" b="1" dirty="0" smtClean="0"/>
              <a:t>Fire Resistance:</a:t>
            </a:r>
            <a:r>
              <a:rPr lang="en-IN" dirty="0" smtClean="0"/>
              <a:t> PVC has inherent fire-resistant properties. It is difficult to ignite, and it does not support combustion. Flame-retardant additives can be incorporated to further enhance its fire resistance.</a:t>
            </a:r>
          </a:p>
          <a:p>
            <a:pPr algn="just"/>
            <a:r>
              <a:rPr lang="en-IN" b="1" dirty="0" smtClean="0"/>
              <a:t>Electrical Insulation:</a:t>
            </a:r>
            <a:r>
              <a:rPr lang="en-IN" dirty="0" smtClean="0"/>
              <a:t> PVC is an excellent electrical insulator. It is commonly used in the production of electrical cables, wires, and conduits, providing insulation and protection for electrical components.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6886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Cost-Effectiveness:</a:t>
            </a:r>
            <a:r>
              <a:rPr lang="en-IN" dirty="0" smtClean="0"/>
              <a:t> PVC is often more cost-effective than alternative materials, contributing to its widespread use in construction, plumbing, and other industries.</a:t>
            </a:r>
          </a:p>
          <a:p>
            <a:pPr algn="just"/>
            <a:r>
              <a:rPr lang="en-IN" b="1" dirty="0" smtClean="0"/>
              <a:t>Low Maintenance:</a:t>
            </a:r>
            <a:r>
              <a:rPr lang="en-IN" dirty="0" smtClean="0"/>
              <a:t> PVC requires minimal maintenance. It is resistant to rot, corrosion, and decay, contributing to its long service life and suitability for low-maintenance applications.</a:t>
            </a:r>
          </a:p>
          <a:p>
            <a:pPr algn="just"/>
            <a:r>
              <a:rPr lang="en-IN" b="1" dirty="0" smtClean="0"/>
              <a:t>Water Resistance:</a:t>
            </a:r>
            <a:r>
              <a:rPr lang="en-IN" dirty="0" smtClean="0"/>
              <a:t> PVC is impermeable to water, making it suitable for applications where water resistance is crucial. This property is particularly advantageous in pipes, roofing, and waterproofing membranes.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>
            <a:noAutofit/>
          </a:bodyPr>
          <a:lstStyle/>
          <a:p>
            <a:pPr algn="just"/>
            <a:r>
              <a:rPr lang="en-IN" sz="2600" b="1" dirty="0" smtClean="0"/>
              <a:t>Thermal Insulation:</a:t>
            </a:r>
            <a:r>
              <a:rPr lang="en-IN" sz="2600" dirty="0" smtClean="0"/>
              <a:t> PVC exhibits good thermal insulation properties. It is used in building materials, including window profiles, where thermal efficiency is essential.</a:t>
            </a:r>
          </a:p>
          <a:p>
            <a:pPr algn="just"/>
            <a:r>
              <a:rPr lang="en-IN" sz="2600" b="1" dirty="0" smtClean="0"/>
              <a:t>Recyclability:</a:t>
            </a:r>
            <a:r>
              <a:rPr lang="en-IN" sz="2600" dirty="0" smtClean="0"/>
              <a:t> PVC is recyclable, and efforts are being made to improve recycling technologies and promote sustainability within the PVC industry</a:t>
            </a:r>
            <a:r>
              <a:rPr lang="en-IN" sz="2600" dirty="0" smtClean="0"/>
              <a:t>.</a:t>
            </a:r>
          </a:p>
          <a:p>
            <a:pPr algn="just"/>
            <a:r>
              <a:rPr lang="en-IN" sz="2600" b="1" dirty="0" smtClean="0"/>
              <a:t>Formability:</a:t>
            </a:r>
            <a:r>
              <a:rPr lang="en-IN" sz="2600" dirty="0" smtClean="0"/>
              <a:t> PVC can be easily </a:t>
            </a:r>
            <a:r>
              <a:rPr lang="en-IN" sz="2600" dirty="0" err="1" smtClean="0"/>
              <a:t>molded</a:t>
            </a:r>
            <a:r>
              <a:rPr lang="en-IN" sz="2600" dirty="0" smtClean="0"/>
              <a:t> into various shapes and sizes, allowing for a wide range of applications in construction, automotive, healthcare, and consumer goods.</a:t>
            </a:r>
          </a:p>
          <a:p>
            <a:pPr algn="just"/>
            <a:r>
              <a:rPr lang="en-IN" sz="2600" b="1" dirty="0" smtClean="0"/>
              <a:t>Transparency:</a:t>
            </a:r>
            <a:r>
              <a:rPr lang="en-IN" sz="2600" dirty="0" smtClean="0"/>
              <a:t> Clear and transparent PVC formulations are used in applications such as clear pipes, packaging materials, and medical devices where visibility is essential</a:t>
            </a:r>
            <a:r>
              <a:rPr lang="en-IN" sz="2600" dirty="0" smtClean="0"/>
              <a:t>.</a:t>
            </a:r>
            <a:endParaRPr lang="en-I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3001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Polyvinyl Chloride (PVC) can be formulated into various types to suit different applications, each with distinct properties. Here's an explanation of some common types of PVC:</a:t>
            </a:r>
          </a:p>
          <a:p>
            <a:pPr algn="just"/>
            <a:r>
              <a:rPr lang="en-IN" b="1" dirty="0" smtClean="0"/>
              <a:t>Flexible PVC:</a:t>
            </a:r>
            <a:endParaRPr lang="en-IN" dirty="0" smtClean="0"/>
          </a:p>
          <a:p>
            <a:pPr lvl="1" algn="just"/>
            <a:r>
              <a:rPr lang="en-IN" b="1" dirty="0" smtClean="0"/>
              <a:t>Description:</a:t>
            </a:r>
            <a:r>
              <a:rPr lang="en-IN" dirty="0" smtClean="0"/>
              <a:t> Flexible PVC, also known as soft PVC, is a type of PVC that contains plasticizers to increase its flexibility and pliability.</a:t>
            </a:r>
          </a:p>
          <a:p>
            <a:pPr lvl="1" algn="just"/>
            <a:r>
              <a:rPr lang="en-IN" b="1" dirty="0" smtClean="0"/>
              <a:t>Properties:</a:t>
            </a:r>
            <a:endParaRPr lang="en-IN" dirty="0" smtClean="0"/>
          </a:p>
          <a:p>
            <a:pPr lvl="2" algn="just"/>
            <a:r>
              <a:rPr lang="en-IN" i="1" dirty="0" smtClean="0"/>
              <a:t>Flexibility:</a:t>
            </a:r>
            <a:r>
              <a:rPr lang="en-IN" dirty="0" smtClean="0"/>
              <a:t> Flexible PVC is characterized by its ability to bend and stretch, making it suitable for applications requiring flexibility.</a:t>
            </a:r>
          </a:p>
          <a:p>
            <a:pPr lvl="2" algn="just"/>
            <a:r>
              <a:rPr lang="en-IN" i="1" dirty="0" smtClean="0"/>
              <a:t>Softness:</a:t>
            </a:r>
            <a:r>
              <a:rPr lang="en-IN" dirty="0" smtClean="0"/>
              <a:t> It has a softer feel compared to rigid PVC.</a:t>
            </a:r>
          </a:p>
          <a:p>
            <a:pPr lvl="2" algn="just"/>
            <a:r>
              <a:rPr lang="en-IN" i="1" dirty="0" smtClean="0"/>
              <a:t>Applications:</a:t>
            </a:r>
            <a:r>
              <a:rPr lang="en-IN" dirty="0" smtClean="0"/>
              <a:t> Commonly used in products such as flexible hoses, inflatable structures, cable insulation, and certain types of flooring.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6064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Types of PVC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6886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Rigid PVC:</a:t>
            </a:r>
            <a:endParaRPr lang="en-IN" dirty="0" smtClean="0"/>
          </a:p>
          <a:p>
            <a:pPr marL="0" indent="0" algn="just">
              <a:buNone/>
            </a:pPr>
            <a:r>
              <a:rPr lang="en-IN" b="1" dirty="0" smtClean="0"/>
              <a:t>Description:</a:t>
            </a:r>
            <a:r>
              <a:rPr lang="en-IN" dirty="0" smtClean="0"/>
              <a:t> Rigid PVC, also known as </a:t>
            </a:r>
            <a:r>
              <a:rPr lang="en-IN" dirty="0" err="1" smtClean="0"/>
              <a:t>unplasticized</a:t>
            </a:r>
            <a:r>
              <a:rPr lang="en-IN" dirty="0" smtClean="0"/>
              <a:t> PVC (</a:t>
            </a:r>
            <a:r>
              <a:rPr lang="en-IN" dirty="0" err="1" smtClean="0"/>
              <a:t>uPVC</a:t>
            </a:r>
            <a:r>
              <a:rPr lang="en-IN" dirty="0" smtClean="0"/>
              <a:t>) or rigid vinyl, does not contain plasticizers and maintains a rigid and stiff structure.</a:t>
            </a:r>
          </a:p>
          <a:p>
            <a:pPr marL="622300" algn="just">
              <a:buNone/>
            </a:pPr>
            <a:r>
              <a:rPr lang="en-IN" b="1" dirty="0" smtClean="0"/>
              <a:t>Properties:</a:t>
            </a:r>
            <a:endParaRPr lang="en-IN" dirty="0" smtClean="0"/>
          </a:p>
          <a:p>
            <a:pPr lvl="1" algn="just"/>
            <a:r>
              <a:rPr lang="en-IN" i="1" dirty="0" smtClean="0"/>
              <a:t>Rigidity:</a:t>
            </a:r>
            <a:r>
              <a:rPr lang="en-IN" dirty="0" smtClean="0"/>
              <a:t> Rigid PVC is stiff and does not easily bend or deform.</a:t>
            </a:r>
          </a:p>
          <a:p>
            <a:pPr lvl="1" algn="just"/>
            <a:r>
              <a:rPr lang="en-IN" i="1" dirty="0" smtClean="0"/>
              <a:t>Durability:</a:t>
            </a:r>
            <a:r>
              <a:rPr lang="en-IN" dirty="0" smtClean="0"/>
              <a:t> It is durable and resistant to impact, making it suitable for structural and load-bearing applications.</a:t>
            </a:r>
          </a:p>
          <a:p>
            <a:pPr lvl="1" algn="just"/>
            <a:r>
              <a:rPr lang="en-IN" i="1" dirty="0" smtClean="0"/>
              <a:t>Applications:</a:t>
            </a:r>
            <a:r>
              <a:rPr lang="en-IN" dirty="0" smtClean="0"/>
              <a:t> Widely used in construction for windows, doors, pipes, and other structural components where stability and strength are crucial.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8326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dirty="0" smtClean="0"/>
              <a:t>Chlorinated PVC (CPVC):</a:t>
            </a:r>
            <a:endParaRPr lang="en-IN" dirty="0" smtClean="0"/>
          </a:p>
          <a:p>
            <a:pPr marL="0" indent="0" algn="just">
              <a:buNone/>
            </a:pPr>
            <a:endParaRPr lang="en-IN" b="1" dirty="0" smtClean="0"/>
          </a:p>
          <a:p>
            <a:pPr marL="0" indent="0" algn="just">
              <a:buNone/>
            </a:pPr>
            <a:r>
              <a:rPr lang="en-IN" b="1" dirty="0" smtClean="0"/>
              <a:t>Description</a:t>
            </a:r>
            <a:r>
              <a:rPr lang="en-IN" b="1" dirty="0" smtClean="0"/>
              <a:t>:</a:t>
            </a:r>
            <a:r>
              <a:rPr lang="en-IN" dirty="0" smtClean="0"/>
              <a:t> Chlorinated PVC (CPVC) is a type of PVC that undergoes a chlorination process to enhance its heat resistance and fire-retardant properties.</a:t>
            </a:r>
          </a:p>
          <a:p>
            <a:pPr algn="just">
              <a:buNone/>
            </a:pPr>
            <a:r>
              <a:rPr lang="en-IN" b="1" dirty="0" smtClean="0"/>
              <a:t>	Properties</a:t>
            </a:r>
            <a:r>
              <a:rPr lang="en-IN" b="1" dirty="0" smtClean="0"/>
              <a:t>:</a:t>
            </a:r>
            <a:endParaRPr lang="en-IN" dirty="0" smtClean="0"/>
          </a:p>
          <a:p>
            <a:pPr lvl="1" algn="just"/>
            <a:r>
              <a:rPr lang="en-IN" i="1" dirty="0" smtClean="0"/>
              <a:t>Heat Resistance:</a:t>
            </a:r>
            <a:r>
              <a:rPr lang="en-IN" dirty="0" smtClean="0"/>
              <a:t> CPVC has improved heat resistance compared to standard PVC, allowing it to withstand higher temperatures.</a:t>
            </a:r>
          </a:p>
          <a:p>
            <a:pPr lvl="1" algn="just"/>
            <a:r>
              <a:rPr lang="en-IN" i="1" dirty="0" smtClean="0"/>
              <a:t>Fire </a:t>
            </a:r>
            <a:r>
              <a:rPr lang="en-IN" i="1" dirty="0" err="1" smtClean="0"/>
              <a:t>Retardance</a:t>
            </a:r>
            <a:r>
              <a:rPr lang="en-IN" i="1" dirty="0" smtClean="0"/>
              <a:t>:</a:t>
            </a:r>
            <a:r>
              <a:rPr lang="en-IN" dirty="0" smtClean="0"/>
              <a:t> It exhibits enhanced fire-retardant characteristics.</a:t>
            </a:r>
          </a:p>
          <a:p>
            <a:pPr lvl="1" algn="just"/>
            <a:r>
              <a:rPr lang="en-IN" i="1" dirty="0" smtClean="0"/>
              <a:t>Applications:</a:t>
            </a:r>
            <a:r>
              <a:rPr lang="en-IN" dirty="0" smtClean="0"/>
              <a:t> Used in hot water pipes, fire sprinkler systems, and other applications requiring higher temperature resistance compared to standard PVC.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6237312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Foamed PVC:</a:t>
            </a:r>
            <a:endParaRPr lang="en-IN" dirty="0" smtClean="0"/>
          </a:p>
          <a:p>
            <a:r>
              <a:rPr lang="en-IN" b="1" dirty="0" smtClean="0"/>
              <a:t>Description:</a:t>
            </a:r>
            <a:r>
              <a:rPr lang="en-IN" dirty="0" smtClean="0"/>
              <a:t> Foamed PVC, also known as PVC foam, is a type of PVC that contains gas-filled voids to reduce its density and weight.</a:t>
            </a:r>
          </a:p>
          <a:p>
            <a:r>
              <a:rPr lang="en-IN" b="1" dirty="0" smtClean="0"/>
              <a:t>Properties:</a:t>
            </a:r>
            <a:endParaRPr lang="en-IN" dirty="0" smtClean="0"/>
          </a:p>
          <a:p>
            <a:pPr lvl="1"/>
            <a:r>
              <a:rPr lang="en-IN" i="1" dirty="0" smtClean="0"/>
              <a:t>Lightweight:</a:t>
            </a:r>
            <a:r>
              <a:rPr lang="en-IN" dirty="0" smtClean="0"/>
              <a:t> Foamed PVC is lightweight compared to solid PVC.</a:t>
            </a:r>
          </a:p>
          <a:p>
            <a:pPr lvl="1"/>
            <a:r>
              <a:rPr lang="en-IN" i="1" dirty="0" smtClean="0"/>
              <a:t>Insulation:</a:t>
            </a:r>
            <a:r>
              <a:rPr lang="en-IN" dirty="0" smtClean="0"/>
              <a:t> It provides good thermal and sound insulation.</a:t>
            </a:r>
          </a:p>
          <a:p>
            <a:pPr lvl="1"/>
            <a:r>
              <a:rPr lang="en-IN" i="1" dirty="0" smtClean="0"/>
              <a:t>Applications:</a:t>
            </a:r>
            <a:r>
              <a:rPr lang="en-IN" dirty="0" smtClean="0"/>
              <a:t> Commonly used in signage, advertising boards, display panels, and other applications where a lightweight material with insulation properties is desirable.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 smtClean="0"/>
              <a:t>PVC</a:t>
            </a:r>
            <a:r>
              <a:rPr lang="en-IN" sz="2800" dirty="0" smtClean="0"/>
              <a:t>, is a synthetic polymer made from the polymerization of vinyl chloride monomers. It is a versatile and widely used plastic </a:t>
            </a:r>
            <a:r>
              <a:rPr lang="en-IN" sz="2800" dirty="0" smtClean="0"/>
              <a:t>material. </a:t>
            </a:r>
          </a:p>
          <a:p>
            <a:pPr marL="0" indent="0" algn="just">
              <a:buNone/>
            </a:pPr>
            <a:r>
              <a:rPr lang="en-IN" sz="2800" dirty="0" smtClean="0"/>
              <a:t>In </a:t>
            </a:r>
            <a:r>
              <a:rPr lang="en-IN" sz="2800" dirty="0" smtClean="0"/>
              <a:t>the case of PVC (Polyvinyl Chloride), the monomer is vinyl chloride. When vinyl chloride monomers undergo polymerization, they link together to form a long chain of polyvinyl chloride, which is the polymer.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941168"/>
            <a:ext cx="54102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dirty="0" smtClean="0"/>
              <a:t>Clear or Transparent PVC:</a:t>
            </a:r>
            <a:endParaRPr lang="en-IN" dirty="0" smtClean="0"/>
          </a:p>
          <a:p>
            <a:pPr lvl="1" algn="just">
              <a:buNone/>
            </a:pPr>
            <a:r>
              <a:rPr lang="en-IN" b="1" dirty="0" smtClean="0"/>
              <a:t>	Description</a:t>
            </a:r>
            <a:r>
              <a:rPr lang="en-IN" b="1" dirty="0" smtClean="0"/>
              <a:t>:</a:t>
            </a:r>
            <a:r>
              <a:rPr lang="en-IN" dirty="0" smtClean="0"/>
              <a:t> Clear or transparent PVC formulations are designed to be see-through, allowing light to pass through the material.</a:t>
            </a:r>
          </a:p>
          <a:p>
            <a:pPr lvl="1" algn="just">
              <a:buNone/>
            </a:pPr>
            <a:r>
              <a:rPr lang="en-IN" b="1" dirty="0" smtClean="0"/>
              <a:t>	Properties</a:t>
            </a:r>
            <a:r>
              <a:rPr lang="en-IN" b="1" dirty="0" smtClean="0"/>
              <a:t>:</a:t>
            </a:r>
            <a:endParaRPr lang="en-IN" dirty="0" smtClean="0"/>
          </a:p>
          <a:p>
            <a:pPr lvl="2" algn="just"/>
            <a:r>
              <a:rPr lang="en-IN" i="1" dirty="0" smtClean="0"/>
              <a:t>Transparency:</a:t>
            </a:r>
            <a:r>
              <a:rPr lang="en-IN" dirty="0" smtClean="0"/>
              <a:t> Clear PVC is transparent, providing visibility through the material.</a:t>
            </a:r>
          </a:p>
          <a:p>
            <a:pPr lvl="2" algn="just"/>
            <a:r>
              <a:rPr lang="en-IN" i="1" dirty="0" smtClean="0"/>
              <a:t>Applications:</a:t>
            </a:r>
            <a:r>
              <a:rPr lang="en-IN" dirty="0" smtClean="0"/>
              <a:t> Used in clear pipes, packaging materials, medical devices, and other applications where transparency is essential.</a:t>
            </a:r>
          </a:p>
          <a:p>
            <a:pPr marL="0" indent="0" algn="just">
              <a:buNone/>
            </a:pPr>
            <a:r>
              <a:rPr lang="en-IN" dirty="0" smtClean="0"/>
              <a:t>These various types of PVC demonstrate the adaptability of the material to diverse applications by adjusting its formulation to meet specific requirements such as flexibility, rigidity, temperature resistance, and transparency.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 smtClean="0"/>
              <a:t>Moderate Thermal Resistance:</a:t>
            </a:r>
            <a:r>
              <a:rPr lang="en-IN" dirty="0" smtClean="0"/>
              <a:t> While soda-lime glass can withstand moderate temperatures, it is not suitable for high-temperature applications without undergoing additional treatments.</a:t>
            </a:r>
          </a:p>
          <a:p>
            <a:pPr algn="just"/>
            <a:r>
              <a:rPr lang="en-IN" b="1" dirty="0" smtClean="0"/>
              <a:t>Moderate Strength:</a:t>
            </a:r>
            <a:r>
              <a:rPr lang="en-IN" dirty="0" smtClean="0"/>
              <a:t> Soda-lime glass has moderate strength, and its resistance to breakage can be enhanced through processes like tempering.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5446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IN" sz="2800" dirty="0" smtClean="0"/>
              <a:t>Applications of PVC</a:t>
            </a:r>
          </a:p>
          <a:p>
            <a:pPr>
              <a:buNone/>
            </a:pPr>
            <a:r>
              <a:rPr lang="en-IN" sz="2800" dirty="0" smtClean="0"/>
              <a:t>Polyvinyl Chloride (PVC) is widely used in the construction industry due to its versatile properties and durability. Here are detailed applications of PVC in construction</a:t>
            </a:r>
            <a:r>
              <a:rPr lang="en-IN" sz="2800" dirty="0" smtClean="0"/>
              <a:t>:</a:t>
            </a:r>
          </a:p>
          <a:p>
            <a:r>
              <a:rPr lang="en-IN" sz="2800" dirty="0" smtClean="0"/>
              <a:t>Pipes and </a:t>
            </a:r>
            <a:r>
              <a:rPr lang="en-IN" sz="2800" dirty="0" smtClean="0"/>
              <a:t>Fittings</a:t>
            </a:r>
          </a:p>
          <a:p>
            <a:r>
              <a:rPr lang="en-IN" sz="2800" dirty="0" smtClean="0"/>
              <a:t>Windows and </a:t>
            </a:r>
            <a:r>
              <a:rPr lang="en-IN" sz="2800" dirty="0" smtClean="0"/>
              <a:t>Doors</a:t>
            </a:r>
          </a:p>
          <a:p>
            <a:r>
              <a:rPr lang="en-IN" sz="2800" dirty="0" smtClean="0"/>
              <a:t>Roofing and </a:t>
            </a:r>
            <a:r>
              <a:rPr lang="en-IN" sz="2800" dirty="0" smtClean="0"/>
              <a:t>Cladding</a:t>
            </a:r>
          </a:p>
          <a:p>
            <a:r>
              <a:rPr lang="en-IN" sz="2800" dirty="0" smtClean="0"/>
              <a:t>Electrical Conduits and </a:t>
            </a:r>
            <a:r>
              <a:rPr lang="en-IN" sz="2800" dirty="0" smtClean="0"/>
              <a:t>Wiring</a:t>
            </a:r>
          </a:p>
          <a:p>
            <a:r>
              <a:rPr lang="en-IN" sz="2800" dirty="0" smtClean="0"/>
              <a:t>Vinyl </a:t>
            </a:r>
            <a:r>
              <a:rPr lang="en-IN" sz="2800" dirty="0" smtClean="0"/>
              <a:t>Siding</a:t>
            </a:r>
          </a:p>
          <a:p>
            <a:r>
              <a:rPr lang="en-IN" sz="2800" dirty="0" smtClean="0"/>
              <a:t>Flooring</a:t>
            </a:r>
          </a:p>
          <a:p>
            <a:r>
              <a:rPr lang="en-IN" sz="2800" dirty="0" smtClean="0"/>
              <a:t>Cable Insulation</a:t>
            </a: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Tents and </a:t>
            </a:r>
            <a:r>
              <a:rPr lang="en-IN" dirty="0" smtClean="0"/>
              <a:t>Structures</a:t>
            </a:r>
          </a:p>
          <a:p>
            <a:pPr algn="just"/>
            <a:r>
              <a:rPr lang="en-IN" dirty="0" smtClean="0"/>
              <a:t>Curtain Walls and </a:t>
            </a:r>
            <a:r>
              <a:rPr lang="en-IN" dirty="0" smtClean="0"/>
              <a:t>Partitions</a:t>
            </a:r>
          </a:p>
          <a:p>
            <a:pPr algn="just"/>
            <a:r>
              <a:rPr lang="en-IN" dirty="0" smtClean="0"/>
              <a:t>Gutters and </a:t>
            </a:r>
            <a:r>
              <a:rPr lang="en-IN" dirty="0" smtClean="0"/>
              <a:t>Downspouts</a:t>
            </a:r>
          </a:p>
          <a:p>
            <a:pPr algn="just"/>
            <a:r>
              <a:rPr lang="en-IN" dirty="0" smtClean="0"/>
              <a:t>Insulation </a:t>
            </a:r>
            <a:r>
              <a:rPr lang="en-IN" dirty="0" smtClean="0"/>
              <a:t>Materials</a:t>
            </a:r>
          </a:p>
          <a:p>
            <a:pPr algn="just"/>
            <a:r>
              <a:rPr lang="en-IN" dirty="0" smtClean="0"/>
              <a:t>Shutters and </a:t>
            </a:r>
            <a:r>
              <a:rPr lang="en-IN" dirty="0" smtClean="0"/>
              <a:t>Louvers</a:t>
            </a:r>
          </a:p>
          <a:p>
            <a:pPr algn="just"/>
            <a:r>
              <a:rPr lang="en-IN" dirty="0" smtClean="0"/>
              <a:t>Septic Tanks and </a:t>
            </a:r>
            <a:r>
              <a:rPr lang="en-IN" dirty="0" smtClean="0"/>
              <a:t>Manholes</a:t>
            </a:r>
          </a:p>
          <a:p>
            <a:pPr algn="just"/>
            <a:r>
              <a:rPr lang="en-IN" dirty="0" smtClean="0"/>
              <a:t>Waterproofing Membranes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612068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IN" sz="4600" dirty="0" smtClean="0"/>
              <a:t>Applications of </a:t>
            </a:r>
            <a:r>
              <a:rPr lang="en-IN" sz="4600" dirty="0" err="1" smtClean="0"/>
              <a:t>uPVC</a:t>
            </a:r>
            <a:endParaRPr lang="en-IN" sz="4600" dirty="0" smtClean="0"/>
          </a:p>
          <a:p>
            <a:pPr marL="0" indent="0" algn="just">
              <a:buNone/>
            </a:pPr>
            <a:r>
              <a:rPr lang="en-IN" dirty="0" smtClean="0"/>
              <a:t>Polyvinyl Chloride (PVC) is widely used in the construction industry due to its versatile properties and durability. Here are detailed applications of PVC in construction</a:t>
            </a:r>
            <a:r>
              <a:rPr lang="en-IN" dirty="0" smtClean="0"/>
              <a:t>: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b="1" dirty="0" smtClean="0"/>
              <a:t>Pipes and </a:t>
            </a:r>
            <a:r>
              <a:rPr lang="en-IN" b="1" dirty="0" smtClean="0"/>
              <a:t>Fittings</a:t>
            </a:r>
            <a:endParaRPr lang="en-IN" dirty="0" smtClean="0"/>
          </a:p>
          <a:p>
            <a:pPr algn="just"/>
            <a:r>
              <a:rPr lang="en-IN" b="1" dirty="0" smtClean="0"/>
              <a:t>Windows </a:t>
            </a:r>
            <a:r>
              <a:rPr lang="en-IN" b="1" dirty="0" smtClean="0"/>
              <a:t>and </a:t>
            </a:r>
            <a:r>
              <a:rPr lang="en-IN" b="1" dirty="0" smtClean="0"/>
              <a:t>Doors</a:t>
            </a:r>
            <a:endParaRPr lang="en-IN" dirty="0" smtClean="0"/>
          </a:p>
          <a:p>
            <a:pPr algn="just"/>
            <a:r>
              <a:rPr lang="en-IN" b="1" dirty="0" smtClean="0"/>
              <a:t>Roofing </a:t>
            </a:r>
            <a:r>
              <a:rPr lang="en-IN" b="1" dirty="0" smtClean="0"/>
              <a:t>and </a:t>
            </a:r>
            <a:r>
              <a:rPr lang="en-IN" b="1" dirty="0" smtClean="0"/>
              <a:t>Cladding</a:t>
            </a:r>
            <a:endParaRPr lang="en-IN" dirty="0" smtClean="0"/>
          </a:p>
          <a:p>
            <a:pPr algn="just"/>
            <a:r>
              <a:rPr lang="en-IN" b="1" dirty="0" smtClean="0"/>
              <a:t>Electrical </a:t>
            </a:r>
            <a:r>
              <a:rPr lang="en-IN" b="1" dirty="0" smtClean="0"/>
              <a:t>Conduits and </a:t>
            </a:r>
            <a:r>
              <a:rPr lang="en-IN" b="1" dirty="0" smtClean="0"/>
              <a:t>Wiring</a:t>
            </a:r>
            <a:endParaRPr lang="en-IN" dirty="0" smtClean="0"/>
          </a:p>
          <a:p>
            <a:pPr algn="just"/>
            <a:r>
              <a:rPr lang="en-IN" b="1" dirty="0" smtClean="0"/>
              <a:t>Vinyl Siding</a:t>
            </a:r>
            <a:endParaRPr lang="en-IN" dirty="0" smtClean="0"/>
          </a:p>
          <a:p>
            <a:pPr algn="just"/>
            <a:r>
              <a:rPr lang="en-IN" b="1" dirty="0" smtClean="0"/>
              <a:t>Flooring</a:t>
            </a:r>
            <a:endParaRPr lang="en-IN" dirty="0" smtClean="0"/>
          </a:p>
          <a:p>
            <a:pPr algn="just"/>
            <a:r>
              <a:rPr lang="en-IN" b="1" dirty="0" smtClean="0"/>
              <a:t>Cable Insulation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976664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Tents and Structures</a:t>
            </a:r>
            <a:endParaRPr lang="en-IN" dirty="0" smtClean="0"/>
          </a:p>
          <a:p>
            <a:pPr algn="just"/>
            <a:r>
              <a:rPr lang="en-IN" b="1" dirty="0" smtClean="0"/>
              <a:t>Curtain Walls and Partitions</a:t>
            </a:r>
            <a:endParaRPr lang="en-IN" dirty="0" smtClean="0"/>
          </a:p>
          <a:p>
            <a:pPr algn="just"/>
            <a:r>
              <a:rPr lang="en-IN" b="1" dirty="0" smtClean="0"/>
              <a:t>Gutters and Downspouts</a:t>
            </a:r>
            <a:endParaRPr lang="en-IN" dirty="0" smtClean="0"/>
          </a:p>
          <a:p>
            <a:pPr algn="just"/>
            <a:r>
              <a:rPr lang="en-IN" b="1" dirty="0" smtClean="0"/>
              <a:t>Insulation Materials</a:t>
            </a:r>
            <a:endParaRPr lang="en-IN" dirty="0" smtClean="0"/>
          </a:p>
          <a:p>
            <a:pPr algn="just"/>
            <a:r>
              <a:rPr lang="en-IN" b="1" dirty="0" smtClean="0"/>
              <a:t>Shutters and Louvers</a:t>
            </a:r>
            <a:endParaRPr lang="en-IN" dirty="0" smtClean="0"/>
          </a:p>
          <a:p>
            <a:pPr algn="just"/>
            <a:r>
              <a:rPr lang="en-IN" b="1" dirty="0" smtClean="0"/>
              <a:t>Waterproofing Membranes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</a:t>
            </a:r>
            <a:r>
              <a:rPr lang="en-IN" dirty="0" err="1" smtClean="0"/>
              <a:t>uPVC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 err="1" smtClean="0"/>
              <a:t>uPVC</a:t>
            </a:r>
            <a:r>
              <a:rPr lang="en-IN" dirty="0" smtClean="0"/>
              <a:t> stands for </a:t>
            </a:r>
            <a:r>
              <a:rPr lang="en-IN" dirty="0" err="1" smtClean="0"/>
              <a:t>Unplasticized</a:t>
            </a:r>
            <a:r>
              <a:rPr lang="en-IN" dirty="0" smtClean="0"/>
              <a:t> Polyvinyl Chloride. </a:t>
            </a:r>
            <a:r>
              <a:rPr lang="en-IN" dirty="0" err="1" smtClean="0"/>
              <a:t>uPVC</a:t>
            </a:r>
            <a:r>
              <a:rPr lang="en-IN" dirty="0" smtClean="0"/>
              <a:t> </a:t>
            </a:r>
            <a:r>
              <a:rPr lang="en-IN" dirty="0" smtClean="0"/>
              <a:t>is essentially a form of PVC (polyvinyl chloride) that has not undergone the plasticization process, making it rigid and durable.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Its </a:t>
            </a:r>
            <a:r>
              <a:rPr lang="en-IN" dirty="0" smtClean="0"/>
              <a:t>rigid nature and stability make </a:t>
            </a:r>
            <a:r>
              <a:rPr lang="en-IN" dirty="0" err="1" smtClean="0"/>
              <a:t>uPVC</a:t>
            </a:r>
            <a:r>
              <a:rPr lang="en-IN" dirty="0" smtClean="0"/>
              <a:t> a preferred material for construction purposes where durability and low maintenance are essential.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Molecular Structure of PVC and </a:t>
            </a:r>
            <a:r>
              <a:rPr lang="en-IN" dirty="0" err="1" smtClean="0"/>
              <a:t>uPVC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IN" dirty="0" smtClean="0"/>
              <a:t>The molecular structures of PVC (Polyvinyl Chloride) and </a:t>
            </a:r>
            <a:r>
              <a:rPr lang="en-IN" dirty="0" err="1" smtClean="0"/>
              <a:t>uPVC</a:t>
            </a:r>
            <a:r>
              <a:rPr lang="en-IN" dirty="0" smtClean="0"/>
              <a:t> (</a:t>
            </a:r>
            <a:r>
              <a:rPr lang="en-IN" dirty="0" err="1" smtClean="0"/>
              <a:t>Unplasticized</a:t>
            </a:r>
            <a:r>
              <a:rPr lang="en-IN" dirty="0" smtClean="0"/>
              <a:t> Polyvinyl Chloride) are based on the arrangement of repeating vinyl chloride monomer units within their polymer chains. Here's an elaboration on their molecular structures</a:t>
            </a:r>
            <a:r>
              <a:rPr lang="en-IN" dirty="0" smtClean="0"/>
              <a:t>:</a:t>
            </a:r>
          </a:p>
          <a:p>
            <a:pPr algn="just">
              <a:buNone/>
            </a:pPr>
            <a:endParaRPr lang="en-IN" b="1" dirty="0" smtClean="0"/>
          </a:p>
          <a:p>
            <a:pPr algn="just">
              <a:buNone/>
            </a:pPr>
            <a:r>
              <a:rPr lang="en-IN" b="1" dirty="0" smtClean="0"/>
              <a:t>Molecular </a:t>
            </a:r>
            <a:r>
              <a:rPr lang="en-IN" b="1" dirty="0" smtClean="0"/>
              <a:t>Structure of PVC:</a:t>
            </a:r>
            <a:endParaRPr lang="en-IN" dirty="0" smtClean="0"/>
          </a:p>
          <a:p>
            <a:pPr algn="just"/>
            <a:r>
              <a:rPr lang="en-IN" b="1" dirty="0" smtClean="0"/>
              <a:t>Vinyl Chloride Monomer (C2H3Cl):</a:t>
            </a:r>
            <a:r>
              <a:rPr lang="en-IN" dirty="0" smtClean="0"/>
              <a:t> The basic building block of PVC is the vinyl chloride monomer. It consists of two carbon atoms, three hydrogen atoms, and one chlorine atom. The chlorine atom plays a crucial role in the polymerization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8326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b="1" dirty="0" smtClean="0"/>
              <a:t>Polymerization:</a:t>
            </a:r>
            <a:r>
              <a:rPr lang="en-IN" dirty="0" smtClean="0"/>
              <a:t> In the polymerization process, numerous vinyl chloride monomers undergo a chemical reaction known as addition polymerization. The double bond between the carbon atoms in the vinyl chloride monomer is broken, and the carbon atoms link together, forming a long chain structure.</a:t>
            </a:r>
          </a:p>
          <a:p>
            <a:pPr algn="just"/>
            <a:r>
              <a:rPr lang="en-IN" b="1" dirty="0" smtClean="0"/>
              <a:t>Polymer Chain:</a:t>
            </a:r>
            <a:r>
              <a:rPr lang="en-IN" dirty="0" smtClean="0"/>
              <a:t> The resulting polymer chain of PVC is a long, linear structure composed of repeating units of vinyl chloride. The chemical formula for the polymerized PVC can be represented as (-CH2-CHCl-)n, where n represents the number of repeating units in the polymer chain.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/>
          <a:lstStyle/>
          <a:p>
            <a:pPr algn="just"/>
            <a:r>
              <a:rPr lang="en-IN" b="1" dirty="0" err="1" smtClean="0"/>
              <a:t>Tacticity</a:t>
            </a:r>
            <a:r>
              <a:rPr lang="en-IN" b="1" dirty="0" smtClean="0"/>
              <a:t>:</a:t>
            </a:r>
            <a:r>
              <a:rPr lang="en-IN" dirty="0" smtClean="0"/>
              <a:t> The arrangement of the chlorine atoms in the polymer chain can vary, leading to different </a:t>
            </a:r>
            <a:r>
              <a:rPr lang="en-IN" dirty="0" err="1" smtClean="0"/>
              <a:t>tacticities</a:t>
            </a:r>
            <a:r>
              <a:rPr lang="en-IN" dirty="0" smtClean="0"/>
              <a:t>. PVC typically has an </a:t>
            </a:r>
            <a:r>
              <a:rPr lang="en-IN" dirty="0" err="1" smtClean="0"/>
              <a:t>atactic</a:t>
            </a:r>
            <a:r>
              <a:rPr lang="en-IN" dirty="0" smtClean="0"/>
              <a:t> or random arrangement, contributing to its amorphous nature.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Molecular Structure of </a:t>
            </a:r>
            <a:r>
              <a:rPr lang="en-IN" b="1" dirty="0" err="1" smtClean="0"/>
              <a:t>uPVC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b="1" dirty="0" err="1" smtClean="0"/>
              <a:t>Unplasticized</a:t>
            </a:r>
            <a:r>
              <a:rPr lang="en-IN" b="1" dirty="0" smtClean="0"/>
              <a:t> Nature:</a:t>
            </a:r>
            <a:r>
              <a:rPr lang="en-IN" dirty="0" smtClean="0"/>
              <a:t> Unlike PVC, </a:t>
            </a:r>
            <a:r>
              <a:rPr lang="en-IN" dirty="0" err="1" smtClean="0"/>
              <a:t>uPVC</a:t>
            </a:r>
            <a:r>
              <a:rPr lang="en-IN" dirty="0" smtClean="0"/>
              <a:t> does not undergo the plasticization process. It remains </a:t>
            </a:r>
            <a:r>
              <a:rPr lang="en-IN" dirty="0" err="1" smtClean="0"/>
              <a:t>unplasticized</a:t>
            </a:r>
            <a:r>
              <a:rPr lang="en-IN" dirty="0" smtClean="0"/>
              <a:t>, meaning there is no addition of plasticizers to the polymer chain.</a:t>
            </a:r>
          </a:p>
          <a:p>
            <a:pPr algn="just"/>
            <a:r>
              <a:rPr lang="en-IN" b="1" dirty="0" smtClean="0"/>
              <a:t>Polymer Chain:</a:t>
            </a:r>
            <a:r>
              <a:rPr lang="en-IN" dirty="0" smtClean="0"/>
              <a:t> The molecular structure of </a:t>
            </a:r>
            <a:r>
              <a:rPr lang="en-IN" dirty="0" err="1" smtClean="0"/>
              <a:t>uPVC</a:t>
            </a:r>
            <a:r>
              <a:rPr lang="en-IN" dirty="0" smtClean="0"/>
              <a:t> is similar to that of PVC, with a long chain of repeating vinyl chloride monomer units. The primary difference lies in the absence of plasticizers, maintaining the rigid and inflexible nature of the polymer chain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445624" cy="5688632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 smtClean="0"/>
              <a:t>Increased </a:t>
            </a:r>
            <a:r>
              <a:rPr lang="en-IN" sz="2800" b="1" dirty="0" err="1" smtClean="0"/>
              <a:t>Crystallinity</a:t>
            </a:r>
            <a:r>
              <a:rPr lang="en-IN" sz="2800" b="1" dirty="0" smtClean="0"/>
              <a:t>:</a:t>
            </a:r>
            <a:r>
              <a:rPr lang="en-IN" sz="2800" dirty="0" smtClean="0"/>
              <a:t> The absence of plasticizers allows for a higher degree of </a:t>
            </a:r>
            <a:r>
              <a:rPr lang="en-IN" sz="2800" dirty="0" err="1" smtClean="0"/>
              <a:t>crystallinity</a:t>
            </a:r>
            <a:r>
              <a:rPr lang="en-IN" sz="2800" dirty="0" smtClean="0"/>
              <a:t> in </a:t>
            </a:r>
            <a:r>
              <a:rPr lang="en-IN" sz="2800" dirty="0" err="1" smtClean="0"/>
              <a:t>uPVC</a:t>
            </a:r>
            <a:r>
              <a:rPr lang="en-IN" sz="2800" dirty="0" smtClean="0"/>
              <a:t>. The polymer chains are more closely packed and organized, contributing to the material's rigidity and stability.</a:t>
            </a:r>
          </a:p>
          <a:p>
            <a:pPr algn="just"/>
            <a:r>
              <a:rPr lang="en-IN" sz="2800" b="1" dirty="0" smtClean="0"/>
              <a:t>Chemical Formula:</a:t>
            </a:r>
            <a:r>
              <a:rPr lang="en-IN" sz="2800" dirty="0" smtClean="0"/>
              <a:t> The chemical formula for </a:t>
            </a:r>
            <a:r>
              <a:rPr lang="en-IN" sz="2800" dirty="0" err="1" smtClean="0"/>
              <a:t>uPVC</a:t>
            </a:r>
            <a:r>
              <a:rPr lang="en-IN" sz="2800" dirty="0" smtClean="0"/>
              <a:t> is the same as that of PVC, represented as (-CH2-CHCl-)n. The key distinction is the absence of plasticizers, which results in a stiffer and more stable material.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of PVC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dirty="0" smtClean="0"/>
              <a:t>Polyvinyl Chloride (PVC) is a widely used synthetic polymer with a range of properties that make it suitable for various applications. Here are some key properties of PVC:</a:t>
            </a:r>
          </a:p>
          <a:p>
            <a:pPr marL="357188" indent="-357188" algn="just"/>
            <a:r>
              <a:rPr lang="en-IN" b="1" dirty="0" smtClean="0"/>
              <a:t>Durability:</a:t>
            </a:r>
            <a:r>
              <a:rPr lang="en-IN" dirty="0" smtClean="0"/>
              <a:t> PVC is known for its durability and resistance to abrasion, impact, and weathering. It can withstand harsh environmental conditions, making it suitable for outdoor applications.</a:t>
            </a:r>
          </a:p>
          <a:p>
            <a:pPr marL="357188" indent="-357188" algn="just"/>
            <a:r>
              <a:rPr lang="en-IN" b="1" dirty="0" smtClean="0"/>
              <a:t>Chemical Resistance:</a:t>
            </a:r>
            <a:r>
              <a:rPr lang="en-IN" dirty="0" smtClean="0"/>
              <a:t> PVC is resistant to many chemicals, acids, alkalis, and oils. This chemical resistance makes it suitable for use in pipes and fittings for conveying various fluids.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2741</Words>
  <Application>Microsoft Office PowerPoint</Application>
  <PresentationFormat>On-screen Show (4:3)</PresentationFormat>
  <Paragraphs>175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Building Materials-I</vt:lpstr>
      <vt:lpstr>What is PVC</vt:lpstr>
      <vt:lpstr>What is uPVC</vt:lpstr>
      <vt:lpstr>Molecular Structure of PVC and uPVC</vt:lpstr>
      <vt:lpstr>Slide 5</vt:lpstr>
      <vt:lpstr>Slide 6</vt:lpstr>
      <vt:lpstr>Molecular Structure of uPVC:</vt:lpstr>
      <vt:lpstr>Slide 8</vt:lpstr>
      <vt:lpstr>Properties of PVC</vt:lpstr>
      <vt:lpstr>Slide 10</vt:lpstr>
      <vt:lpstr>Slide 11</vt:lpstr>
      <vt:lpstr>PVC Characteristics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Materials-I</dc:title>
  <dc:creator>computational lab</dc:creator>
  <cp:lastModifiedBy>computational lab</cp:lastModifiedBy>
  <cp:revision>8</cp:revision>
  <dcterms:created xsi:type="dcterms:W3CDTF">2024-01-09T07:06:25Z</dcterms:created>
  <dcterms:modified xsi:type="dcterms:W3CDTF">2024-02-21T11:19:41Z</dcterms:modified>
</cp:coreProperties>
</file>