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5" r:id="rId25"/>
    <p:sldId id="286" r:id="rId26"/>
    <p:sldId id="287"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5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9F47F1-CB07-4F40-A0FD-6464A43584EA}"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9F47F1-CB07-4F40-A0FD-6464A43584EA}"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9F47F1-CB07-4F40-A0FD-6464A43584EA}"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9F47F1-CB07-4F40-A0FD-6464A43584EA}"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F47F1-CB07-4F40-A0FD-6464A43584EA}"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9F47F1-CB07-4F40-A0FD-6464A43584EA}"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9F47F1-CB07-4F40-A0FD-6464A43584EA}" type="datetimeFigureOut">
              <a:rPr lang="en-IN" smtClean="0"/>
              <a:t>17-02-2025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9F47F1-CB07-4F40-A0FD-6464A43584EA}" type="datetimeFigureOut">
              <a:rPr lang="en-IN" smtClean="0"/>
              <a:t>17-02-2025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F47F1-CB07-4F40-A0FD-6464A43584EA}" type="datetimeFigureOut">
              <a:rPr lang="en-IN" smtClean="0"/>
              <a:t>17-02-2025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F47F1-CB07-4F40-A0FD-6464A43584EA}"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F47F1-CB07-4F40-A0FD-6464A43584EA}"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ECCABF-93F7-4856-8084-A798F3C45A2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F47F1-CB07-4F40-A0FD-6464A43584EA}" type="datetimeFigureOut">
              <a:rPr lang="en-IN" smtClean="0"/>
              <a:t>17-02-2025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CCABF-93F7-4856-8084-A798F3C45A2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Brick Masonry</a:t>
            </a:r>
            <a:endParaRPr lang="en-IN" dirty="0"/>
          </a:p>
        </p:txBody>
      </p:sp>
      <p:sp>
        <p:nvSpPr>
          <p:cNvPr id="3" name="Subtitle 2"/>
          <p:cNvSpPr>
            <a:spLocks noGrp="1"/>
          </p:cNvSpPr>
          <p:nvPr>
            <p:ph type="subTitle" idx="1"/>
          </p:nvPr>
        </p:nvSpPr>
        <p:spPr/>
        <p:txBody>
          <a:bodyPr/>
          <a:lstStyle/>
          <a:p>
            <a:r>
              <a:rPr lang="en-IN" dirty="0" smtClean="0"/>
              <a:t>Building Construction and Practice</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120680"/>
          </a:xfrm>
        </p:spPr>
        <p:txBody>
          <a:bodyPr>
            <a:noAutofit/>
          </a:bodyPr>
          <a:lstStyle/>
          <a:p>
            <a:r>
              <a:rPr lang="en-IN" sz="2800" b="1" dirty="0" smtClean="0"/>
              <a:t>Common Uses: </a:t>
            </a:r>
          </a:p>
          <a:p>
            <a:pPr marL="714375"/>
            <a:r>
              <a:rPr lang="en-IN" sz="2800" b="1" dirty="0" smtClean="0"/>
              <a:t>Decorative brickwork and architectural patterns</a:t>
            </a:r>
            <a:endParaRPr lang="en-IN" sz="2800" dirty="0" smtClean="0"/>
          </a:p>
          <a:p>
            <a:pPr marL="714375"/>
            <a:r>
              <a:rPr lang="en-IN" sz="2800" b="1" dirty="0" smtClean="0"/>
              <a:t>Fencing and boundary walls</a:t>
            </a:r>
            <a:endParaRPr lang="en-IN" sz="2800" dirty="0" smtClean="0"/>
          </a:p>
          <a:p>
            <a:pPr marL="714375"/>
            <a:r>
              <a:rPr lang="en-IN" sz="2800" b="1" dirty="0" smtClean="0"/>
              <a:t>Piers and ornamental designs</a:t>
            </a:r>
            <a:endParaRPr lang="en-IN" sz="2800" dirty="0" smtClean="0"/>
          </a:p>
          <a:p>
            <a:pPr marL="714375"/>
            <a:r>
              <a:rPr lang="en-IN" sz="2800" b="1" dirty="0" smtClean="0"/>
              <a:t>Ventilated walls (perforated masonry work)</a:t>
            </a:r>
            <a:endParaRPr lang="en-IN" sz="2800" dirty="0" smtClean="0"/>
          </a:p>
          <a:p>
            <a:r>
              <a:rPr lang="en-IN" sz="2800" b="1" dirty="0" smtClean="0"/>
              <a:t>Limitations:</a:t>
            </a:r>
          </a:p>
          <a:p>
            <a:pPr marL="714375"/>
            <a:r>
              <a:rPr lang="en-IN" sz="2800" dirty="0" smtClean="0"/>
              <a:t>Not suitable for </a:t>
            </a:r>
            <a:r>
              <a:rPr lang="en-IN" sz="2800" b="1" dirty="0" smtClean="0"/>
              <a:t>load-bearing walls</a:t>
            </a:r>
            <a:r>
              <a:rPr lang="en-IN" sz="2800" dirty="0" smtClean="0"/>
              <a:t> due to reduced structural strength.</a:t>
            </a:r>
          </a:p>
          <a:p>
            <a:pPr marL="714375"/>
            <a:r>
              <a:rPr lang="en-IN" sz="2800" dirty="0" smtClean="0"/>
              <a:t>Requires careful mortar application for proper bonding.</a:t>
            </a:r>
            <a:endParaRPr lang="en-IN"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120680"/>
          </a:xfrm>
        </p:spPr>
        <p:txBody>
          <a:bodyPr>
            <a:noAutofit/>
          </a:bodyPr>
          <a:lstStyle/>
          <a:p>
            <a:r>
              <a:rPr lang="en-IN" sz="2800" b="1" dirty="0" smtClean="0"/>
              <a:t>Course:</a:t>
            </a:r>
            <a:r>
              <a:rPr lang="en-IN" sz="2800" dirty="0" smtClean="0"/>
              <a:t> A horizontal row of bricks in a wall.</a:t>
            </a:r>
          </a:p>
          <a:p>
            <a:r>
              <a:rPr lang="en-IN" sz="2800" b="1" dirty="0" smtClean="0"/>
              <a:t>Stretcher:</a:t>
            </a:r>
            <a:r>
              <a:rPr lang="en-IN" sz="2800" dirty="0" smtClean="0"/>
              <a:t> A brick laid with its long face visible on the wall.</a:t>
            </a:r>
          </a:p>
          <a:p>
            <a:r>
              <a:rPr lang="en-IN" sz="2800" b="1" dirty="0" smtClean="0"/>
              <a:t>Header:</a:t>
            </a:r>
            <a:r>
              <a:rPr lang="en-IN" sz="2800" dirty="0" smtClean="0"/>
              <a:t> A brick laid with its short end exposed on the wall.</a:t>
            </a:r>
          </a:p>
          <a:p>
            <a:r>
              <a:rPr lang="en-IN" sz="2800" b="1" dirty="0" smtClean="0"/>
              <a:t>Quoin:</a:t>
            </a:r>
            <a:r>
              <a:rPr lang="en-IN" sz="2800" dirty="0" smtClean="0"/>
              <a:t> The external corner of a wall, often finished with a distinct pattern or treatment.</a:t>
            </a:r>
            <a:endParaRPr lang="en-IN" sz="2800" dirty="0"/>
          </a:p>
        </p:txBody>
      </p:sp>
      <p:pic>
        <p:nvPicPr>
          <p:cNvPr id="2050" name="Picture 2"/>
          <p:cNvPicPr>
            <a:picLocks noChangeAspect="1" noChangeArrowheads="1"/>
          </p:cNvPicPr>
          <p:nvPr/>
        </p:nvPicPr>
        <p:blipFill>
          <a:blip r:embed="rId2" cstate="print"/>
          <a:srcRect/>
          <a:stretch>
            <a:fillRect/>
          </a:stretch>
        </p:blipFill>
        <p:spPr bwMode="auto">
          <a:xfrm>
            <a:off x="2104231" y="3356992"/>
            <a:ext cx="4772025" cy="3476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480720"/>
          </a:xfrm>
        </p:spPr>
        <p:txBody>
          <a:bodyPr>
            <a:noAutofit/>
          </a:bodyPr>
          <a:lstStyle/>
          <a:p>
            <a:r>
              <a:rPr lang="en-IN" sz="2400" b="1" dirty="0" smtClean="0"/>
              <a:t>Bed Joint: </a:t>
            </a:r>
            <a:r>
              <a:rPr lang="en-IN" sz="2400" dirty="0" smtClean="0"/>
              <a:t>A </a:t>
            </a:r>
            <a:r>
              <a:rPr lang="en-IN" sz="2400" b="1" dirty="0" smtClean="0"/>
              <a:t>bed joint</a:t>
            </a:r>
            <a:r>
              <a:rPr lang="en-IN" sz="2400" dirty="0" smtClean="0"/>
              <a:t> in brick masonry refers to the </a:t>
            </a:r>
            <a:r>
              <a:rPr lang="en-IN" sz="2400" b="1" dirty="0" smtClean="0"/>
              <a:t>horizontal layer of mortar</a:t>
            </a:r>
            <a:r>
              <a:rPr lang="en-IN" sz="2400" dirty="0" smtClean="0"/>
              <a:t> placed between two courses (rows) of bricks.</a:t>
            </a:r>
          </a:p>
          <a:p>
            <a:pPr marL="804863" indent="-285750">
              <a:buNone/>
            </a:pPr>
            <a:r>
              <a:rPr lang="en-IN" sz="2400" b="1" dirty="0" smtClean="0"/>
              <a:t>Key Points:</a:t>
            </a:r>
          </a:p>
          <a:p>
            <a:pPr marL="804863" indent="-285750"/>
            <a:r>
              <a:rPr lang="en-IN" sz="2400" b="1" dirty="0" smtClean="0"/>
              <a:t>Definition:</a:t>
            </a:r>
            <a:r>
              <a:rPr lang="en-IN" sz="2400" dirty="0" smtClean="0"/>
              <a:t> It is the </a:t>
            </a:r>
            <a:r>
              <a:rPr lang="en-IN" sz="2400" b="1" dirty="0" smtClean="0"/>
              <a:t>mortar joint</a:t>
            </a:r>
            <a:r>
              <a:rPr lang="en-IN" sz="2400" dirty="0" smtClean="0"/>
              <a:t> that supports the bricks laid above it.</a:t>
            </a:r>
          </a:p>
          <a:p>
            <a:pPr marL="804863" indent="-285750"/>
            <a:r>
              <a:rPr lang="en-IN" sz="2400" b="1" dirty="0" smtClean="0"/>
              <a:t>Thickness:</a:t>
            </a:r>
            <a:r>
              <a:rPr lang="en-IN" sz="2400" dirty="0" smtClean="0"/>
              <a:t> Typically </a:t>
            </a:r>
            <a:r>
              <a:rPr lang="en-IN" sz="2400" b="1" dirty="0" smtClean="0"/>
              <a:t>10 mm</a:t>
            </a:r>
            <a:r>
              <a:rPr lang="en-IN" sz="2400" dirty="0" smtClean="0"/>
              <a:t> (as per standard construction practices).</a:t>
            </a:r>
          </a:p>
          <a:p>
            <a:pPr marL="804863" indent="-285750"/>
            <a:r>
              <a:rPr lang="en-IN" sz="2400" b="1" dirty="0" smtClean="0"/>
              <a:t>Purpose:</a:t>
            </a:r>
            <a:endParaRPr lang="en-IN" sz="2400" dirty="0" smtClean="0"/>
          </a:p>
          <a:p>
            <a:pPr marL="804863" lvl="1"/>
            <a:r>
              <a:rPr lang="en-IN" sz="2000" dirty="0" smtClean="0"/>
              <a:t>Provides </a:t>
            </a:r>
            <a:r>
              <a:rPr lang="en-IN" sz="2000" b="1" dirty="0" smtClean="0"/>
              <a:t>bonding</a:t>
            </a:r>
            <a:r>
              <a:rPr lang="en-IN" sz="2000" dirty="0" smtClean="0"/>
              <a:t> between layers of bricks.</a:t>
            </a:r>
          </a:p>
          <a:p>
            <a:pPr marL="804863" lvl="1"/>
            <a:r>
              <a:rPr lang="en-IN" sz="2000" dirty="0" smtClean="0"/>
              <a:t>Distributes </a:t>
            </a:r>
            <a:r>
              <a:rPr lang="en-IN" sz="2000" b="1" dirty="0" smtClean="0"/>
              <a:t>load evenly</a:t>
            </a:r>
            <a:r>
              <a:rPr lang="en-IN" sz="2000" dirty="0" smtClean="0"/>
              <a:t> across the masonry structure.</a:t>
            </a:r>
          </a:p>
          <a:p>
            <a:pPr marL="804863" lvl="1"/>
            <a:r>
              <a:rPr lang="en-IN" sz="2000" dirty="0" smtClean="0"/>
              <a:t>Helps in </a:t>
            </a:r>
            <a:r>
              <a:rPr lang="en-IN" sz="2000" b="1" dirty="0" smtClean="0"/>
              <a:t>alignment and </a:t>
            </a:r>
            <a:r>
              <a:rPr lang="en-IN" sz="2000" b="1" dirty="0" err="1" smtClean="0"/>
              <a:t>leveling</a:t>
            </a:r>
            <a:r>
              <a:rPr lang="en-IN" sz="2000" dirty="0" smtClean="0"/>
              <a:t> of bricks.</a:t>
            </a:r>
          </a:p>
          <a:p>
            <a:pPr marL="804863" lvl="1"/>
            <a:r>
              <a:rPr lang="en-IN" sz="2000" dirty="0" smtClean="0"/>
              <a:t>Enhances </a:t>
            </a:r>
            <a:r>
              <a:rPr lang="en-IN" sz="2000" b="1" dirty="0" smtClean="0"/>
              <a:t>water resistance</a:t>
            </a:r>
            <a:r>
              <a:rPr lang="en-IN" sz="2000" dirty="0" smtClean="0"/>
              <a:t> by filling gaps and reducing permeability.</a:t>
            </a:r>
          </a:p>
          <a:p>
            <a:pPr marL="804863" indent="-285750"/>
            <a:r>
              <a:rPr lang="en-IN" sz="2400" b="1" dirty="0" smtClean="0"/>
              <a:t>Types:</a:t>
            </a:r>
            <a:endParaRPr lang="en-IN" sz="2400" dirty="0" smtClean="0"/>
          </a:p>
          <a:p>
            <a:pPr marL="804863" lvl="1"/>
            <a:r>
              <a:rPr lang="en-IN" sz="2000" b="1" dirty="0" smtClean="0"/>
              <a:t>Full Bed Joint:</a:t>
            </a:r>
            <a:r>
              <a:rPr lang="en-IN" sz="2000" dirty="0" smtClean="0"/>
              <a:t> Covers the entire brick surface for strong bonding.</a:t>
            </a:r>
          </a:p>
          <a:p>
            <a:pPr marL="804863" lvl="1"/>
            <a:r>
              <a:rPr lang="en-IN" sz="2000" b="1" dirty="0" smtClean="0"/>
              <a:t>Hollow or Thin Bed Joint:</a:t>
            </a:r>
            <a:r>
              <a:rPr lang="en-IN" sz="2000" dirty="0" smtClean="0"/>
              <a:t> Used in some specialized construction to reduce mortar consumption.</a:t>
            </a:r>
            <a:endParaRPr lang="en-IN"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480720"/>
          </a:xfrm>
        </p:spPr>
        <p:txBody>
          <a:bodyPr>
            <a:noAutofit/>
          </a:bodyPr>
          <a:lstStyle/>
          <a:p>
            <a:pPr algn="just"/>
            <a:r>
              <a:rPr lang="en-IN" b="1" dirty="0" smtClean="0"/>
              <a:t>Cross Joints</a:t>
            </a:r>
            <a:endParaRPr lang="en-IN" dirty="0" smtClean="0"/>
          </a:p>
          <a:p>
            <a:pPr indent="14288" algn="just">
              <a:buNone/>
            </a:pPr>
            <a:r>
              <a:rPr lang="en-IN" dirty="0" smtClean="0"/>
              <a:t>A </a:t>
            </a:r>
            <a:r>
              <a:rPr lang="en-IN" b="1" dirty="0" smtClean="0"/>
              <a:t>cross joint</a:t>
            </a:r>
            <a:r>
              <a:rPr lang="en-IN" dirty="0" smtClean="0"/>
              <a:t> is a </a:t>
            </a:r>
            <a:r>
              <a:rPr lang="en-IN" b="1" dirty="0" smtClean="0"/>
              <a:t>vertical mortar joint</a:t>
            </a:r>
            <a:r>
              <a:rPr lang="en-IN" dirty="0" smtClean="0"/>
              <a:t> between two adjacent bricks in the same course (row) of brick masonry.</a:t>
            </a:r>
          </a:p>
          <a:p>
            <a:pPr marL="714375" algn="just"/>
            <a:r>
              <a:rPr lang="en-IN" b="1" dirty="0" smtClean="0"/>
              <a:t>Key Points:</a:t>
            </a:r>
          </a:p>
          <a:p>
            <a:pPr marL="714375" algn="just"/>
            <a:r>
              <a:rPr lang="en-IN" b="1" dirty="0" smtClean="0"/>
              <a:t>Also Known As:</a:t>
            </a:r>
            <a:r>
              <a:rPr lang="en-IN" dirty="0" smtClean="0"/>
              <a:t> </a:t>
            </a:r>
            <a:r>
              <a:rPr lang="en-IN" b="1" dirty="0" err="1" smtClean="0"/>
              <a:t>Perpend</a:t>
            </a:r>
            <a:r>
              <a:rPr lang="en-IN" b="1" dirty="0" smtClean="0"/>
              <a:t> joint</a:t>
            </a:r>
            <a:endParaRPr lang="en-IN" dirty="0" smtClean="0"/>
          </a:p>
          <a:p>
            <a:pPr marL="714375" algn="just"/>
            <a:r>
              <a:rPr lang="en-IN" b="1" dirty="0" smtClean="0"/>
              <a:t>Purpose:</a:t>
            </a:r>
            <a:endParaRPr lang="en-IN" dirty="0" smtClean="0"/>
          </a:p>
          <a:p>
            <a:pPr marL="714375" lvl="1" indent="-342900" algn="just"/>
            <a:r>
              <a:rPr lang="en-IN" dirty="0" smtClean="0"/>
              <a:t>Provides </a:t>
            </a:r>
            <a:r>
              <a:rPr lang="en-IN" b="1" dirty="0" smtClean="0"/>
              <a:t>bonding</a:t>
            </a:r>
            <a:r>
              <a:rPr lang="en-IN" dirty="0" smtClean="0"/>
              <a:t> between bricks.</a:t>
            </a:r>
          </a:p>
          <a:p>
            <a:pPr marL="714375" lvl="1" indent="-342900" algn="just"/>
            <a:r>
              <a:rPr lang="en-IN" dirty="0" smtClean="0"/>
              <a:t>Ensures </a:t>
            </a:r>
            <a:r>
              <a:rPr lang="en-IN" b="1" dirty="0" smtClean="0"/>
              <a:t>load transfer</a:t>
            </a:r>
            <a:r>
              <a:rPr lang="en-IN" dirty="0" smtClean="0"/>
              <a:t> across the wall.</a:t>
            </a:r>
          </a:p>
          <a:p>
            <a:pPr marL="714375" lvl="1" indent="-342900" algn="just"/>
            <a:r>
              <a:rPr lang="en-IN" dirty="0" smtClean="0"/>
              <a:t>Helps in </a:t>
            </a:r>
            <a:r>
              <a:rPr lang="en-IN" b="1" dirty="0" smtClean="0"/>
              <a:t>alignment and stability</a:t>
            </a:r>
            <a:r>
              <a:rPr lang="en-IN" dirty="0" smtClean="0"/>
              <a:t> of masonry.</a:t>
            </a:r>
          </a:p>
          <a:p>
            <a:pPr marL="714375" algn="just"/>
            <a:r>
              <a:rPr lang="en-IN" b="1" dirty="0" smtClean="0"/>
              <a:t>Standard Thickness:</a:t>
            </a:r>
            <a:r>
              <a:rPr lang="en-IN" dirty="0" smtClean="0"/>
              <a:t> Typically </a:t>
            </a:r>
            <a:r>
              <a:rPr lang="en-IN" b="1" dirty="0" smtClean="0"/>
              <a:t>10 mm</a:t>
            </a:r>
            <a:r>
              <a:rPr lang="en-IN" dirty="0" smtClean="0"/>
              <a:t> (as per construction standards).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480720"/>
          </a:xfrm>
        </p:spPr>
        <p:txBody>
          <a:bodyPr>
            <a:noAutofit/>
          </a:bodyPr>
          <a:lstStyle/>
          <a:p>
            <a:pPr algn="just"/>
            <a:r>
              <a:rPr lang="en-IN" b="1" dirty="0" smtClean="0"/>
              <a:t>Hearting in Brick Masonry</a:t>
            </a:r>
            <a:endParaRPr lang="en-IN" dirty="0" smtClean="0"/>
          </a:p>
          <a:p>
            <a:pPr algn="just">
              <a:buNone/>
            </a:pPr>
            <a:r>
              <a:rPr lang="en-IN" b="1" dirty="0" smtClean="0"/>
              <a:t>	Hearting</a:t>
            </a:r>
            <a:r>
              <a:rPr lang="en-IN" dirty="0" smtClean="0"/>
              <a:t> refers to the </a:t>
            </a:r>
            <a:r>
              <a:rPr lang="en-IN" b="1" dirty="0" smtClean="0"/>
              <a:t>inner portion or core</a:t>
            </a:r>
            <a:r>
              <a:rPr lang="en-IN" dirty="0" smtClean="0"/>
              <a:t> of a brick masonry wall that is filled with </a:t>
            </a:r>
            <a:r>
              <a:rPr lang="en-IN" b="1" dirty="0" smtClean="0"/>
              <a:t>mortar and smaller brick pieces</a:t>
            </a:r>
            <a:r>
              <a:rPr lang="en-IN" dirty="0" smtClean="0"/>
              <a:t> to ensure stability and strength.</a:t>
            </a:r>
          </a:p>
          <a:p>
            <a:pPr lvl="1" algn="just"/>
            <a:r>
              <a:rPr lang="en-IN" b="1" dirty="0" smtClean="0"/>
              <a:t>Key Points:</a:t>
            </a:r>
          </a:p>
          <a:p>
            <a:pPr lvl="1" algn="just"/>
            <a:r>
              <a:rPr lang="en-IN" dirty="0" smtClean="0"/>
              <a:t>Located between the </a:t>
            </a:r>
            <a:r>
              <a:rPr lang="en-IN" b="1" dirty="0" smtClean="0"/>
              <a:t>faces of the wall</a:t>
            </a:r>
            <a:r>
              <a:rPr lang="en-IN" dirty="0" smtClean="0"/>
              <a:t>.</a:t>
            </a:r>
          </a:p>
          <a:p>
            <a:pPr lvl="1" algn="just"/>
            <a:r>
              <a:rPr lang="en-IN" dirty="0" smtClean="0"/>
              <a:t>Ensures </a:t>
            </a:r>
            <a:r>
              <a:rPr lang="en-IN" b="1" dirty="0" smtClean="0"/>
              <a:t>solid bonding</a:t>
            </a:r>
            <a:r>
              <a:rPr lang="en-IN" dirty="0" smtClean="0"/>
              <a:t> and prevents voids inside the masonry.</a:t>
            </a:r>
          </a:p>
          <a:p>
            <a:pPr lvl="1" algn="just"/>
            <a:r>
              <a:rPr lang="en-IN" dirty="0" smtClean="0"/>
              <a:t>Properly filled hearting enhances </a:t>
            </a:r>
            <a:r>
              <a:rPr lang="en-IN" b="1" dirty="0" smtClean="0"/>
              <a:t>strength and durability</a:t>
            </a:r>
            <a:r>
              <a:rPr lang="en-IN" dirty="0" smtClean="0"/>
              <a: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480720"/>
          </a:xfrm>
        </p:spPr>
        <p:txBody>
          <a:bodyPr>
            <a:noAutofit/>
          </a:bodyPr>
          <a:lstStyle/>
          <a:p>
            <a:pPr algn="just"/>
            <a:r>
              <a:rPr lang="en-IN" sz="2400" b="1" dirty="0" smtClean="0"/>
              <a:t>Bats in Brick Masonry</a:t>
            </a:r>
            <a:endParaRPr lang="en-IN" sz="2400" dirty="0" smtClean="0"/>
          </a:p>
          <a:p>
            <a:pPr algn="just">
              <a:buNone/>
            </a:pPr>
            <a:r>
              <a:rPr lang="en-IN" sz="2400" dirty="0" smtClean="0"/>
              <a:t>	A </a:t>
            </a:r>
            <a:r>
              <a:rPr lang="en-IN" sz="2400" b="1" dirty="0" smtClean="0"/>
              <a:t>bat</a:t>
            </a:r>
            <a:r>
              <a:rPr lang="en-IN" sz="2400" dirty="0" smtClean="0"/>
              <a:t> is a </a:t>
            </a:r>
            <a:r>
              <a:rPr lang="en-IN" sz="2400" b="1" dirty="0" smtClean="0"/>
              <a:t>portion of a brick</a:t>
            </a:r>
            <a:r>
              <a:rPr lang="en-IN" sz="2400" dirty="0" smtClean="0"/>
              <a:t> that is cut </a:t>
            </a:r>
            <a:r>
              <a:rPr lang="en-IN" sz="2400" b="1" dirty="0" smtClean="0"/>
              <a:t>lengthwise</a:t>
            </a:r>
            <a:r>
              <a:rPr lang="en-IN" sz="2400" dirty="0" smtClean="0"/>
              <a:t> to adjust brickwork dimensions or fit specific construction needs.</a:t>
            </a:r>
          </a:p>
          <a:p>
            <a:pPr lvl="1" algn="just">
              <a:buNone/>
            </a:pPr>
            <a:r>
              <a:rPr lang="en-IN" sz="2400" b="1" dirty="0" smtClean="0"/>
              <a:t>Types of Bats:</a:t>
            </a:r>
          </a:p>
          <a:p>
            <a:pPr lvl="1" algn="just"/>
            <a:r>
              <a:rPr lang="en-IN" sz="2400" b="1" dirty="0" smtClean="0"/>
              <a:t>Half Bat</a:t>
            </a:r>
            <a:r>
              <a:rPr lang="en-IN" sz="2400" dirty="0" smtClean="0"/>
              <a:t> – A brick cut into two equal halves along its length.</a:t>
            </a:r>
          </a:p>
          <a:p>
            <a:pPr lvl="1" algn="just"/>
            <a:r>
              <a:rPr lang="en-IN" sz="2400" b="1" dirty="0" smtClean="0"/>
              <a:t>Three-Quarter Bat</a:t>
            </a:r>
            <a:r>
              <a:rPr lang="en-IN" sz="2400" dirty="0" smtClean="0"/>
              <a:t> – A brick with three-fourths of its original length.</a:t>
            </a:r>
          </a:p>
          <a:p>
            <a:pPr lvl="1" algn="just"/>
            <a:r>
              <a:rPr lang="en-IN" sz="2400" b="1" dirty="0" smtClean="0"/>
              <a:t>Quarter Bat</a:t>
            </a:r>
            <a:r>
              <a:rPr lang="en-IN" sz="2400" dirty="0" smtClean="0"/>
              <a:t> – A brick with one-fourth of its original length.</a:t>
            </a:r>
          </a:p>
          <a:p>
            <a:pPr lvl="1" algn="just"/>
            <a:r>
              <a:rPr lang="en-IN" sz="2400" b="1" dirty="0" smtClean="0"/>
              <a:t>Bevelled Bat</a:t>
            </a:r>
          </a:p>
          <a:p>
            <a:pPr lvl="1" algn="just">
              <a:buNone/>
            </a:pPr>
            <a:r>
              <a:rPr lang="en-IN" sz="2400" b="1" dirty="0" smtClean="0"/>
              <a:t>	</a:t>
            </a:r>
          </a:p>
          <a:p>
            <a:pPr lvl="1" algn="just">
              <a:buNone/>
            </a:pPr>
            <a:r>
              <a:rPr lang="en-IN" sz="2400" b="1" dirty="0" smtClean="0"/>
              <a:t>Uses:</a:t>
            </a:r>
          </a:p>
          <a:p>
            <a:pPr lvl="1" algn="just"/>
            <a:r>
              <a:rPr lang="en-IN" sz="2400" dirty="0" smtClean="0"/>
              <a:t>Filling gaps in masonry.</a:t>
            </a:r>
          </a:p>
          <a:p>
            <a:pPr lvl="1" algn="just"/>
            <a:r>
              <a:rPr lang="en-IN" sz="2400" dirty="0" smtClean="0"/>
              <a:t>Adjusting brick courses to maintain bond patterns.</a:t>
            </a:r>
          </a:p>
          <a:p>
            <a:pPr lvl="1" algn="just"/>
            <a:r>
              <a:rPr lang="en-IN" sz="2400" dirty="0" smtClean="0"/>
              <a:t>Creating corners or junctions in walls.</a:t>
            </a:r>
            <a:endParaRPr lang="en-I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lum bright="10000" contrast="40000"/>
          </a:blip>
          <a:srcRect/>
          <a:stretch>
            <a:fillRect/>
          </a:stretch>
        </p:blipFill>
        <p:spPr bwMode="auto">
          <a:xfrm>
            <a:off x="1619250" y="574675"/>
            <a:ext cx="59055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pPr algn="just"/>
            <a:r>
              <a:rPr lang="en-IN" b="1" dirty="0" smtClean="0"/>
              <a:t>Closer in Brick Masonry</a:t>
            </a:r>
            <a:endParaRPr lang="en-IN" dirty="0" smtClean="0"/>
          </a:p>
          <a:p>
            <a:pPr algn="just">
              <a:buNone/>
            </a:pPr>
            <a:r>
              <a:rPr lang="en-IN" dirty="0" smtClean="0"/>
              <a:t>	A </a:t>
            </a:r>
            <a:r>
              <a:rPr lang="en-IN" b="1" dirty="0" smtClean="0"/>
              <a:t>closer</a:t>
            </a:r>
            <a:r>
              <a:rPr lang="en-IN" dirty="0" smtClean="0"/>
              <a:t> is a </a:t>
            </a:r>
            <a:r>
              <a:rPr lang="en-IN" b="1" dirty="0" smtClean="0"/>
              <a:t>cut portion of a brick</a:t>
            </a:r>
            <a:r>
              <a:rPr lang="en-IN" dirty="0" smtClean="0"/>
              <a:t> used at the </a:t>
            </a:r>
            <a:r>
              <a:rPr lang="en-IN" b="1" dirty="0" smtClean="0"/>
              <a:t>ends of courses</a:t>
            </a:r>
            <a:r>
              <a:rPr lang="en-IN" dirty="0" smtClean="0"/>
              <a:t> to maintain the bond pattern and ensure proper wall alignment.</a:t>
            </a:r>
          </a:p>
          <a:p>
            <a:pPr algn="just">
              <a:buNone/>
            </a:pPr>
            <a:r>
              <a:rPr lang="en-IN" b="1" dirty="0" smtClean="0"/>
              <a:t>	</a:t>
            </a:r>
          </a:p>
          <a:p>
            <a:pPr lvl="1" algn="just">
              <a:buNone/>
            </a:pPr>
            <a:r>
              <a:rPr lang="en-IN" b="1" dirty="0" smtClean="0"/>
              <a:t>Types of Closers:</a:t>
            </a:r>
          </a:p>
          <a:p>
            <a:pPr lvl="1" algn="just"/>
            <a:r>
              <a:rPr lang="en-IN" b="1" dirty="0" smtClean="0"/>
              <a:t>Queen Closer</a:t>
            </a:r>
            <a:r>
              <a:rPr lang="en-IN" dirty="0" smtClean="0"/>
              <a:t> – A brick cut </a:t>
            </a:r>
            <a:r>
              <a:rPr lang="en-IN" b="1" dirty="0" smtClean="0"/>
              <a:t>lengthwise</a:t>
            </a:r>
            <a:r>
              <a:rPr lang="en-IN" dirty="0" smtClean="0"/>
              <a:t> into two equal halves.</a:t>
            </a:r>
          </a:p>
          <a:p>
            <a:pPr lvl="1" algn="just"/>
            <a:r>
              <a:rPr lang="en-IN" b="1" dirty="0" smtClean="0"/>
              <a:t>King Closer</a:t>
            </a:r>
            <a:r>
              <a:rPr lang="en-IN" dirty="0" smtClean="0"/>
              <a:t> – A brick cut diagonally from the </a:t>
            </a:r>
            <a:r>
              <a:rPr lang="en-IN" dirty="0" err="1" smtClean="0"/>
              <a:t>center</a:t>
            </a:r>
            <a:r>
              <a:rPr lang="en-IN" dirty="0" smtClean="0"/>
              <a:t> to one corner.</a:t>
            </a:r>
          </a:p>
          <a:p>
            <a:pPr lvl="1" algn="just"/>
            <a:r>
              <a:rPr lang="en-IN" b="1" dirty="0" smtClean="0"/>
              <a:t>Bevelled Closer</a:t>
            </a:r>
            <a:r>
              <a:rPr lang="en-IN" dirty="0" smtClean="0"/>
              <a:t> – A brick cut diagonally from the </a:t>
            </a:r>
            <a:r>
              <a:rPr lang="en-IN" dirty="0" err="1" smtClean="0"/>
              <a:t>center</a:t>
            </a:r>
            <a:r>
              <a:rPr lang="en-IN" dirty="0" smtClean="0"/>
              <a:t> to the middle of one end.</a:t>
            </a:r>
          </a:p>
          <a:p>
            <a:pPr lvl="1" algn="just"/>
            <a:r>
              <a:rPr lang="en-IN" b="1" dirty="0" smtClean="0"/>
              <a:t>Mitred Closer</a:t>
            </a:r>
            <a:r>
              <a:rPr lang="en-IN" dirty="0" smtClean="0"/>
              <a:t> – A brick with one end cut at an angle other than 90°.</a:t>
            </a:r>
          </a:p>
          <a:p>
            <a:pPr lvl="1" algn="just">
              <a:buNone/>
            </a:pPr>
            <a:r>
              <a:rPr lang="en-IN" b="1" dirty="0" smtClean="0"/>
              <a:t>Uses:</a:t>
            </a:r>
          </a:p>
          <a:p>
            <a:pPr lvl="1" algn="just"/>
            <a:r>
              <a:rPr lang="en-IN" dirty="0" smtClean="0"/>
              <a:t>Placed at </a:t>
            </a:r>
            <a:r>
              <a:rPr lang="en-IN" b="1" dirty="0" smtClean="0"/>
              <a:t>wall corners or junctions</a:t>
            </a:r>
            <a:r>
              <a:rPr lang="en-IN" dirty="0" smtClean="0"/>
              <a:t> for proper bonding.</a:t>
            </a:r>
          </a:p>
          <a:p>
            <a:pPr lvl="1" algn="just"/>
            <a:r>
              <a:rPr lang="en-IN" dirty="0" smtClean="0"/>
              <a:t>Prevents </a:t>
            </a:r>
            <a:r>
              <a:rPr lang="en-IN" b="1" dirty="0" smtClean="0"/>
              <a:t>vertical joint alignment</a:t>
            </a:r>
            <a:r>
              <a:rPr lang="en-IN" dirty="0" smtClean="0"/>
              <a:t>, improving strength.</a:t>
            </a:r>
          </a:p>
          <a:p>
            <a:pPr lvl="1" algn="just"/>
            <a:r>
              <a:rPr lang="en-IN" dirty="0" smtClean="0"/>
              <a:t>Enhances </a:t>
            </a:r>
            <a:r>
              <a:rPr lang="en-IN" b="1" dirty="0" smtClean="0"/>
              <a:t>structural stability</a:t>
            </a:r>
            <a:r>
              <a:rPr lang="en-IN" dirty="0" smtClean="0"/>
              <a:t> and uniformity.</a:t>
            </a:r>
          </a:p>
          <a:p>
            <a:pPr algn="just"/>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lum bright="10000" contrast="40000"/>
          </a:blip>
          <a:srcRect/>
          <a:stretch>
            <a:fillRect/>
          </a:stretch>
        </p:blipFill>
        <p:spPr bwMode="auto">
          <a:xfrm>
            <a:off x="1310530" y="836712"/>
            <a:ext cx="6501830" cy="4320480"/>
          </a:xfrm>
          <a:prstGeom prst="rect">
            <a:avLst/>
          </a:prstGeom>
          <a:noFill/>
          <a:ln w="9525">
            <a:noFill/>
            <a:miter lim="800000"/>
            <a:headEnd/>
            <a:tailEnd/>
          </a:ln>
          <a:effectLst/>
        </p:spPr>
      </p:pic>
      <p:sp>
        <p:nvSpPr>
          <p:cNvPr id="3" name="TextBox 2"/>
          <p:cNvSpPr txBox="1"/>
          <p:nvPr/>
        </p:nvSpPr>
        <p:spPr>
          <a:xfrm>
            <a:off x="5220072" y="4952201"/>
            <a:ext cx="2448272" cy="276999"/>
          </a:xfrm>
          <a:prstGeom prst="rect">
            <a:avLst/>
          </a:prstGeom>
          <a:noFill/>
        </p:spPr>
        <p:txBody>
          <a:bodyPr wrap="square" rtlCol="0">
            <a:spAutoFit/>
          </a:bodyPr>
          <a:lstStyle/>
          <a:p>
            <a:r>
              <a:rPr lang="en-IN" sz="1200" b="1" dirty="0" smtClean="0"/>
              <a:t>(d) </a:t>
            </a:r>
            <a:r>
              <a:rPr lang="en-IN" sz="1200" b="1" dirty="0" err="1" smtClean="0"/>
              <a:t>Mitered</a:t>
            </a:r>
            <a:r>
              <a:rPr lang="en-IN" sz="1200" b="1" dirty="0" smtClean="0"/>
              <a:t> Closer</a:t>
            </a:r>
            <a:endParaRPr lang="en-IN" sz="1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algn="just"/>
            <a:r>
              <a:rPr lang="en-IN" b="1" dirty="0" smtClean="0"/>
              <a:t>Plinth Level</a:t>
            </a:r>
          </a:p>
          <a:p>
            <a:pPr lvl="1" algn="just">
              <a:buNone/>
            </a:pPr>
            <a:r>
              <a:rPr lang="en-IN" dirty="0" smtClean="0"/>
              <a:t>	The </a:t>
            </a:r>
            <a:r>
              <a:rPr lang="en-IN" b="1" dirty="0" smtClean="0"/>
              <a:t>level between the ground and the start of the superstructure</a:t>
            </a:r>
            <a:r>
              <a:rPr lang="en-IN" dirty="0" smtClean="0"/>
              <a:t> of a building.</a:t>
            </a:r>
          </a:p>
          <a:p>
            <a:pPr lvl="1" algn="just"/>
            <a:r>
              <a:rPr lang="en-IN" dirty="0" smtClean="0"/>
              <a:t>It is the </a:t>
            </a:r>
            <a:r>
              <a:rPr lang="en-IN" b="1" dirty="0" smtClean="0"/>
              <a:t>top of the plinth course</a:t>
            </a:r>
            <a:r>
              <a:rPr lang="en-IN" dirty="0" smtClean="0"/>
              <a:t>, where the walls of the main structure begin.</a:t>
            </a:r>
          </a:p>
          <a:p>
            <a:pPr lvl="1" algn="just"/>
            <a:r>
              <a:rPr lang="en-IN" dirty="0" smtClean="0"/>
              <a:t>Usually </a:t>
            </a:r>
            <a:r>
              <a:rPr lang="en-IN" b="1" dirty="0" smtClean="0"/>
              <a:t>300mm to 600mm</a:t>
            </a:r>
            <a:r>
              <a:rPr lang="en-IN" dirty="0" smtClean="0"/>
              <a:t> above ground level, depending on site conditions.</a:t>
            </a:r>
          </a:p>
          <a:p>
            <a:pPr lvl="1" algn="just">
              <a:buNone/>
            </a:pPr>
            <a:r>
              <a:rPr lang="en-IN" b="1" dirty="0" smtClean="0"/>
              <a:t>Purpose:</a:t>
            </a:r>
            <a:endParaRPr lang="en-IN" dirty="0" smtClean="0"/>
          </a:p>
          <a:p>
            <a:pPr lvl="2" algn="just"/>
            <a:r>
              <a:rPr lang="en-IN" dirty="0" smtClean="0"/>
              <a:t>Protects the building from </a:t>
            </a:r>
            <a:r>
              <a:rPr lang="en-IN" b="1" dirty="0" smtClean="0"/>
              <a:t>moisture, </a:t>
            </a:r>
            <a:r>
              <a:rPr lang="en-IN" b="1" dirty="0" err="1" smtClean="0"/>
              <a:t>waterlogging</a:t>
            </a:r>
            <a:r>
              <a:rPr lang="en-IN" b="1" dirty="0" smtClean="0"/>
              <a:t>, and termite attacks</a:t>
            </a:r>
            <a:r>
              <a:rPr lang="en-IN" dirty="0" smtClean="0"/>
              <a:t>.</a:t>
            </a:r>
          </a:p>
          <a:p>
            <a:pPr lvl="2" algn="just"/>
            <a:r>
              <a:rPr lang="en-IN" dirty="0" smtClean="0"/>
              <a:t>Provides a </a:t>
            </a:r>
            <a:r>
              <a:rPr lang="en-IN" b="1" dirty="0" smtClean="0"/>
              <a:t>stable base</a:t>
            </a:r>
            <a:r>
              <a:rPr lang="en-IN" dirty="0" smtClean="0"/>
              <a:t> for the superstructure.</a:t>
            </a:r>
          </a:p>
          <a:p>
            <a:pPr lvl="2" algn="just"/>
            <a:r>
              <a:rPr lang="en-IN" dirty="0" smtClean="0"/>
              <a:t>Helps in </a:t>
            </a:r>
            <a:r>
              <a:rPr lang="en-IN" dirty="0" err="1" smtClean="0"/>
              <a:t>leveling</a:t>
            </a:r>
            <a:r>
              <a:rPr lang="en-IN" dirty="0" smtClean="0"/>
              <a:t> uneven ground.</a:t>
            </a:r>
          </a:p>
          <a:p>
            <a:pPr algn="just"/>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Brick Masonry</a:t>
            </a:r>
            <a:endParaRPr lang="en-IN" dirty="0"/>
          </a:p>
        </p:txBody>
      </p:sp>
      <p:sp>
        <p:nvSpPr>
          <p:cNvPr id="3" name="Content Placeholder 2"/>
          <p:cNvSpPr>
            <a:spLocks noGrp="1"/>
          </p:cNvSpPr>
          <p:nvPr>
            <p:ph idx="1"/>
          </p:nvPr>
        </p:nvSpPr>
        <p:spPr/>
        <p:txBody>
          <a:bodyPr/>
          <a:lstStyle/>
          <a:p>
            <a:pPr marL="0" indent="0" algn="just">
              <a:buNone/>
            </a:pPr>
            <a:r>
              <a:rPr lang="en-IN" dirty="0" smtClean="0"/>
              <a:t>Brick masonry is a construction technique where bricks (typically clay or concrete) are laid in a predetermined pattern and bonded together with mortar to form walls or structures.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algn="just"/>
            <a:r>
              <a:rPr lang="en-IN" b="1" dirty="0" smtClean="0"/>
              <a:t>Stanchion</a:t>
            </a:r>
            <a:endParaRPr lang="en-IN" dirty="0" smtClean="0"/>
          </a:p>
          <a:p>
            <a:pPr algn="just">
              <a:buNone/>
            </a:pPr>
            <a:r>
              <a:rPr lang="en-IN" dirty="0" smtClean="0"/>
              <a:t>	A </a:t>
            </a:r>
            <a:r>
              <a:rPr lang="en-IN" b="1" dirty="0" smtClean="0"/>
              <a:t>stanchion</a:t>
            </a:r>
            <a:r>
              <a:rPr lang="en-IN" dirty="0" smtClean="0"/>
              <a:t> is a </a:t>
            </a:r>
            <a:r>
              <a:rPr lang="en-IN" b="1" dirty="0" smtClean="0"/>
              <a:t>vertical structural support</a:t>
            </a:r>
            <a:r>
              <a:rPr lang="en-IN" dirty="0" smtClean="0"/>
              <a:t> used in buildings, commonly made of </a:t>
            </a:r>
            <a:r>
              <a:rPr lang="en-IN" b="1" dirty="0" smtClean="0"/>
              <a:t>steel, concrete, or wood</a:t>
            </a:r>
            <a:r>
              <a:rPr lang="en-IN" dirty="0" smtClean="0"/>
              <a:t>.</a:t>
            </a:r>
          </a:p>
          <a:p>
            <a:pPr lvl="1" algn="just">
              <a:buNone/>
            </a:pPr>
            <a:endParaRPr lang="en-IN" b="1" dirty="0" smtClean="0"/>
          </a:p>
          <a:p>
            <a:pPr lvl="1" algn="just">
              <a:buNone/>
            </a:pPr>
            <a:r>
              <a:rPr lang="en-IN" b="1" dirty="0" smtClean="0"/>
              <a:t>Key Points:</a:t>
            </a:r>
          </a:p>
          <a:p>
            <a:pPr lvl="1" algn="just"/>
            <a:r>
              <a:rPr lang="en-IN" dirty="0" smtClean="0"/>
              <a:t>Functions as a </a:t>
            </a:r>
            <a:r>
              <a:rPr lang="en-IN" b="1" dirty="0" smtClean="0"/>
              <a:t>column or post</a:t>
            </a:r>
            <a:r>
              <a:rPr lang="en-IN" dirty="0" smtClean="0"/>
              <a:t> to support beams, roofs, or floors.</a:t>
            </a:r>
          </a:p>
          <a:p>
            <a:pPr lvl="1" algn="just"/>
            <a:r>
              <a:rPr lang="en-IN" dirty="0" smtClean="0"/>
              <a:t>Used in </a:t>
            </a:r>
            <a:r>
              <a:rPr lang="en-IN" b="1" dirty="0" smtClean="0"/>
              <a:t>steel structures, scaffolding, fences, and handrails</a:t>
            </a:r>
            <a:r>
              <a:rPr lang="en-IN" dirty="0" smtClean="0"/>
              <a:t>.</a:t>
            </a:r>
          </a:p>
          <a:p>
            <a:pPr lvl="1" algn="just"/>
            <a:r>
              <a:rPr lang="en-IN" dirty="0" smtClean="0"/>
              <a:t>Provides </a:t>
            </a:r>
            <a:r>
              <a:rPr lang="en-IN" b="1" dirty="0" smtClean="0"/>
              <a:t>load-bearing stability</a:t>
            </a:r>
            <a:r>
              <a:rPr lang="en-IN" dirty="0" smtClean="0"/>
              <a:t> in construction.</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pPr algn="just"/>
            <a:r>
              <a:rPr lang="en-IN" b="1" dirty="0" smtClean="0"/>
              <a:t>Mortar</a:t>
            </a:r>
            <a:endParaRPr lang="en-IN" dirty="0" smtClean="0"/>
          </a:p>
          <a:p>
            <a:pPr algn="just">
              <a:buNone/>
            </a:pPr>
            <a:r>
              <a:rPr lang="en-IN" b="1" dirty="0" smtClean="0"/>
              <a:t>	Mortar</a:t>
            </a:r>
            <a:r>
              <a:rPr lang="en-IN" dirty="0" smtClean="0"/>
              <a:t> is a </a:t>
            </a:r>
            <a:r>
              <a:rPr lang="en-IN" b="1" dirty="0" smtClean="0"/>
              <a:t>mixture of sand, water, and binder</a:t>
            </a:r>
            <a:r>
              <a:rPr lang="en-IN" dirty="0" smtClean="0"/>
              <a:t> (usually cement, lime, or a combination) used in </a:t>
            </a:r>
            <a:r>
              <a:rPr lang="en-IN" b="1" dirty="0" smtClean="0"/>
              <a:t>masonry construction</a:t>
            </a:r>
            <a:r>
              <a:rPr lang="en-IN" dirty="0" smtClean="0"/>
              <a:t> to </a:t>
            </a:r>
            <a:r>
              <a:rPr lang="en-IN" b="1" dirty="0" smtClean="0"/>
              <a:t>bond bricks, stones, or blocks</a:t>
            </a:r>
            <a:r>
              <a:rPr lang="en-IN" dirty="0" smtClean="0"/>
              <a:t> together.</a:t>
            </a:r>
          </a:p>
          <a:p>
            <a:pPr algn="just">
              <a:buNone/>
            </a:pPr>
            <a:endParaRPr lang="en-IN" b="1" dirty="0" smtClean="0"/>
          </a:p>
          <a:p>
            <a:pPr algn="just">
              <a:buNone/>
            </a:pPr>
            <a:r>
              <a:rPr lang="en-IN" b="1" dirty="0" smtClean="0"/>
              <a:t>	Key Points:</a:t>
            </a:r>
          </a:p>
          <a:p>
            <a:pPr lvl="1" algn="just"/>
            <a:r>
              <a:rPr lang="en-IN" b="1" dirty="0" smtClean="0"/>
              <a:t>Function:</a:t>
            </a:r>
            <a:endParaRPr lang="en-IN" dirty="0" smtClean="0"/>
          </a:p>
          <a:p>
            <a:pPr lvl="2" algn="just"/>
            <a:r>
              <a:rPr lang="en-IN" dirty="0" smtClean="0"/>
              <a:t>Acts as a </a:t>
            </a:r>
            <a:r>
              <a:rPr lang="en-IN" b="1" dirty="0" smtClean="0"/>
              <a:t>binding agent</a:t>
            </a:r>
            <a:r>
              <a:rPr lang="en-IN" dirty="0" smtClean="0"/>
              <a:t> between building materials.</a:t>
            </a:r>
          </a:p>
          <a:p>
            <a:pPr lvl="2" algn="just"/>
            <a:r>
              <a:rPr lang="en-IN" dirty="0" smtClean="0"/>
              <a:t>Provides </a:t>
            </a:r>
            <a:r>
              <a:rPr lang="en-IN" b="1" dirty="0" smtClean="0"/>
              <a:t>structural stability</a:t>
            </a:r>
            <a:r>
              <a:rPr lang="en-IN" dirty="0" smtClean="0"/>
              <a:t>, </a:t>
            </a:r>
            <a:r>
              <a:rPr lang="en-IN" b="1" dirty="0" smtClean="0"/>
              <a:t>insulation</a:t>
            </a:r>
            <a:r>
              <a:rPr lang="en-IN" dirty="0" smtClean="0"/>
              <a:t>, and </a:t>
            </a:r>
            <a:r>
              <a:rPr lang="en-IN" b="1" dirty="0" smtClean="0"/>
              <a:t>waterproofing</a:t>
            </a:r>
            <a:r>
              <a:rPr lang="en-IN" dirty="0" smtClean="0"/>
              <a:t> properties.</a:t>
            </a:r>
          </a:p>
          <a:p>
            <a:pPr lvl="1" algn="just"/>
            <a:r>
              <a:rPr lang="en-IN" b="1" dirty="0" smtClean="0"/>
              <a:t>Composition:</a:t>
            </a:r>
            <a:endParaRPr lang="en-IN" dirty="0" smtClean="0"/>
          </a:p>
          <a:p>
            <a:pPr lvl="2" algn="just"/>
            <a:r>
              <a:rPr lang="en-IN" b="1" dirty="0" smtClean="0"/>
              <a:t>Cement mortar</a:t>
            </a:r>
            <a:r>
              <a:rPr lang="en-IN" dirty="0" smtClean="0"/>
              <a:t> (cement, sand, water).</a:t>
            </a:r>
          </a:p>
          <a:p>
            <a:pPr lvl="2" algn="just"/>
            <a:r>
              <a:rPr lang="en-IN" b="1" dirty="0" smtClean="0"/>
              <a:t>Lime mortar</a:t>
            </a:r>
            <a:r>
              <a:rPr lang="en-IN" dirty="0" smtClean="0"/>
              <a:t> (lime, sand, water).</a:t>
            </a:r>
          </a:p>
          <a:p>
            <a:pPr lvl="2" algn="just"/>
            <a:r>
              <a:rPr lang="en-IN" b="1" dirty="0" smtClean="0"/>
              <a:t>Mud mortar</a:t>
            </a:r>
            <a:r>
              <a:rPr lang="en-IN" dirty="0" smtClean="0"/>
              <a:t> (used in traditional and rural construction).</a:t>
            </a:r>
          </a:p>
          <a:p>
            <a:pPr lvl="1" algn="just"/>
            <a:r>
              <a:rPr lang="en-IN" b="1" dirty="0" smtClean="0"/>
              <a:t>Types:</a:t>
            </a:r>
            <a:endParaRPr lang="en-IN" dirty="0" smtClean="0"/>
          </a:p>
          <a:p>
            <a:pPr lvl="2" algn="just"/>
            <a:r>
              <a:rPr lang="en-IN" b="1" dirty="0" smtClean="0"/>
              <a:t>Thick mortar</a:t>
            </a:r>
            <a:r>
              <a:rPr lang="en-IN" dirty="0" smtClean="0"/>
              <a:t> for load-bearing applications.</a:t>
            </a:r>
          </a:p>
          <a:p>
            <a:pPr lvl="2" algn="just"/>
            <a:r>
              <a:rPr lang="en-IN" b="1" dirty="0" smtClean="0"/>
              <a:t>Thin mortar</a:t>
            </a:r>
            <a:r>
              <a:rPr lang="en-IN" dirty="0" smtClean="0"/>
              <a:t> for aesthetic and non-load-bearing work.</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600200"/>
            <a:ext cx="8229600" cy="4525963"/>
          </a:xfrm>
          <a:prstGeom prst="rect">
            <a:avLst/>
          </a:prstGeom>
        </p:spPr>
        <p:txBody>
          <a:bodyPr>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1. Brick Bonds</a:t>
            </a:r>
          </a:p>
          <a:p>
            <a:pPr marL="6223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Stretcher Bond</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 Bricks laid lengthwise in all rows.</a:t>
            </a:r>
          </a:p>
          <a:p>
            <a:pPr marL="6223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Header Bond</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 Bricks laid with their short side (header) facing out.</a:t>
            </a:r>
          </a:p>
          <a:p>
            <a:pPr marL="6223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English Bond</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 Alternating rows of stretchers and headers.</a:t>
            </a:r>
          </a:p>
          <a:p>
            <a:pPr marL="6223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Flemish Bond</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 Alternating stretchers and headers within the same row.</a:t>
            </a:r>
          </a:p>
          <a:p>
            <a:pPr marL="6223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Rat Trap Bond</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 Bricks arranged to create a hollow cavity for insulation.</a:t>
            </a:r>
          </a:p>
          <a:p>
            <a:pPr marL="622300" marR="0" lvl="0" indent="-342900" algn="l" defTabSz="914400" rtl="0" eaLnBrk="1" fontAlgn="auto" latinLnBrk="0" hangingPunct="1">
              <a:lnSpc>
                <a:spcPct val="100000"/>
              </a:lnSpc>
              <a:spcBef>
                <a:spcPct val="20000"/>
              </a:spcBef>
              <a:spcAft>
                <a:spcPts val="0"/>
              </a:spcAft>
              <a:buClrTx/>
              <a:buSzTx/>
              <a:tabLst/>
              <a:defRPr/>
            </a:pPr>
            <a:endParaRPr kumimoji="0" lang="en-IN"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smtClean="0">
                <a:ln>
                  <a:noFill/>
                </a:ln>
                <a:solidFill>
                  <a:schemeClr val="tx1"/>
                </a:solidFill>
                <a:effectLst/>
                <a:uLnTx/>
                <a:uFillTx/>
                <a:latin typeface="+mj-lt"/>
                <a:ea typeface="+mj-ea"/>
                <a:cs typeface="+mj-cs"/>
              </a:rPr>
              <a:t>Types of Masonry Bonds</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92696"/>
            <a:ext cx="8229600" cy="5433467"/>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Raking</a:t>
            </a:r>
            <a:r>
              <a:rPr kumimoji="0" lang="en-IN" sz="3200" b="1" i="0" u="none" strike="noStrike" kern="1200" cap="none" spc="0" normalizeH="0" noProof="0" dirty="0" smtClean="0">
                <a:ln>
                  <a:noFill/>
                </a:ln>
                <a:solidFill>
                  <a:schemeClr val="tx1"/>
                </a:solidFill>
                <a:effectLst/>
                <a:uLnTx/>
                <a:uFillTx/>
                <a:latin typeface="+mn-lt"/>
                <a:ea typeface="+mn-ea"/>
                <a:cs typeface="+mn-cs"/>
              </a:rPr>
              <a:t> Bond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3200" b="1" baseline="0" dirty="0" smtClean="0"/>
              <a:t>English</a:t>
            </a:r>
            <a:r>
              <a:rPr lang="en-IN" sz="3200" b="1" dirty="0" smtClean="0"/>
              <a:t> Cross Bond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Hoop</a:t>
            </a:r>
            <a:r>
              <a:rPr kumimoji="0" lang="en-IN" sz="3200" b="1" i="0" u="none" strike="noStrike" kern="1200" cap="none" spc="0" normalizeH="0" noProof="0" dirty="0" smtClean="0">
                <a:ln>
                  <a:noFill/>
                </a:ln>
                <a:solidFill>
                  <a:schemeClr val="tx1"/>
                </a:solidFill>
                <a:effectLst/>
                <a:uLnTx/>
                <a:uFillTx/>
                <a:latin typeface="+mn-lt"/>
                <a:ea typeface="+mn-ea"/>
                <a:cs typeface="+mn-cs"/>
              </a:rPr>
              <a:t> Iron Bond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3200" b="1" baseline="0" dirty="0" smtClean="0"/>
              <a:t>Facing</a:t>
            </a:r>
            <a:r>
              <a:rPr lang="en-IN" sz="3200" b="1" dirty="0" smtClean="0"/>
              <a:t> Bond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Dutch</a:t>
            </a:r>
            <a:r>
              <a:rPr kumimoji="0" lang="en-IN" sz="3200" b="1" i="0" u="none" strike="noStrike" kern="1200" cap="none" spc="0" normalizeH="0" noProof="0" dirty="0" smtClean="0">
                <a:ln>
                  <a:noFill/>
                </a:ln>
                <a:solidFill>
                  <a:schemeClr val="tx1"/>
                </a:solidFill>
                <a:effectLst/>
                <a:uLnTx/>
                <a:uFillTx/>
                <a:latin typeface="+mn-lt"/>
                <a:ea typeface="+mn-ea"/>
                <a:cs typeface="+mn-cs"/>
              </a:rPr>
              <a:t> Bond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3200" b="1" baseline="0" dirty="0" smtClean="0"/>
              <a:t>Monk</a:t>
            </a:r>
            <a:r>
              <a:rPr lang="en-IN" sz="3200" b="1" dirty="0" smtClean="0"/>
              <a:t> Bond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err="1" smtClean="0">
                <a:ln>
                  <a:noFill/>
                </a:ln>
                <a:solidFill>
                  <a:schemeClr val="tx1"/>
                </a:solidFill>
                <a:effectLst/>
                <a:uLnTx/>
                <a:uFillTx/>
                <a:latin typeface="+mn-lt"/>
                <a:ea typeface="+mn-ea"/>
                <a:cs typeface="+mn-cs"/>
              </a:rPr>
              <a:t>Zig</a:t>
            </a:r>
            <a:r>
              <a:rPr kumimoji="0" lang="en-IN" sz="3200" b="1" i="0" u="none" strike="noStrike" kern="1200" cap="none" spc="0" normalizeH="0" noProof="0" dirty="0" smtClean="0">
                <a:ln>
                  <a:noFill/>
                </a:ln>
                <a:solidFill>
                  <a:schemeClr val="tx1"/>
                </a:solidFill>
                <a:effectLst/>
                <a:uLnTx/>
                <a:uFillTx/>
                <a:latin typeface="+mn-lt"/>
                <a:ea typeface="+mn-ea"/>
                <a:cs typeface="+mn-cs"/>
              </a:rPr>
              <a:t> </a:t>
            </a:r>
            <a:r>
              <a:rPr kumimoji="0" lang="en-IN" sz="3200" b="1" i="0" u="none" strike="noStrike" kern="1200" cap="none" spc="0" normalizeH="0" noProof="0" dirty="0" err="1" smtClean="0">
                <a:ln>
                  <a:noFill/>
                </a:ln>
                <a:solidFill>
                  <a:schemeClr val="tx1"/>
                </a:solidFill>
                <a:effectLst/>
                <a:uLnTx/>
                <a:uFillTx/>
                <a:latin typeface="+mn-lt"/>
                <a:ea typeface="+mn-ea"/>
                <a:cs typeface="+mn-cs"/>
              </a:rPr>
              <a:t>Zag</a:t>
            </a:r>
            <a:r>
              <a:rPr kumimoji="0" lang="en-IN" sz="3200" b="1" i="0" u="none" strike="noStrike" kern="1200" cap="none" spc="0" normalizeH="0" noProof="0" dirty="0" smtClean="0">
                <a:ln>
                  <a:noFill/>
                </a:ln>
                <a:solidFill>
                  <a:schemeClr val="tx1"/>
                </a:solidFill>
                <a:effectLst/>
                <a:uLnTx/>
                <a:uFillTx/>
                <a:latin typeface="+mn-lt"/>
                <a:ea typeface="+mn-ea"/>
                <a:cs typeface="+mn-cs"/>
              </a:rPr>
              <a:t> Bond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3200" b="1" baseline="0" dirty="0" smtClean="0"/>
              <a:t>Brick-on-Edge</a:t>
            </a:r>
            <a:r>
              <a:rPr lang="en-IN" sz="3200" b="1" dirty="0" smtClean="0"/>
              <a:t> Bond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err="1" smtClean="0">
                <a:ln>
                  <a:noFill/>
                </a:ln>
                <a:solidFill>
                  <a:schemeClr val="tx1"/>
                </a:solidFill>
                <a:effectLst/>
                <a:uLnTx/>
                <a:uFillTx/>
                <a:latin typeface="+mn-lt"/>
                <a:ea typeface="+mn-ea"/>
                <a:cs typeface="+mn-cs"/>
              </a:rPr>
              <a:t>Silverlock’s</a:t>
            </a:r>
            <a:r>
              <a:rPr kumimoji="0" lang="en-IN" sz="3200" b="1" i="0" u="none" strike="noStrike" kern="1200" cap="none" spc="0" normalizeH="0" baseline="0" noProof="0" dirty="0" smtClean="0">
                <a:ln>
                  <a:noFill/>
                </a:ln>
                <a:solidFill>
                  <a:schemeClr val="tx1"/>
                </a:solidFill>
                <a:effectLst/>
                <a:uLnTx/>
                <a:uFillTx/>
                <a:latin typeface="+mn-lt"/>
                <a:ea typeface="+mn-ea"/>
                <a:cs typeface="+mn-cs"/>
              </a:rPr>
              <a:t> Bond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jpeg;base64,/9j/4AAQSkZJRgABAQAAAQABAAD/2wCEAAkGBxITEBMTEhIQFhIWFRYVFhcVFRoXEBUTFRkWGBUWFRcYKCggGBomHRgVITEhJSkrLi4uGh8zODMtNygtLisBCgoKDg0OGxAQGzclHyYxLS0rLy0yLi0tLSstLS0tLS0tLy03LS0tLS0vLy0tKy0tLS0tLS0tLS0tLS0tLS0tLf/AABEIAN8A4gMBEQACEQEDEQH/xAAbAAEBAQEBAQEBAAAAAAAAAAAEAAMBAgUGB//EAEcQAAEDAQIICAsHBAICAwAAAAEAAgMRBBIFExQhMVGT0RUiUlNUYZLSIyQyMzRBcXJzsrMGQmSRo7HDQ2KBoaLBY/AHgsL/xAAaAQEBAQEBAQEAAAAAAAAAAAAAAwIBBAUG/8QANBEAAQIBCgQFAgcBAAAAAAAAAQACAxESEzFRUmGRodEhQXGxBBQzgcEjMiJCYnKCkuFD/9oADAMBAAIRAxEAPwD81Ur5i+kqp1lF1VT1oiqlEVU9aIqvtRFXj1oiqnrRFpZoy97GXgLzmtqTxReIFT1Cq6OJkXDwC/T2r7JAWuOytmmD3YyrpILkZEbS69Gb1HtNKdXrVDD/ABTZVIRPwzpF8ngC0XJJPBXY3XCcaw3nhofcjofCOukZm11aVmY7itz2pll+yVoM0UUhawSPMZcHNkxcjWF9yRrXcV10aDRdo3SgLhiNkJQx9n7RSR3grkZo55mjxZeWh9xjq0e66a0C5Mcuz2pmGvszJExkkVXxmOAu47XSNknAugsFCGlxoKhddDI4hZbEB4FYP+zFrEkcd1hdI57BdlYWiSNpdIx7gaNcGgmh1LlG6WRdpGySqwPgIzWo2d0gBax7yY6TVutvUZdNHE1Ggo1krpEc+Rsq3t/2WlbMyOJxffhx5xjcS+JgJBMwcSGAU01zrphmWQLgiCSUrGH7LWtz5GXGgx3Ab0jGtJl83ccTR16maiUbpZF0xG1pX2c+yks8zWzAxxYySNxvsbKXxtcXNja6pdRwANAfXqXWQy48Vx8QNHBfmWPJAOsKIPBVIXqp611Fyp1oirx60RVT1oiqnWURVfaiKqetEVeOtFxVTrRF9LD+BJbLM6ORjgATcdQ3XsrxXA6Dmpm9S05haZCsteHCUL5tP/aLK0qntRdVTqRcVRF1VOpEVTqRFU6kReoqBwLm3mgglucBwBztqM4qM1UXF+nj+19zECKzXYonvfcfM+Vzr7DGWte4VY2jjmHrz+2tJJJIFKjlllK+ZPhcYkQww4tjbQLQyrzIWkMawNNQK5xer10WJeEgHOVbm8ZSeUi+xavtxI+WGURODo5MY5pme6FxLXMIawjiZnO10qqGKSQZFgQgARKvm8MwYp8BsdYcZjYm499+OQsDHcenHaaVoRmWJwkkk4LU0yyy8Vq77Uv492IBzmWNoN4m6bG4Pa6lM94jR6utdpD20SjHfVMtP21c6eKbEv4jpHFjp3Ojc6SN8fFBbxAL5Pr1LRikkGRZEIAESr4f2ewnk0uMxd8XHxlt4sJDxdJDgDQqbDNK29s4SL6r/tXUtZk4ycQvgMbpXukcyRwc444561aKZs2cLdJyk4LNHjxXib7VON4CBoZestxoefBx2R1WMqRV1fWVwxDZZogh426pNk+2V2TGPsrXuZNPNCcY5uLNovYxpoKPHGOegXRF4yyLhhcJJV+SaygAz5gogSKy7TqXUVREVREVREVREVTqRFU6kXFpZ7M97g1jHucTQNa0lxPsCAEoSBWv6DZv/i55YwvmDXloLm0rdcRnFRpocy9A8OZOJXnPiBLUsTbpudm2jt6+RSPvHMr9DQw7oyC8m2S87L23b0MR945ldEGHdGQTcM2qQTyASSAVGYOIGgKseI8RDITmoeHhMMIEtGQQ8sl5yXtu3qVI+8cyrUMO6MgrLJecl7bt6Uj7xzKUMO6MgrLJecl7bt6Uj7xzKUMO6MgmG1SZMDjJK44it41pcbmrqVaR9FWa7cFGiZTSTRVYLUPLJecl7bt6lSPvHMq1DDujIKyyXnJe27elI+8cylDDujIKyyXnJe27elI+8cylDDujIJmCLVIZgDJIRdkzFxIzRvIVYMR5eJSefPAqPiITBDMjRy5C0IQtkvOy9t29SpH3jmVahh3RkF3LJecl7bt6Uj7xzKUMO6MgrLJecl7bt6Uj7xzKUMO6MguZZLzkvbdvSkfeOZShh3RkEzCdqkBjpJIPAwnM46TG2p9qpEiP4cTUOeCjBhMId+EVu5C1EyyXnJe27ep0j7xzKtQw7oyCssl5yXtu3pSPvHMpQw7oyCssl5yXtu3pSPvHMpQw7oyCXBapMnmOMkqHxUN41FcZWh/wFVsR9G7ieXPqouhMpWiaKjyGCJlkvOy9t29SpH3jmVahh3RkFZZLzkvbdvSkfeOZShh3RkFzLJecl7bt6Uj7xzKUMO6Mgl4KtUhnhBkkIMjAQXkgi8MxVIUR9I3iaxzxUo8JghOkaKjyFiM+2S1PhJNJ++7esGI+X7jmVQQYcn2jILmWS85L23b1ykfeOZXaGHdGQVlkvOS9t29KR945lKGHdGQULdKNEsvbdvSkfeOZShh3RkF3L5uem2jt6Ur7xzKUMO6MgjrCouHQhXQn4c9Ik9o+UK3iPUK8/hvSagqKupEUiJp9FHx3fI1V/wCXv8KH/f8Aj8oSkrqRFIibgbzzfdk+m9VgfePfsVHxPpn27hBCkrLqIpEUiJuFfKj+BD9NqrFrHQdlGBU79zu6EpKykRSIm2f0eb34f5VVvpu9vlRf6rejvhCUlZSIpES8EekQ/Fj+YKkH1G9R3UvEek7oeyK/SfaVg1qoqXFxFIikRSImcJyaodhD3VWldhkNlGgZj/Z26uE5NUOwh7qUrsMhslAzH+zt11+FpSanFEn1mGIn5UMZ54mTIbLg8PDAkEubt1zhOTVDsIe6lK7DIbLtAzH+zt0m2W5zWwkCEF0d53gYs5xkja+TqAW3xCA2STiLBacFOHCaS4GXgbXWDFG4Tk1Q7CHurFK7DIbKlAzH+zt13hWWlPBUrWmJipXRWl3SlM+SThkNk8vDll45u3XOE5NUOwh7qUrsMhslAzH+zt0qy21xjmJENWtaW+BizEyMafu58xK2yIS1x4cJOQt6KT4TQ9oEvEnm6w4ovCcmqHYQ91YpXYZDZVoGY/2duuswtKDUYoHWIYgc+Y/dQRnjiJMhsuHw8M8DLm7dc4Tk1Q7CHurlK7DIbLtAzH+zt16jwlJUZodI/oRd1dEV0vLIbLhgMk5/2dutcIW97ZpWtEIa2R7QMRFmAcQBnbqWokRwe4CSs8hb0WIUFrobSZZSB+Z1nVYcJyaodhD3VmldhkNlSgZj/Z2667Csp04o0AArDFoGYDydCGM82ZDZB4eGKpc3brnCcmqHYQ91KV2GQ2SgZj/Z26VPbXCGJwEN5zpATiYs4bcp93rK26IQxp4c+QwwUmwmmI4cZBJzdjii8JyaodhD3VildhkNlWgZj/Z266MKy0I8FQ0qMTFQ00V4vWUpn1cMhsueXhyy8c3brnCcmqHYQ91KV2GQ2XaBmP8AZ26VYLa5xkvCE0ikcPAxZnNGY5mrcOITLLJUeQ2UosJrZsktYFbt0XhOTVDsIe6sUrsMhsq0DMf7O3XWYVlBBGKBBqCIYgQRoIN1BGeOIkyGyHw8MiQy5u3XOE5P/DsIu6lK7DIbJQMx/s7dcOE5NUOwh7q5TOwyGyUDMf7O3S8KW1zJXNaIQAG0GJi9bGk6W6yVWLELXkCTlyFnRSgQmuYCZefN1pxReE5NUOwh7qnSuwyGyrQMx/s7dXCcmqHYQ91KV2GQ2SgZj/Z26GpKykRSIpETMIeRZ/hH6sqrEqb0+Sowvuf1+AhqSspEUiJti81aPcZ9Viqz7H+3cKMT72dT2KEpKykRSIvUXlD2j910VrjqikYV9In+LJ87luL6jup7qcD0mdB2CKpqqkRSIm2n0eD3pv41V3pt9/hRZ6r/AOPyhKSspEUiJuC9MvwJflVYX5uhUI/5f3BCUldSIpEXChROw159/sZ8jFaP6h9uwUPDekPfuUJRV1IiZlcXRo+3L3lWey5qd1GjffOQ2UbXF0aPty95J7Lmp3SjffOQ2ScIPhjlcwWdhDSM5fJXQDyutbiFjHFs3U7qcERHsDi85DZGyuLo0fbl7yxPZc1O6pRvvnIbLSTCDHBoNnjo0XW8eTMKl3K1uK6YrTJK2rE7rIguBJDzxwGyzyuLo0fbl7y5PZc1O61RvvnIbJBfDiRJk7K4wspfkpQNDq+VpzrcrJk6bzkrNnVTkiUk2eapahb0R8ri6NH25e8sT2XNTuqUb75yGy0ZhBgDmizx0cAHceTOAQ4fezZwF0RWgEBteJ3WTBcSCXnhgNlnlcXRo+3L3lyey5qd1qjffOQ2SLA+F8gabOwAhxzPkrxWudyupbhljnSFups6qcURGNnB55chbJYj5XF0aPty95YnsuandUo33zkNl0WyIZ8mj7cveSey5qd0on3zkNl6mt8bnOc6zxlziXE35M5can72srpiNJJLdTuuNgvaAA88MBsvGVxdGj7cveXJ7Lmp3XaN985DZItkkLC0Czs40cb875NL2hxHlaM628sbJ+HkDWeY6qcMRHAyvNZFQ5Hoj5XF0aPty95YnsuandUo33zkNlo7CDC1rTZ47rS4gX5MxdSv3uoLpitIAm1YndZEFwJdPMpwGyzyuLo0fbl7y5PZc1O61RvvnIbJET4TFI/J46tcwAX5KG/frXjf2hbBYWl02qTmefupuEQPDZ54y8hykwR8ri6NH25e8sT2XNTuqUb75yGy0iwixtbtnjFWlp48nkuzEeUuiK0VNwrO6y6A50krzbUNlnlcXRo+3L3lyey5qd1qjffOQ2W9hlhfLGw2eMBz2tJD5agOIGbjLTCxzg2bWbTusRWxGMLg88ATUNli61RVPi0fbl7yyXsuandaEOJfOQ2XMqi6NH25e8k9lzU7rtG++chstJ8Ise4udZ4yTSvHkGgADQ7UAuuitcZS3U7rLYDmiQPOQ2WeVxdGj7cveXJ7Lmp3WqN985DZWVxdGj7cveSey5qd0o33zkNkNSVlw6EK6E/DnpEntHyhWj+oV5/Dek1BUVdSIpETT6KPju+Rqr/y9/hQ/wC/8flCUldSIpETcDeeb7sn03qsD7x79io+J9M+3cIIUlZdRFIikRNwr5UfwIfptVYtY6DsowKnfud3QlJWUiKRE2z+jze/D/Kqt9N3t8qL/Vb0d8ISkrKRFIiXgj0iH4sfzBUg+o3qO6l4j0ndD2RX6T7SsGtUFS4uLqkRSIpETfFvxP5sVfpY6KH18NVHJvxP5sT6WOi79fDVbWu0WaR7nkWgF3qBZTQB/wBLb3wnuLjLopw2RmNDRJqsfFvxP5sWPpY6Lf18NVtPBZmhh8Z47bw8jMLzm0PZW3NhACvjx5LLXxnEjhwMnOwH5WPi34n82LH0sdFr6+Gq2yizYvF0tFL5fWrK1IDaf6W50KbN41y8lmZGnz+FUnNY+LfifzYsfSx0Wvr4araGCzOa93jHEAJ8jPVwbm/NbDYRBPHh0WXPjBwHDj1slWPi34n82LH0sdFr6+Gq2sloszHhwFoJAcM5ZTjNLf8AtbY6E0yiXRYiMjPbNMmvVY+LfifzYsfSx0W/r4arrRZiQPGc5ppZ610URt0Q04EvDVe7TFZmPew5SS1zm14lCWkiv+l1whNcRx4dFljozmh3DiJeaz8W/E/mxZ+ljotfXw1W1onszy0kWgXWMZmLNDGhoP8Apac6E6SuoDlyWWMjNlq4knnzWPi34n82LP0sdFr6+Gq2kgswYx/jNHFwA4lRcu1/dbLYQaHceMtnJZD4xcW8OElvNY+LfifzYsfSx0Wvr4arZloswjeyloo4tJNWVFy9SnaWw6EGlvHjJZyWSyMXB3DhLbzWPi34n82LH0sdFr6+Gq2s0FmfeplAusc/7mcNFaLbWwnS18BLyWHvjNkq4kDnzWPi34n82LP0sdFv6+Gq1ss1mY9jwLSS1zXAEsoS0grrXQmuDuPDosvbGe0t4ceHNZk2b8T+bFz6WOi19fDVcrZvxP5sXPpY6Lv18NVta4LNG8sOUEimcXKZwD/2tvbCa6bx0U4b4z2zhJqsfFvxP5sWPpY6Lf18NVeLfifzYn0sdE+vhqhKSupEUiKREzCHkWf4P8sqrEqb0+Sowvuf1+AhqSspEUiJti8zaPcZ9Viqz7H+3cKMT72dT2KEpKykRSIvcPlN9o/ddbWFx1RW2FPSJviyfO5ai+o7qe6nA9JvQdkZYVVIikRNtPo8HvTfxqrvTb7/AAos9V/8flCUlZSIpETcF6ZfgS/KqwvzdCoR/wAv7ghKSupEUiLhQroTsN+ff/8AT5Gq0f1D7dgvP4b0h79yhKKupETMli6QzZyblWYy9oVGkiXNRuo2WLpDNnJuSYy9oUpIlzUbrS0YPjY4tdaGBw08SQ9fqC06E1pkLtCssjPeJwZqFnksXSGbOTcszGXtCtUkS5qN0i0shc2MC0N4jLp8HJnN97qjN/cFtwYQBOqElRtKmwxGlxmVmWsWAW4I+SxdIZs5NyxMZe0KpSRLmo3WnB8dy/lDLt67W5J5QAOimortE2bOncKqis0z502ZxrrG6zyWLpDNnJuXJjL2hWqSJc1G6RAyFrJW5Q3jtaB4OTNR7XZ83UttDA0idXgbVNxiFzTMqxFklqPksXSGbOTcsTGXtCqUkS5qN1pBg+N7rrbQwmhPkSDQCT6tQK62E1xkDtCsujPaJSzUbrPJYukM2cm5cmMvaFapIlzUbr0yzRAg5QzMQfNyer/C6Gsl+7QrhfEI+zUbrS2RQvkkeLQwBz3OAMclQHOJz5utdeGOcTOrJ5FZhuiNYGzKgBWN1jksXSGbOTcszGXtCt0kS5qN1pNg+NtL1oZna1w4knkuAIOjUV0w2it2NRWWxnuqZhWOXus8li6QzZyblyYy9oVqkiXNRukSshMUbMobVpeScXJQ37tKZupbIYWhs6qXkeam0xA9zplcnMcpcUfJYukM2cm5YmMvaFUpIlzUbrRuD4y1zhaGXWloPEk0urT1dRXRCaQTOqwKyYzwQ2ZxOI5LPJYukM2cm5cmMvaFapIlzUbpFjZCy/W0NN6N7M0cmlwoDoW2CG2X8VYIqKnEMR0n4KiDWOXuj5LF0hmzk3LExl7QqlJEuajde4bBG5zWttDC5xDRxJNJNB6l1sNriAHaFZdGe0FxZwGI3Xk2SLpDNnJuXJjL2hWqSJc1G64bJF0hmzk3JMZe0KUkS5qN0i3thkkc8WhoBu6Y5K5mgaupbiTHOLp2hU4RiMYGlmot6o+SxdIZs5NyxMZe0KpSRLmo3VksXSGbOTckxl7QpSRLmo3Q1JWXDoQroT8OekSe0fKFaP6hXn8N6TUFRV1IikRNPoo+O75Gqv8Ay9/hQ/7/AMflCUldSIpETcDeeb7sn03qsD7x79io+J9M+3cIIUlZdRFIikRNwr5UfwIfptVYtY6DsowKnfud3QlJWUiKRE2z+jze/D/Kqt9N3t8qL/Vb0d8ISkrKRFIiXgj0iH4sfzBUg+o3qO6l4j0ndD2RX6T7SsGtUFS4uLqkRSIpETeDH8qHbR95VoXYZhR8w2w5HZcOC38qHbR95DBdhmEHiGWHI7JeFLE58z3NdCWkihx0eoDWqRYZc8kEZhRgRQ2GAQcjsi8GP5UO2j7ynQuwzCt5hthyOy67BMgpUwioqPDR5xUio42fOD+S7QPwzC4PEsNuR2XODH8qHbR95coXYZhd8w2w5HZKNhdk4ZehvY0upjo/JutFdOsKlGaOSUSy2ixSpRSzpDJJJUbeiLwY/lQ7aPvKdC7DMKvmG2HI7LowTIQSDDQZz4aOgFaZ+Nmz0XaB+GYXPMsxyOy5wY/lQ7aPvLlC7DMLvmG2HI7JWDLC5koc50IFHjz0frY4D16yFSFDLXykjnzFilGjBzJADy5G0YIgwY/lQ7aPvKdC7DMKvmG2HI7LowW/lQ7aPvJQuwzC55hlhyOy6/BUgJBMIINCDNHUEaQeMumA4cOGYQeJYRKJcjsucGP5UO2j7y5QuwzC75hthyOyTb7C5xZddCaRRNPho/KawAjTrCpEhEySEVDmLFKFGDQZQayajzPRG4MfyodtH3lOhdhmFXzDbDkdl04JkoDWGhrQ46OhpppxvYu0D6+GYXPMslk45HZc4MfyodtH3lyhdhmF3zDbDkdkmGwuEMrS6G850ZAx0ecNv19fWFRsMhjhKOXMYqTowMRpkMgl5HDBG4MfyodtH3lOhdhmFXzDbDkdl1uCZDWhhNASaTR5gNJPG0LogPNmYXD4lgrlyOy5wY/lQ7aPvLlC7DMLvmG2HI7JGDrA5s0TnOhDWyMcTjo8wDgT61uHCIeCSKxzClGjNdDcADxB5GzosHYMfU8aHTz0feWTBdhmFQR2yVHI7LnBj+VBto+8uULsMwu+YbYcjsuvwTIDQmEHUZowc+flLpgPFcmYXB4lh4iXI7LnBj+VDto+8uULsMwu+YbYcjsrgx/Kh20feShdhmE8w2w5HZCUlZSIpEUiJmEPIs/wj9WVViVN6fJUYX3P6/AQ1JWUiKRE2xeatHuM+qxVZ9j/AG7hRifezqexQlJWUiKRF6i8oe0fuuitcdUUjCvpE/xZPnctxfUd1PdTgekzoOwRVNVUiKRE20+jwe9N/Gqu9Nvv8KLPVf8Ax+UJSVlIikRNwXpl+BL8qrC/N0KjH/L+4ISkrKRFIi4UXU7DXn3+xnyMVo/qH27Befw3pD37lCUVdSIk8HzczNs3bluifdORU6aHeGYVwfNzM2zduSifdORSmh3hmFcHzczNs3bkon3TkUpod4ZhXB83MzbN25KJ905FKaHeGYS7dYZSyCkUuaIg8R2Y4yQ0ObNmIVYkN8jeBqsxKjCjQw5/4hXaLAicHzczNs3blKifdORVqaHeGYVwfNzM2zduSifdORSmh3hmFcHzczNs3bkon3TkUpod4ZhMsdhlxU4MUtSxlOI6p8Iw5s2dVZDfMdwPLliFGJGhz2fiFZ5iwofB83MzbN25Son3TkVamh3hmFcHzczNs3bkon3TkUpod4ZhXB83MzbN25KJ905FKaHeGYXqLB814eBm0j+m7X7F0Qny/acisujQ5PuGYW+E7BMZ5iIpSDLIQQx1CC91CMy3Fhvnu/CazyNqxBjQxCaC4VDmLEbg+bmZtm7cp0T7pyKrTQ7wzCuD5uZm2btyUT7pyKU0O8Mwrg+bmZtm7clE+6cilNDvDMJlosMuIhGKlqHS1Fx1RW5SuZVdDfRt4HnyOCiyNDpXGcOXMYofB83MzbN25Son3TkVamh3hmFcHzczNs3bkon3TkUpod4ZhXB83MzbN25KJ905FKaHeGYTMG2GUGWsUorDIBVjs5IzDRpVYUN/4uBqPJQjRYZmyOFY5hD4Pm5mbZu3KVE+6cir00O8Mwrg+bmZtm7clE+6cilNDvDMK4Pm5mbZu3JRPunIpTQ7wzC4cHTczNs3bkon3TkUpod4ZhNwxYZTM4iKUijM4Y4jyG9SrHhvMQyA8uWAUPDxoYhgFw58xaUPg+bmZtm7cpUT7pyKvTQ7wzCuD5uZm2btyUT7pyKU0O8Mwsse/lv7RXJ7rVqY2xcM76eW/tFC91q6GNsTsNTOFoko52kes8kKsdzqQ8V5/DNbRN4IWPfy39oqU91qvMbYrHv5b+0UnutSY2xWPfy39opPdakxtiYZnZKOM7zx9Z5DVWc6ir5/CjNbTVfl+UPHv5b+0VKe61WmNsVj38t/aKT3WpMbYrHv5b+0UnutSY2xNwPM4zCrneTJ6zzb1WC508cbexUfENbRnhZ3CCJ38t/aKlPdarTG2LuPfy39opPdakxtise/lv7RSe61JjbFY9/Lf2ik91qTG2JmFJnXo+M7zMPrPNtVIrnSjjyHZRgsbI7h+Z3dDx7+W/tFTnutVpjbFY9/Lf2ik91qTG2Kx7+W/tFJ7rUmNsTIJnZPNxneXD6z/wCRVa51G7jZ8qLmNpW8OR+EPHv5b+0VKe61WmNsVj38t/aKT3WpMbYrHv5b+0UnutSY2xKwTM7KIeM7zsfrPKCpCc6kbx5jupR2NoncOR7Iz531PHfpP3isF7pa1QMbJUuY9/Lf2iuT3Wrsxtise/lv7RSe61JjbFY9/Lf2ik91qTG2Kx7+W/tFJ7rUmNsWVVmVbUTmXCgTsOHxiT2j5QreI9Qrz+G9JqDVSlXoVVJUVVJUTSfFR8d3yNVf+Xv8KH/f+PyhVUpVdVUlRVUlROwKfDN92T6b1WB949+xUPE+mfbuEEFSlV1VSVFVSVFVSVcTcKnjR/Ah+m1Ui1joOyjAqd+53dCqpyq6qpKiqpKibZz4tN78P8qq303e3yoP9VvR3whVUpVdVUlRVUlRLwQfGIfix/MFSD6jeo7qPiPSd0PZGec59pWDWqipearkq6qqSoqqSoqqSoncLzcsdhm5Wp4lugXn8tCs1KuFpuWOwzclPEt0CeWhWaldOGJzpk/4s3J5iJb2QeFhDlqVzhebljsM3JTxLdAnloVmpSrZhKUMhIcAXR1PEZnOMkFdGoD8lR8Z4DZDywtKlDgQy50oqNpsCLwvNyx2GblOniW6BV8tCs1K7wxPSmMze4ylfySniW9k8tCs1K5wvNyx2Gbkp4lugTy0KzUpdlwlKY5iXCrWNLeIzMTIwH1aiVRkZ5a4y2WWqT4EMPYAKyeZsKJwvNyx2GblOniW6BV8tCs1K6MMTjQ//gzclPEt7J5WEeWpXOF5uWOwzclPEt0CeWhWaleo8LTVHHGkfcZuQR4ktfZcPhoUlWpW2EcJytmla1wDWySAC4zMA4gDRqW4kZ4e4A8zyFqxB8PDMNpIrA5mxH4Xm5Y7DNyxTxLdAqeWhWaldOGJ+X/wZoH+Ep4lvZPLQrNSucLzcsdhm5KeJboE8tCs1KXPhKUQxODhec6QE3GZ7tynq6yqOjPmNMttmCk2BDMRwks5nFE4Xm5Y7DNynTxLdAq+WhWald4Yn0X83uMp+yU8S3snloVmpXOF5uWOwzclPEt0CeWhWalLwfhKVxkq4GkUjhxGZnAZjoVIcZ5llPI2KUaBDE2QcxzKJwvNyx2GblOniW6BV8tCs1K6MMTjOH5/cZuSniW9k8tCs1K5wvNyx2Gbkp4lugTy0KzUqOF5uWOwzcuU8S3QJ5aFZqUvCuEpWzOa1wAAbmuM9bGk+rWSqxozw8gGyyxSgQIboYJFvM2lE4Xm5Y7DNynTxLdAq+WhWalXC83LHYZuSniW6BPLQrNShKKupEUiKREzCHkWf4R+rKqxKm9PkqML7n9fgIakrKRFIibYvNWj3GfVYqs+x/t3CjE+9nU9ihKSspEUiL1F5Q9o/ddFa46opGFfSJ/iyfO5bi+o7qe6nA9JnQdgiqaqpEUiJtp9Hg96b+NVd6bff4UWeq/+PyhKSspEUiJuC9MvwJflVYX5uhUI/wCX9wQlJXUiKRFwoUTsNeff7GfIxWj+ofbsFDw3pD37lCUVdSIm5e3o9n/U7yrSi6Nd1GhN86bKNvb0ez/qd5KUXRrulCb502ScIzxxyvY2zwUBFK366AeUqRXNa8tDRrupQWOewOLzpsjZe3o9n/U7ynSi6Nd1WhN86bL2/CYIaDBAQ0XRmfmFSaeVrJXTGlraNd1keHklkeePTZeMvb0ez/qd5cpRdGu61Qm+dNkg2hmJEmTwXsYWffpQNB5WnOqT2zJ00Vyc7OqlMdSTZ5kkl5W9EfL29Hs/6neU6UXRruq0JvnTZe2YTADgIIKOADsz84BBH3tYC6I0gImjXdZPh5SCXnh02XjL29Hs/wCp3lylF0a7rVCb502ScHzsfIGmzwUIec1+vFY5w+9rCpDc1zpC0c7bOqlFY5jJQ88rLeiNl7ej2f8AU7ynSi6Nd1WhN86bLot7ej2f9TvLtKLo13XKE3zpsuy4SDnFzoLOXOJcTR+ck1J8rWhjSmUtGu6NgFoADzpsvOXt6PZ/1O8uUoujXddoTfOmyRbbQxhYBZ4M8cbzW/pe0OP3tFStve0SSNFQPPmOqnDY5wMrzWRy5Hoj5e3o9n/U7yxSi6Nd1ShN86bL27CYLQ0wQXW1IFH5i6lfvdQXabhJNGu6yPDyEmeePTZeMvb0ez/qd5cpRdGu61Qm+dNkiK0MMUj8ngq10YHl0o6/WvG/tC2HtLCZo4SW85cVJzHB7Wzzxls5SYI+Xt6PZ/1O8sUoujXdVoTfOmy9x4TDa0ggFQWnM/O06R5S6I0lTRrusnw8tbzpsvGXt6PZ/wBTvLlKLo13WqE3zpst7DaWPljYbPBRz2tNL9aOIBpxluG9rngFo4kW7qcWG5rHODzwBs2WLrc2p8Xs/wCp3lkxBdGu62ITr502XMub0ez/AKneXKQXRruu0Lr502XubCgc4udBASaZ6P8AUAB97UAumNKZS0a7rLfDzRIHnTZeMvb0ez/qd5cpRdGu61Qm+dNlZe3o9n/U7yUoujXdKE3zpshKSsuHQhXQn4c9Ik9o+UK0f1CvP4b0moKirqRFIiafRR8d3yNVf+Xv8KH/AH/j8oSkrqRFIibgbzzfdk+m9VgfePfsVHxPpn27hBCkrLqIpEUiJuFfKj+BD9NqrFrHQdlGBU79zu6EpKykRSIm2f0eb34f5VVvpu9vlRf6rejvhCUlZSIpES8EekQ/Fj+YKkH1G9R3UvEek7oeyK/SfaVg1qgqXFxdUiKRFIiZes3ItG1Z3FWWFYcxsoyRrRkd1F1m5Fo2rO4ufSsOY2SSNaMjutrXaoJHueY5wTppKymgD1s6lt74bnFxBzGyxDhxWNDQRkd1jes3ItG1Z3FmWFYcxstyRrRkd1tPFZ2tjN20G+y95xmbjObTyP7f9rTmwgAePHEW9FhjoziRKOBkqNgNuKxvWbkWjas7izLCsOY2W5I1oyO61yqz4vF4uel8vrjWVqQByNGZanw5s2Q1y1jZYo4s+dKKpKjusr1m5Fo2rO4sywrDmNluSNaMjutoYrO5kjrtoFxoPnGZ6ua3kZtK01sIgnjwxGyw50YOAlHHA2S2rG9ZuRaNqzuLMsKw5jZbkjWjI7rWy2qBjg4RzkgOGeVlOM0tP3NRWmPhtMoBzGyw+HFe2aSMjusr1m5Fo2rO4s/SsOY2W5I1oyO6602YkC5aM5p51ncQUVhzGy4aYCsZHdaWplnZI9l20G49za4xme6SK+R1LrhCa4iQ8MRsuMMZzQ6UcQDUefusr1m5Fo2rO4uSwrDmNlqSNaMjutbRabO8tJjn4rGsFJWaGANH3NOZdc6G6TgagKxy9llkOK2WQismo8/dZXrNyLRtWdxclhWHMbLUka0ZHdbSRWcRsfdtHHLxTGMzXLv9nWtFsINDuPGXmOXssB0YuLZRwk5Hn7rG9ZuRaNqzuLMsKw5jZbkjWjI7rVlqs4Y5mLno4tJ8KyvEvUpxP7itB8MNLZDxxHL2WTDilwdKOEvI8/dZXrNyLRtWdxZlhWHMbLUka0ZHdbWWKzvvcW0C6xz/ADjM90Vp5C0xsJ0tfAE1jZYe6M2TiOJAqPP3WN6zci0bVncWZYVhzGy3JGtGR3WlmtNnY9rxHaKtcHCsrKVaaivEXWuhtcCAeGI2WXsiuaWkjjwqO68F9n5Fo2rO4uSwrDmNloCNaMjuuF9m5Fo2rO4uSwrDmNkkjWjI7re2xWeN5ZdtBpdz4xg0tDuR1rb2w2um8cxssQ3RntDpRkd1hes3ItG1Z3FmWFYcxstyRrRkd1XrNyLRtWdxJYVhzGySRrRkd0NSVlIikRSImYQ8iz/CP1ZVWJU3p8lRhfc/r8BDUlZSIpETbF5q0e4z6rFVn2P9u4UYn3s6nsUJSVlIikReovKHtH7rorXHVFIwr6RP8WT53LcX1HdT3U4HpM6DsEVTVVIikRNtPo8HvTfxqrvTb7/Ciz1X/wAflCUlZSIpETcF6ZfgS/KqwvzdCoR/y/uCEpK6kRSIuFCidhrz7/Yz5GK0f1D7dgoeG9Ie/coSirqRE3JoOkHYneqzId7RRnxbmv8AijZ4OkHYu3pNh3tEnxbmv+LS0WCJjix1oNRppESNetadCY0yF2iwyNEe2cGarPJoOkHYneszId7Rbnxbmv8Ai3tAgc2MY9wuMu+aOfjvdXT/AHf6W3CGQBOqFmJU2GK0uMysy14AfCwyaDpB2J3rEyHe0VJ8W5r/AItMgiuX8oN29c80a3gAdFdRWqJk2dOwqWKaJOmzONdf+LPJoOkHYu3rMyHe0W58W5r/AIt4BA1kjce432tHmjmo9rtfUttow0idXhipuMUuaZlWOEiwyaDpB2J3rEyHe0VJ8W5r/i0s9gie6620GtCfNH7oLj69QK02ExxkDtFh8aI0SlmqzyeDpB2J3rMyHe0W58W5qusggBByg5iD5k710Nh3tFwvikfZqtbYyB8kj8e4X3udTFHNecTTT1rrxDc4unVk8lmGYrWBsyoAV2LHJoOkHYneszId7Rbnxbmv+LSawQtoDaDna1w8EfJeAR69RWnQ2Ct2NSy2NEdUy0V2LPJoOkHYneszId7Ranxbmv8Ai3lEBjjZj3cQvNcUc9+719S2aMtDZ1UvK1TbSh5dMrk52LDJoOkHYnesTId7RUnxbmv+LRtgiLHPFoN1paD4I1q6tPX/AGlaEJhBM6rBYMaIHBsyvGxZ5NB0g7E71mZDvaLc+Lc1/wAW9kEDL/h3G9G9nmjmvCldK2yjbL+KsEVKcSldJ+Cog12LDJoOkHYnesTId7RUnxbmv+L3BYYXvaxtoNXODR4I0qTQetabDY4gB2iy6NEa0uLKsV4Nmg6Qdid65Mh3tF2ki3NVGzQdIOxO9cmQ7+i7Pi3Nf8W9uEEkhfj3Ct3NiidDQ3X1LcSjc4unaKcKlY0Nma4rDJoOkHYnesTId7RUnxbmv+KyaDpB2J3pMh3tEnxbmv8AiEpKy4dCFdCfhz0iT2j5QrR/UK8/hvSagqKupEUiJp9FHx3fI1V/5e/wof8Af+PyhKSupEUiJuBvPN92T6b1WB949+xUfE+mfbuEEKSsuoikRSIm4V8qP4EP02qsWsdB2UYFTv3O7oSkrKRFIibZ/R5vfh/lVW+m72+VF/qt6O+EJSVlIikRLwR6RD8WP5gqQfUb1HdS8R6Tuh7Ir9J9pWDWqCpcXF1SIpEUiJvBp52zbZqrRfqGYUKcXTkVw4NPO2bbNSh/UMwuiOLpyKXhOyB8z3Nls1CRTwrdQCpFZOeSHDMKUGJMhhpacii8GnnbNtmqdF+oZhUpxdORXp2CnChMlnAIqPCtzipFR/kEf4XTBI5jNcHiAamnIrzwaeds22auUX6hmF2nF05FJNk8AGY2zXsaXedbS6WgfuFSj+nNnCuWsWKdJ9WdNMkklRtRuDTztm2zVOi/UMwqU4unIr03BTiCRJZyBnJxraAEgCv+SAuiCTzGa4fEAGQtORXng087Zts1cov1DMLtOLpyKTg2yXJA50tmpR48637zHNH+yFSEya6UuHPmLFONFnMkDTy5G0Iwwaeds22ap0X6hmFWnF05FQwaeds22au0JvDMLlOLpyK9PwW4EgyWcEEggytqCMxBQwSDJKMwg8QCJQ05FeeDTztm2zVyi/UMwlOLpyKTbrHeLKS2bNFG0+Fb5TWAH/YVHw5ZJHCoCsWKcKLNBlaayajzKNwaeds22ap0X6hmFSnF05FejgpwAJks9DWhxraGlK0/MLtCZJZRmueYEsk05FeeDTztm2zVyi/UMwu04unIpMVjpDIwy2a850ZHhW0o2/X9wqNhyMInDjJz6qbossRrpp4S8jzkRuDTztm2zVOi/UMwqU4unIr0zBTjWklnNASaStzAaSepdEEmojNcPiAK2nIrzwaeds22auUX6hmF2nF05FIwfY7k0b3S2a617HHwrdAcCVuHDmvBLhWOYWIsWdDc0NPEHkVg7BxqfC2bTzzVkwv1DMLYj8PtORXODTztm2zVyi/UMwlP+k5FepMFOaaOks4OoytrnFR/pdMEgyEjNcHiARKGnIrzwaeds22auUX6hmF2nF05FXBp52zbZqUX6hmEpxdORQlJXUiKRFIiZb/Is/wj9WVViVN6fJUYX3P6/AQ1JWUiKRE2xeatHuM+qxVZ9j/buFGJ97Op7FCUlZSIpEXqLyh7R+66K1x1RSMK+kT/ABZPnctxfUd1PdTgekzoOwRVNVUiKRE20+jwe9N/Gqu9Nvv8KLPVf/H5QlJWUiKRE3BemX4EvyqsL83QqEf8v7ghKSupEUiLhRE7DXn3+xnyMVo/qH27BQ8N6Q9+5QlFXUiL3ijqXZpXJwVijqSaUnBWKOpJpScFYo6kmlJwTLfGblnzf0j9WVViAyN6fJUYThOf1+Ah4o6lKaVacFYo6kmlJwVijqSaUnBMsUZxVozfcZ9ViqwGY727hQiOE9nU9ih4o6lKQq84KxR1JNKTgrFHUk0pOC9RRm8M3rH7roBlWXOEhW+FYzlE2b+rJ87luK00jup7rEBwomdB2CNijqU5pVZwVijqSaUnBWKOpJpScEy0RnJ4c33pf/wquBo2+/woMcKV/t8oeKOpSmlXnBWKOpJpScFYo6kmlJwTMFxmsub+hL+yrCB/F0KhHcPw/uCHijqUpCrzgrFHUk0pOCsUdSTSk4LhiOpJpScE7DMZx783qZ8jVaODSH27BQ8M4UY9+5QsUdSjNKvOCsUdSTSk4L//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data:image/jpeg;base64,/9j/4AAQSkZJRgABAQAAAQABAAD/2wCEAAkGBxITEBMTEhIQFhIWFRYVFhcVFRoXEBUTFRkWGBUWFRcYKCggGBomHRgVITEhJSkrLi4uGh8zODMtNygtLisBCgoKDg0OGxAQGzclHyYxLS0rLy0yLi0tLSstLS0tLS0tLy03LS0tLS0vLy0tKy0tLS0tLS0tLS0tLS0tLS0tLf/AABEIAN8A4gMBEQACEQEDEQH/xAAbAAEBAQEBAQEBAAAAAAAAAAAEAAMBAgUGB//EAEcQAAEDAQIICAsHBAICAwAAAAEAAgMRBBIFExQhMVGT0RUiUlNUYZLSIyQyMzRBcXJzsrMGQmSRo7HDQ2KBoaLBY/AHgsL/xAAaAQEBAQEBAQEAAAAAAAAAAAAAAwIBBAUG/8QANBEAAQIBCgQFAgcBAAAAAAAAAQACAxESEzFRUmGRodEhQXGxBBQzgcEjMiJCYnKCkuFD/9oADAMBAAIRAxEAPwD81Ur5i+kqp1lF1VT1oiqlEVU9aIqvtRFXj1oiqnrRFpZoy97GXgLzmtqTxReIFT1Cq6OJkXDwC/T2r7JAWuOytmmD3YyrpILkZEbS69Gb1HtNKdXrVDD/ABTZVIRPwzpF8ngC0XJJPBXY3XCcaw3nhofcjofCOukZm11aVmY7itz2pll+yVoM0UUhawSPMZcHNkxcjWF9yRrXcV10aDRdo3SgLhiNkJQx9n7RSR3grkZo55mjxZeWh9xjq0e66a0C5Mcuz2pmGvszJExkkVXxmOAu47XSNknAugsFCGlxoKhddDI4hZbEB4FYP+zFrEkcd1hdI57BdlYWiSNpdIx7gaNcGgmh1LlG6WRdpGySqwPgIzWo2d0gBax7yY6TVutvUZdNHE1Ggo1krpEc+Rsq3t/2WlbMyOJxffhx5xjcS+JgJBMwcSGAU01zrphmWQLgiCSUrGH7LWtz5GXGgx3Ab0jGtJl83ccTR16maiUbpZF0xG1pX2c+yks8zWzAxxYySNxvsbKXxtcXNja6pdRwANAfXqXWQy48Vx8QNHBfmWPJAOsKIPBVIXqp611Fyp1oirx60RVT1oiqnWURVfaiKqetEVeOtFxVTrRF9LD+BJbLM6ORjgATcdQ3XsrxXA6Dmpm9S05haZCsteHCUL5tP/aLK0qntRdVTqRcVRF1VOpEVTqRFU6kReoqBwLm3mgglucBwBztqM4qM1UXF+nj+19zECKzXYonvfcfM+Vzr7DGWte4VY2jjmHrz+2tJJJIFKjlllK+ZPhcYkQww4tjbQLQyrzIWkMawNNQK5xer10WJeEgHOVbm8ZSeUi+xavtxI+WGURODo5MY5pme6FxLXMIawjiZnO10qqGKSQZFgQgARKvm8MwYp8BsdYcZjYm499+OQsDHcenHaaVoRmWJwkkk4LU0yyy8Vq77Uv492IBzmWNoN4m6bG4Pa6lM94jR6utdpD20SjHfVMtP21c6eKbEv4jpHFjp3Ojc6SN8fFBbxAL5Pr1LRikkGRZEIAESr4f2ewnk0uMxd8XHxlt4sJDxdJDgDQqbDNK29s4SL6r/tXUtZk4ycQvgMbpXukcyRwc444561aKZs2cLdJyk4LNHjxXib7VON4CBoZestxoefBx2R1WMqRV1fWVwxDZZogh426pNk+2V2TGPsrXuZNPNCcY5uLNovYxpoKPHGOegXRF4yyLhhcJJV+SaygAz5gogSKy7TqXUVREVREVREVREVTqRFU6kXFpZ7M97g1jHucTQNa0lxPsCAEoSBWv6DZv/i55YwvmDXloLm0rdcRnFRpocy9A8OZOJXnPiBLUsTbpudm2jt6+RSPvHMr9DQw7oyC8m2S87L23b0MR945ldEGHdGQTcM2qQTyASSAVGYOIGgKseI8RDITmoeHhMMIEtGQQ8sl5yXtu3qVI+8cyrUMO6MgrLJecl7bt6Uj7xzKUMO6MgrLJecl7bt6Uj7xzKUMO6MgmG1SZMDjJK44it41pcbmrqVaR9FWa7cFGiZTSTRVYLUPLJecl7bt6lSPvHMq1DDujIKyyXnJe27elI+8cylDDujIKyyXnJe27elI+8cylDDujIJmCLVIZgDJIRdkzFxIzRvIVYMR5eJSefPAqPiITBDMjRy5C0IQtkvOy9t29SpH3jmVahh3RkF3LJecl7bt6Uj7xzKUMO6MgrLJecl7bt6Uj7xzKUMO6MguZZLzkvbdvSkfeOZShh3RkEzCdqkBjpJIPAwnM46TG2p9qpEiP4cTUOeCjBhMId+EVu5C1EyyXnJe27ep0j7xzKtQw7oyCssl5yXtu3pSPvHMpQw7oyCssl5yXtu3pSPvHMpQw7oyCXBapMnmOMkqHxUN41FcZWh/wFVsR9G7ieXPqouhMpWiaKjyGCJlkvOy9t29SpH3jmVahh3RkFZZLzkvbdvSkfeOZShh3RkFzLJecl7bt6Uj7xzKUMO6Mgl4KtUhnhBkkIMjAQXkgi8MxVIUR9I3iaxzxUo8JghOkaKjyFiM+2S1PhJNJ++7esGI+X7jmVQQYcn2jILmWS85L23b1ykfeOZXaGHdGQVlkvOS9t29KR945lKGHdGQULdKNEsvbdvSkfeOZShh3RkF3L5uem2jt6Ur7xzKUMO6MgjrCouHQhXQn4c9Ik9o+UK3iPUK8/hvSagqKupEUiJp9FHx3fI1V/wCXv8KH/f8Aj8oSkrqRFIibgbzzfdk+m9VgfePfsVHxPpn27hBCkrLqIpEUiJuFfKj+BD9NqrFrHQdlGBU79zu6EpKykRSIm2f0eb34f5VVvpu9vlRf6rejvhCUlZSIpES8EekQ/Fj+YKkH1G9R3UvEek7oeyK/SfaVg1qoqXFxFIikRSImcJyaodhD3VWldhkNlGgZj/Z26uE5NUOwh7qUrsMhslAzH+zt11+FpSanFEn1mGIn5UMZ54mTIbLg8PDAkEubt1zhOTVDsIe6lK7DIbLtAzH+zt0m2W5zWwkCEF0d53gYs5xkja+TqAW3xCA2STiLBacFOHCaS4GXgbXWDFG4Tk1Q7CHurFK7DIbKlAzH+zt13hWWlPBUrWmJipXRWl3SlM+SThkNk8vDll45u3XOE5NUOwh7qUrsMhslAzH+zt0qy21xjmJENWtaW+BizEyMafu58xK2yIS1x4cJOQt6KT4TQ9oEvEnm6w4ovCcmqHYQ91YpXYZDZVoGY/2duuswtKDUYoHWIYgc+Y/dQRnjiJMhsuHw8M8DLm7dc4Tk1Q7CHurlK7DIbLtAzH+zt16jwlJUZodI/oRd1dEV0vLIbLhgMk5/2dutcIW97ZpWtEIa2R7QMRFmAcQBnbqWokRwe4CSs8hb0WIUFrobSZZSB+Z1nVYcJyaodhD3VmldhkNlSgZj/Z2667Csp04o0AArDFoGYDydCGM82ZDZB4eGKpc3brnCcmqHYQ91KV2GQ2SgZj/Z26VPbXCGJwEN5zpATiYs4bcp93rK26IQxp4c+QwwUmwmmI4cZBJzdjii8JyaodhD3VildhkNlWgZj/Z266MKy0I8FQ0qMTFQ00V4vWUpn1cMhsueXhyy8c3brnCcmqHYQ91KV2GQ2XaBmP8AZ26VYLa5xkvCE0ikcPAxZnNGY5mrcOITLLJUeQ2UosJrZsktYFbt0XhOTVDsIe6sUrsMhsq0DMf7O3XWYVlBBGKBBqCIYgQRoIN1BGeOIkyGyHw8MiQy5u3XOE5P/DsIu6lK7DIbJQMx/s7dcOE5NUOwh7q5TOwyGyUDMf7O3S8KW1zJXNaIQAG0GJi9bGk6W6yVWLELXkCTlyFnRSgQmuYCZefN1pxReE5NUOwh7qnSuwyGyrQMx/s7dXCcmqHYQ91KV2GQ2SgZj/Z26GpKykRSIpETMIeRZ/hH6sqrEqb0+Sowvuf1+AhqSspEUiJti81aPcZ9Viqz7H+3cKMT72dT2KEpKykRSIvUXlD2j910VrjqikYV9In+LJ87luL6jup7qcD0mdB2CKpqqkRSIm2n0eD3pv41V3pt9/hRZ6r/AOPyhKSspEUiJuC9MvwJflVYX5uhUI/5f3BCUldSIpEXChROw159/sZ8jFaP6h9uwUPDekPfuUJRV1IiZlcXRo+3L3lWey5qd1GjffOQ2UbXF0aPty95J7Lmp3SjffOQ2ScIPhjlcwWdhDSM5fJXQDyutbiFjHFs3U7qcERHsDi85DZGyuLo0fbl7yxPZc1O6pRvvnIbLSTCDHBoNnjo0XW8eTMKl3K1uK6YrTJK2rE7rIguBJDzxwGyzyuLo0fbl7y5PZc1O61RvvnIbJBfDiRJk7K4wspfkpQNDq+VpzrcrJk6bzkrNnVTkiUk2eapahb0R8ri6NH25e8sT2XNTuqUb75yGy0ZhBgDmizx0cAHceTOAQ4fezZwF0RWgEBteJ3WTBcSCXnhgNlnlcXRo+3L3lyey5qd1qjffOQ2SLA+F8gabOwAhxzPkrxWudyupbhljnSFups6qcURGNnB55chbJYj5XF0aPty95YnsuandUo33zkNl0WyIZ8mj7cveSey5qd0on3zkNl6mt8bnOc6zxlziXE35M5can72srpiNJJLdTuuNgvaAA88MBsvGVxdGj7cveXJ7Lmp3XaN985DZItkkLC0Czs40cb875NL2hxHlaM628sbJ+HkDWeY6qcMRHAyvNZFQ5Hoj5XF0aPty95YnsuandUo33zkNlo7CDC1rTZ47rS4gX5MxdSv3uoLpitIAm1YndZEFwJdPMpwGyzyuLo0fbl7y5PZc1O61RvvnIbJET4TFI/J46tcwAX5KG/frXjf2hbBYWl02qTmefupuEQPDZ54y8hykwR8ri6NH25e8sT2XNTuqUb75yGy0iwixtbtnjFWlp48nkuzEeUuiK0VNwrO6y6A50krzbUNlnlcXRo+3L3lyey5qd1qjffOQ2W9hlhfLGw2eMBz2tJD5agOIGbjLTCxzg2bWbTusRWxGMLg88ATUNli61RVPi0fbl7yyXsuandaEOJfOQ2XMqi6NH25e8k9lzU7rtG++chstJ8Ise4udZ4yTSvHkGgADQ7UAuuitcZS3U7rLYDmiQPOQ2WeVxdGj7cveXJ7Lmp3WqN985DZWVxdGj7cveSey5qd0o33zkNkNSVlw6EK6E/DnpEntHyhWj+oV5/Dek1BUVdSIpETT6KPju+Rqr/y9/hQ/wC/8flCUldSIpETcDeeb7sn03qsD7x79io+J9M+3cIIUlZdRFIikRNwr5UfwIfptVYtY6DsowKnfud3QlJWUiKRE2z+jze/D/Kqt9N3t8qL/Vb0d8ISkrKRFIiXgj0iH4sfzBUg+o3qO6l4j0ndD2RX6T7SsGtUFS4uLqkRSIpETfFvxP5sVfpY6KH18NVHJvxP5sT6WOi79fDVbWu0WaR7nkWgF3qBZTQB/wBLb3wnuLjLopw2RmNDRJqsfFvxP5sWPpY6Lf18NVtPBZmhh8Z47bw8jMLzm0PZW3NhACvjx5LLXxnEjhwMnOwH5WPi34n82LH0sdFr6+Gq2yizYvF0tFL5fWrK1IDaf6W50KbN41y8lmZGnz+FUnNY+LfifzYsfSx0Wvr4araGCzOa93jHEAJ8jPVwbm/NbDYRBPHh0WXPjBwHDj1slWPi34n82LH0sdFr6+Gq2sloszHhwFoJAcM5ZTjNLf8AtbY6E0yiXRYiMjPbNMmvVY+LfifzYsfSx0W/r4arrRZiQPGc5ppZ610URt0Q04EvDVe7TFZmPew5SS1zm14lCWkiv+l1whNcRx4dFljozmh3DiJeaz8W/E/mxZ+ljotfXw1W1onszy0kWgXWMZmLNDGhoP8Apac6E6SuoDlyWWMjNlq4knnzWPi34n82LP0sdFr6+Gq2kgswYx/jNHFwA4lRcu1/dbLYQaHceMtnJZD4xcW8OElvNY+LfifzYsfSx0Wvr4arZloswjeyloo4tJNWVFy9SnaWw6EGlvHjJZyWSyMXB3DhLbzWPi34n82LH0sdFr6+Gq2s0FmfeplAusc/7mcNFaLbWwnS18BLyWHvjNkq4kDnzWPi34n82LP0sdFv6+Gq1ss1mY9jwLSS1zXAEsoS0grrXQmuDuPDosvbGe0t4ceHNZk2b8T+bFz6WOi19fDVcrZvxP5sXPpY6Lv18NVta4LNG8sOUEimcXKZwD/2tvbCa6bx0U4b4z2zhJqsfFvxP5sWPpY6Lf18NVeLfifzYn0sdE+vhqhKSupEUiKREzCHkWf4P8sqrEqb0+Sowvuf1+AhqSspEUiJti8zaPcZ9Viqz7H+3cKMT72dT2KEpKykRSIvcPlN9o/ddbWFx1RW2FPSJviyfO5ai+o7qe6nA9JvQdkZYVVIikRNtPo8HvTfxqrvTb7/AAos9V/8flCUlZSIpETcF6ZfgS/KqwvzdCoR/wAv7ghKSupEUiLhQroTsN+ff/8AT5Gq0f1D7dgvP4b0h79yhKKupETMli6QzZyblWYy9oVGkiXNRuo2WLpDNnJuSYy9oUpIlzUbrS0YPjY4tdaGBw08SQ9fqC06E1pkLtCssjPeJwZqFnksXSGbOTcszGXtCtUkS5qN0i0shc2MC0N4jLp8HJnN97qjN/cFtwYQBOqElRtKmwxGlxmVmWsWAW4I+SxdIZs5NyxMZe0KpSRLmo3WnB8dy/lDLt67W5J5QAOimortE2bOncKqis0z502ZxrrG6zyWLpDNnJuXJjL2hWqSJc1G6RAyFrJW5Q3jtaB4OTNR7XZ83UttDA0idXgbVNxiFzTMqxFklqPksXSGbOTcsTGXtCqUkS5qN1pBg+N7rrbQwmhPkSDQCT6tQK62E1xkDtCsujPaJSzUbrPJYukM2cm5cmMvaFapIlzUbr0yzRAg5QzMQfNyer/C6Gsl+7QrhfEI+zUbrS2RQvkkeLQwBz3OAMclQHOJz5utdeGOcTOrJ5FZhuiNYGzKgBWN1jksXSGbOTcszGXtCt0kS5qN1pNg+NtL1oZna1w4knkuAIOjUV0w2it2NRWWxnuqZhWOXus8li6QzZyblyYy9oVqkiXNRukSshMUbMobVpeScXJQ37tKZupbIYWhs6qXkeam0xA9zplcnMcpcUfJYukM2cm5YmMvaFUpIlzUbrRuD4y1zhaGXWloPEk0urT1dRXRCaQTOqwKyYzwQ2ZxOI5LPJYukM2cm5cmMvaFapIlzUbpFjZCy/W0NN6N7M0cmlwoDoW2CG2X8VYIqKnEMR0n4KiDWOXuj5LF0hmzk3LExl7QqlJEuajde4bBG5zWttDC5xDRxJNJNB6l1sNriAHaFZdGe0FxZwGI3Xk2SLpDNnJuXJjL2hWqSJc1G64bJF0hmzk3JMZe0KUkS5qN0i3thkkc8WhoBu6Y5K5mgaupbiTHOLp2hU4RiMYGlmot6o+SxdIZs5NyxMZe0KpSRLmo3VksXSGbOTckxl7QpSRLmo3Q1JWXDoQroT8OekSe0fKFaP6hXn8N6TUFRV1IikRNPoo+O75Gqv8Ay9/hQ/7/AMflCUldSIpETcDeeb7sn03qsD7x79io+J9M+3cIIUlZdRFIikRNwr5UfwIfptVYtY6DsowKnfud3QlJWUiKRE2z+jze/D/Kqt9N3t8qL/Vb0d8ISkrKRFIiXgj0iH4sfzBUg+o3qO6l4j0ndD2RX6T7SsGtUFS4uLqkRSIpETeDH8qHbR95VoXYZhR8w2w5HZcOC38qHbR95DBdhmEHiGWHI7JeFLE58z3NdCWkihx0eoDWqRYZc8kEZhRgRQ2GAQcjsi8GP5UO2j7ynQuwzCt5hthyOy67BMgpUwioqPDR5xUio42fOD+S7QPwzC4PEsNuR2XODH8qHbR95coXYZhd8w2w5HZKNhdk4ZehvY0upjo/JutFdOsKlGaOSUSy2ixSpRSzpDJJJUbeiLwY/lQ7aPvKdC7DMKvmG2HI7LowTIQSDDQZz4aOgFaZ+Nmz0XaB+GYXPMsxyOy5wY/lQ7aPvLlC7DMLvmG2HI7JWDLC5koc50IFHjz0frY4D16yFSFDLXykjnzFilGjBzJADy5G0YIgwY/lQ7aPvKdC7DMKvmG2HI7LowW/lQ7aPvJQuwzC55hlhyOy6/BUgJBMIINCDNHUEaQeMumA4cOGYQeJYRKJcjsucGP5UO2j7y5QuwzC75hthyOyTb7C5xZddCaRRNPho/KawAjTrCpEhEySEVDmLFKFGDQZQayajzPRG4MfyodtH3lOhdhmFXzDbDkdl04JkoDWGhrQ46OhpppxvYu0D6+GYXPMslk45HZc4MfyodtH3lyhdhmF3zDbDkdkmGwuEMrS6G850ZAx0ecNv19fWFRsMhjhKOXMYqTowMRpkMgl5HDBG4MfyodtH3lOhdhmFXzDbDkdl1uCZDWhhNASaTR5gNJPG0LogPNmYXD4lgrlyOy5wY/lQ7aPvLlC7DMLvmG2HI7JGDrA5s0TnOhDWyMcTjo8wDgT61uHCIeCSKxzClGjNdDcADxB5GzosHYMfU8aHTz0feWTBdhmFQR2yVHI7LnBj+VBto+8uULsMwu+YbYcjsuvwTIDQmEHUZowc+flLpgPFcmYXB4lh4iXI7LnBj+VDto+8uULsMwu+YbYcjsrgx/Kh20feShdhmE8w2w5HZCUlZSIpEUiJmEPIs/wj9WVViVN6fJUYX3P6/AQ1JWUiKRE2xeatHuM+qxVZ9j/AG7hRifezqexQlJWUiKRF6i8oe0fuuitcdUUjCvpE/xZPnctxfUd1PdTgekzoOwRVNVUiKRE20+jwe9N/Gqu9Nvv8KLPVf8Ax+UJSVlIikRNwXpl+BL8qrC/N0KjH/L+4ISkrKRFIi4UXU7DXn3+xnyMVo/qH27Befw3pD37lCUVdSIk8HzczNs3bluifdORU6aHeGYVwfNzM2zduSifdORSmh3hmFcHzczNs3bkon3TkUpod4ZhXB83MzbN25KJ905FKaHeGYS7dYZSyCkUuaIg8R2Y4yQ0ObNmIVYkN8jeBqsxKjCjQw5/4hXaLAicHzczNs3blKifdORVqaHeGYVwfNzM2zduSifdORSmh3hmFcHzczNs3bkon3TkUpod4ZhMsdhlxU4MUtSxlOI6p8Iw5s2dVZDfMdwPLliFGJGhz2fiFZ5iwofB83MzbN25Son3TkVamh3hmFcHzczNs3bkon3TkUpod4ZhXB83MzbN25KJ905FKaHeGYXqLB814eBm0j+m7X7F0Qny/acisujQ5PuGYW+E7BMZ5iIpSDLIQQx1CC91CMy3Fhvnu/CazyNqxBjQxCaC4VDmLEbg+bmZtm7cp0T7pyKrTQ7wzCuD5uZm2btyUT7pyKU0O8Mwrg+bmZtm7clE+6cilNDvDMJlosMuIhGKlqHS1Fx1RW5SuZVdDfRt4HnyOCiyNDpXGcOXMYofB83MzbN25Son3TkVamh3hmFcHzczNs3bkon3TkUpod4ZhXB83MzbN25KJ905FKaHeGYTMG2GUGWsUorDIBVjs5IzDRpVYUN/4uBqPJQjRYZmyOFY5hD4Pm5mbZu3KVE+6cir00O8Mwrg+bmZtm7clE+6cilNDvDMK4Pm5mbZu3JRPunIpTQ7wzC4cHTczNs3bkon3TkUpod4ZhNwxYZTM4iKUijM4Y4jyG9SrHhvMQyA8uWAUPDxoYhgFw58xaUPg+bmZtm7cpUT7pyKvTQ7wzCuD5uZm2btyUT7pyKU0O8Mwsse/lv7RXJ7rVqY2xcM76eW/tFC91q6GNsTsNTOFoko52kes8kKsdzqQ8V5/DNbRN4IWPfy39oqU91qvMbYrHv5b+0UnutSY2xWPfy39opPdakxtiYZnZKOM7zx9Z5DVWc6ir5/CjNbTVfl+UPHv5b+0VKe61WmNsVj38t/aKT3WpMbYrHv5b+0UnutSY2xNwPM4zCrneTJ6zzb1WC508cbexUfENbRnhZ3CCJ38t/aKlPdarTG2LuPfy39opPdakxtise/lv7RSe61JjbFY9/Lf2ik91qTG2JmFJnXo+M7zMPrPNtVIrnSjjyHZRgsbI7h+Z3dDx7+W/tFTnutVpjbFY9/Lf2ik91qTG2Kx7+W/tFJ7rUmNsTIJnZPNxneXD6z/wCRVa51G7jZ8qLmNpW8OR+EPHv5b+0VKe61WmNsVj38t/aKT3WpMbYrHv5b+0UnutSY2xKwTM7KIeM7zsfrPKCpCc6kbx5jupR2NoncOR7Iz531PHfpP3isF7pa1QMbJUuY9/Lf2iuT3Wrsxtise/lv7RSe61JjbFY9/Lf2ik91qTG2Kx7+W/tFJ7rUmNsWVVmVbUTmXCgTsOHxiT2j5QreI9Qrz+G9JqDVSlXoVVJUVVJUTSfFR8d3yNVf+Xv8KH/f+PyhVUpVdVUlRVUlROwKfDN92T6b1WB949+xUPE+mfbuEEFSlV1VSVFVSVFVSVcTcKnjR/Ah+m1Ui1joOyjAqd+53dCqpyq6qpKiqpKibZz4tN78P8qq303e3yoP9VvR3whVUpVdVUlRVUlRLwQfGIfix/MFSD6jeo7qPiPSd0PZGec59pWDWqipearkq6qqSoqqSoqqSoncLzcsdhm5Wp4lugXn8tCs1KuFpuWOwzclPEt0CeWhWaldOGJzpk/4s3J5iJb2QeFhDlqVzhebljsM3JTxLdAnloVmpSrZhKUMhIcAXR1PEZnOMkFdGoD8lR8Z4DZDywtKlDgQy50oqNpsCLwvNyx2GblOniW6BV8tCs1K7wxPSmMze4ylfySniW9k8tCs1K5wvNyx2Gbkp4lugTy0KzUpdlwlKY5iXCrWNLeIzMTIwH1aiVRkZ5a4y2WWqT4EMPYAKyeZsKJwvNyx2GblOniW6BV8tCs1K6MMTjQ//gzclPEt7J5WEeWpXOF5uWOwzclPEt0CeWhWaleo8LTVHHGkfcZuQR4ktfZcPhoUlWpW2EcJytmla1wDWySAC4zMA4gDRqW4kZ4e4A8zyFqxB8PDMNpIrA5mxH4Xm5Y7DNyxTxLdAqeWhWaldOGJ+X/wZoH+Ep4lvZPLQrNSucLzcsdhm5KeJboE8tCs1KXPhKUQxODhec6QE3GZ7tynq6yqOjPmNMttmCk2BDMRwks5nFE4Xm5Y7DNynTxLdAq+WhWald4Yn0X83uMp+yU8S3snloVmpXOF5uWOwzclPEt0CeWhWalLwfhKVxkq4GkUjhxGZnAZjoVIcZ5llPI2KUaBDE2QcxzKJwvNyx2GblOniW6BV8tCs1K6MMTjOH5/cZuSniW9k8tCs1K5wvNyx2Gbkp4lugTy0KzUqOF5uWOwzcuU8S3QJ5aFZqUvCuEpWzOa1wAAbmuM9bGk+rWSqxozw8gGyyxSgQIboYJFvM2lE4Xm5Y7DNynTxLdAq+WhWalXC83LHYZuSniW6BPLQrNShKKupEUiKREzCHkWf4R+rKqxKm9PkqML7n9fgIakrKRFIibYvNWj3GfVYqs+x/t3CjE+9nU9ihKSspEUiL1F5Q9o/ddFa46opGFfSJ/iyfO5bi+o7qe6nA9JnQdgiqaqpEUiJtp9Hg96b+NVd6bff4UWeq/+PyhKSspEUiJuC9MvwJflVYX5uhUI/wCX9wQlJXUiKRFwoUTsNeff7GfIxWj+ofbsFDw3pD37lCUVdSIm5e3o9n/U7yrSi6Nd1GhN86bKNvb0ez/qd5KUXRrulCb502ScIzxxyvY2zwUBFK366AeUqRXNa8tDRrupQWOewOLzpsjZe3o9n/U7ynSi6Nd1WhN86bL2/CYIaDBAQ0XRmfmFSaeVrJXTGlraNd1keHklkeePTZeMvb0ez/qd5cpRdGu61Qm+dNkg2hmJEmTwXsYWffpQNB5WnOqT2zJ00Vyc7OqlMdSTZ5kkl5W9EfL29Hs/6neU6UXRruq0JvnTZe2YTADgIIKOADsz84BBH3tYC6I0gImjXdZPh5SCXnh02XjL29Hs/wCp3lylF0a7rVCb502ScHzsfIGmzwUIec1+vFY5w+9rCpDc1zpC0c7bOqlFY5jJQ88rLeiNl7ej2f8AU7ynSi6Nd1WhN86bLot7ej2f9TvLtKLo13XKE3zpsuy4SDnFzoLOXOJcTR+ck1J8rWhjSmUtGu6NgFoADzpsvOXt6PZ/1O8uUoujXddoTfOmyRbbQxhYBZ4M8cbzW/pe0OP3tFStve0SSNFQPPmOqnDY5wMrzWRy5Hoj5e3o9n/U7yxSi6Nd1ShN86bL27CYLQ0wQXW1IFH5i6lfvdQXabhJNGu6yPDyEmeePTZeMvb0ez/qd5cpRdGu61Qm+dNkiK0MMUj8ngq10YHl0o6/WvG/tC2HtLCZo4SW85cVJzHB7Wzzxls5SYI+Xt6PZ/1O8sUoujXdVoTfOmy9x4TDa0ggFQWnM/O06R5S6I0lTRrusnw8tbzpsvGXt6PZ/wBTvLlKLo13WqE3zpst7DaWPljYbPBRz2tNL9aOIBpxluG9rngFo4kW7qcWG5rHODzwBs2WLrc2p8Xs/wCp3lkxBdGu62ITr502XMub0ez/AKneXKQXRruu0Lr502XubCgc4udBASaZ6P8AUAB97UAumNKZS0a7rLfDzRIHnTZeMvb0ez/qd5cpRdGu61Qm+dNlZe3o9n/U7yUoujXdKE3zpshKSsuHQhXQn4c9Ik9o+UK0f1CvP4b0moKirqRFIiafRR8d3yNVf+Xv8KH/AH/j8oSkrqRFIibgbzzfdk+m9VgfePfsVHxPpn27hBCkrLqIpEUiJuFfKj+BD9NqrFrHQdlGBU79zu6EpKykRSIm2f0eb34f5VVvpu9vlRf6rejvhCUlZSIpES8EekQ/Fj+YKkH1G9R3UvEek7oeyK/SfaVg1qgqXFxdUiKRFIiZes3ItG1Z3FWWFYcxsoyRrRkd1F1m5Fo2rO4ufSsOY2SSNaMjutrXaoJHueY5wTppKymgD1s6lt74bnFxBzGyxDhxWNDQRkd1jes3ItG1Z3FmWFYcxstyRrRkd1tPFZ2tjN20G+y95xmbjObTyP7f9rTmwgAePHEW9FhjoziRKOBkqNgNuKxvWbkWjas7izLCsOY2W5I1oyO61yqz4vF4uel8vrjWVqQByNGZanw5s2Q1y1jZYo4s+dKKpKjusr1m5Fo2rO4sywrDmNluSNaMjutoYrO5kjrtoFxoPnGZ6ua3kZtK01sIgnjwxGyw50YOAlHHA2S2rG9ZuRaNqzuLMsKw5jZbkjWjI7rWy2qBjg4RzkgOGeVlOM0tP3NRWmPhtMoBzGyw+HFe2aSMjusr1m5Fo2rO4s/SsOY2W5I1oyO6602YkC5aM5p51ncQUVhzGy4aYCsZHdaWplnZI9l20G49za4xme6SK+R1LrhCa4iQ8MRsuMMZzQ6UcQDUefusr1m5Fo2rO4uSwrDmNlqSNaMjutbRabO8tJjn4rGsFJWaGANH3NOZdc6G6TgagKxy9llkOK2WQismo8/dZXrNyLRtWdxclhWHMbLUka0ZHdbSRWcRsfdtHHLxTGMzXLv9nWtFsINDuPGXmOXssB0YuLZRwk5Hn7rG9ZuRaNqzuLMsKw5jZbkjWjI7rVlqs4Y5mLno4tJ8KyvEvUpxP7itB8MNLZDxxHL2WTDilwdKOEvI8/dZXrNyLRtWdxZlhWHMbLUka0ZHdbWWKzvvcW0C6xz/ADjM90Vp5C0xsJ0tfAE1jZYe6M2TiOJAqPP3WN6zci0bVncWZYVhzGy3JGtGR3WlmtNnY9rxHaKtcHCsrKVaaivEXWuhtcCAeGI2WXsiuaWkjjwqO68F9n5Fo2rO4uSwrDmNloCNaMjuuF9m5Fo2rO4uSwrDmNkkjWjI7re2xWeN5ZdtBpdz4xg0tDuR1rb2w2um8cxssQ3RntDpRkd1hes3ItG1Z3FmWFYcxstyRrRkd1XrNyLRtWdxJYVhzGySRrRkd0NSVlIikRSImYQ8iz/CP1ZVWJU3p8lRhfc/r8BDUlZSIpETbF5q0e4z6rFVn2P9u4UYn3s6nsUJSVlIikReovKHtH7rorXHVFIwr6RP8WT53LcX1HdT3U4HpM6DsEVTVVIikRNtPo8HvTfxqrvTb7/Ciz1X/wAflCUlZSIpETcF6ZfgS/KqwvzdCoR/y/uCEpK6kRSIuFCidhrz7/Yz5GK0f1D7dgoeG9Ie/coSirqRE3JoOkHYneqzId7RRnxbmv8AijZ4OkHYu3pNh3tEnxbmv+LS0WCJjix1oNRppESNetadCY0yF2iwyNEe2cGarPJoOkHYneszId7Rbnxbmv8Ai3tAgc2MY9wuMu+aOfjvdXT/AHf6W3CGQBOqFmJU2GK0uMysy14AfCwyaDpB2J3rEyHe0VJ8W5r/AItMgiuX8oN29c80a3gAdFdRWqJk2dOwqWKaJOmzONdf+LPJoOkHYu3rMyHe0W58W5r/AIt4BA1kjce432tHmjmo9rtfUttow0idXhipuMUuaZlWOEiwyaDpB2J3rEyHe0VJ8W5r/i0s9gie6620GtCfNH7oLj69QK02ExxkDtFh8aI0SlmqzyeDpB2J3rMyHe0W58W5qusggBByg5iD5k710Nh3tFwvikfZqtbYyB8kj8e4X3udTFHNecTTT1rrxDc4unVk8lmGYrWBsyoAV2LHJoOkHYneszId7Rbnxbmv+LSawQtoDaDna1w8EfJeAR69RWnQ2Ct2NSy2NEdUy0V2LPJoOkHYneszId7Ranxbmv8Ai3lEBjjZj3cQvNcUc9+719S2aMtDZ1UvK1TbSh5dMrk52LDJoOkHYnesTId7RUnxbmv+LRtgiLHPFoN1paD4I1q6tPX/AGlaEJhBM6rBYMaIHBsyvGxZ5NB0g7E71mZDvaLc+Lc1/wAW9kEDL/h3G9G9nmjmvCldK2yjbL+KsEVKcSldJ+Cog12LDJoOkHYnesTId7RUnxbmv+L3BYYXvaxtoNXODR4I0qTQetabDY4gB2iy6NEa0uLKsV4Nmg6Qdid65Mh3tF2ki3NVGzQdIOxO9cmQ7+i7Pi3Nf8W9uEEkhfj3Ct3NiidDQ3X1LcSjc4unaKcKlY0Nma4rDJoOkHYnesTId7RUnxbmv+KyaDpB2J3pMh3tEnxbmv8AiEpKy4dCFdCfhz0iT2j5QrR/UK8/hvSagqKupEUiJp9FHx3fI1V/5e/wof8Af+PyhKSupEUiJuBvPN92T6b1WB949+xUfE+mfbuEEKSsuoikRSIm4V8qP4EP02qsWsdB2UYFTv3O7oSkrKRFIibZ/R5vfh/lVW+m72+VF/qt6O+EJSVlIikRLwR6RD8WP5gqQfUb1HdS8R6Tuh7Ir9J9pWDWqCpcXF1SIpEUiJvBp52zbZqrRfqGYUKcXTkVw4NPO2bbNSh/UMwuiOLpyKXhOyB8z3Nls1CRTwrdQCpFZOeSHDMKUGJMhhpacii8GnnbNtmqdF+oZhUpxdORXp2CnChMlnAIqPCtzipFR/kEf4XTBI5jNcHiAamnIrzwaeds22auUX6hmF2nF05FJNk8AGY2zXsaXedbS6WgfuFSj+nNnCuWsWKdJ9WdNMkklRtRuDTztm2zVOi/UMwqU4unIr03BTiCRJZyBnJxraAEgCv+SAuiCTzGa4fEAGQtORXng087Zts1cov1DMLtOLpyKTg2yXJA50tmpR48637zHNH+yFSEya6UuHPmLFONFnMkDTy5G0Iwwaeds22ap0X6hmFWnF05FQwaeds22au0JvDMLlOLpyK9PwW4EgyWcEEggytqCMxBQwSDJKMwg8QCJQ05FeeDTztm2zVyi/UMwlOLpyKTbrHeLKS2bNFG0+Fb5TWAH/YVHw5ZJHCoCsWKcKLNBlaayajzKNwaeds22ap0X6hmFSnF05FejgpwAJks9DWhxraGlK0/MLtCZJZRmueYEsk05FeeDTztm2zVyi/UMwu04unIpMVjpDIwy2a850ZHhW0o2/X9wqNhyMInDjJz6qbossRrpp4S8jzkRuDTztm2zVOi/UMwqU4unIr0zBTjWklnNASaStzAaSepdEEmojNcPiAK2nIrzwaeds22auUX6hmF2nF05FIwfY7k0b3S2a617HHwrdAcCVuHDmvBLhWOYWIsWdDc0NPEHkVg7BxqfC2bTzzVkwv1DMLYj8PtORXODTztm2zVyi/UMwlP+k5FepMFOaaOks4OoytrnFR/pdMEgyEjNcHiARKGnIrzwaeds22auUX6hmF2nF05FXBp52zbZqUX6hmEpxdORQlJXUiKRFIiZb/Is/wj9WVViVN6fJUYX3P6/AQ1JWUiKRE2xeatHuM+qxVZ9j/buFGJ97Op7FCUlZSIpEXqLyh7R+66K1x1RSMK+kT/ABZPnctxfUd1PdTgekzoOwRVNVUiKRE20+jwe9N/Gqu9Nvv8KLPVf/H5QlJWUiKRE3BemX4EvyqsL83QqEf8v7ghKSupEUiLhRE7DXn3+xnyMVo/qH27BQ8N6Q9+5QlFXUiL3ijqXZpXJwVijqSaUnBWKOpJpScFYo6kmlJwTLfGblnzf0j9WVViAyN6fJUYThOf1+Ah4o6lKaVacFYo6kmlJwVijqSaUnBMsUZxVozfcZ9ViqwGY727hQiOE9nU9ih4o6lKQq84KxR1JNKTgrFHUk0pOC9RRm8M3rH7roBlWXOEhW+FYzlE2b+rJ87luK00jup7rEBwomdB2CNijqU5pVZwVijqSaUnBWKOpJpScEy0RnJ4c33pf/wquBo2+/woMcKV/t8oeKOpSmlXnBWKOpJpScFYo6kmlJwTMFxmsub+hL+yrCB/F0KhHcPw/uCHijqUpCrzgrFHUk0pOCsUdSTSk4LhiOpJpScE7DMZx783qZ8jVaODSH27BQ8M4UY9+5QsUdSjNKvOCsUdSTSk4L//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data:image/jpeg;base64,/9j/4AAQSkZJRgABAQAAAQABAAD/2wCEAAkGBxITEBMTEhIQFhIWFRYVFhcVFRoXEBUTFRkWGBUWFRcYKCggGBomHRgVITEhJSkrLi4uGh8zODMtNygtLisBCgoKDg0OGxAQGzclHyYxLS0rLy0yLi0tLSstLS0tLS0tLy03LS0tLS0vLy0tKy0tLS0tLS0tLS0tLS0tLS0tLf/AABEIAN8A4gMBEQACEQEDEQH/xAAbAAEBAQEBAQEBAAAAAAAAAAAEAAMBAgUGB//EAEcQAAEDAQIICAsHBAICAwAAAAEAAgMRBBIFExQhMVGT0RUiUlNUYZLSIyQyMzRBcXJzsrMGQmSRo7HDQ2KBoaLBY/AHgsL/xAAaAQEBAQEBAQEAAAAAAAAAAAAAAwIBBAUG/8QANBEAAQIBCgQFAgcBAAAAAAAAAQACAxESEzFRUmGRodEhQXGxBBQzgcEjMiJCYnKCkuFD/9oADAMBAAIRAxEAPwD81Ur5i+kqp1lF1VT1oiqlEVU9aIqvtRFXj1oiqnrRFpZoy97GXgLzmtqTxReIFT1Cq6OJkXDwC/T2r7JAWuOytmmD3YyrpILkZEbS69Gb1HtNKdXrVDD/ABTZVIRPwzpF8ngC0XJJPBXY3XCcaw3nhofcjofCOukZm11aVmY7itz2pll+yVoM0UUhawSPMZcHNkxcjWF9yRrXcV10aDRdo3SgLhiNkJQx9n7RSR3grkZo55mjxZeWh9xjq0e66a0C5Mcuz2pmGvszJExkkVXxmOAu47XSNknAugsFCGlxoKhddDI4hZbEB4FYP+zFrEkcd1hdI57BdlYWiSNpdIx7gaNcGgmh1LlG6WRdpGySqwPgIzWo2d0gBax7yY6TVutvUZdNHE1Ggo1krpEc+Rsq3t/2WlbMyOJxffhx5xjcS+JgJBMwcSGAU01zrphmWQLgiCSUrGH7LWtz5GXGgx3Ab0jGtJl83ccTR16maiUbpZF0xG1pX2c+yks8zWzAxxYySNxvsbKXxtcXNja6pdRwANAfXqXWQy48Vx8QNHBfmWPJAOsKIPBVIXqp611Fyp1oirx60RVT1oiqnWURVfaiKqetEVeOtFxVTrRF9LD+BJbLM6ORjgATcdQ3XsrxXA6Dmpm9S05haZCsteHCUL5tP/aLK0qntRdVTqRcVRF1VOpEVTqRFU6kReoqBwLm3mgglucBwBztqM4qM1UXF+nj+19zECKzXYonvfcfM+Vzr7DGWte4VY2jjmHrz+2tJJJIFKjlllK+ZPhcYkQww4tjbQLQyrzIWkMawNNQK5xer10WJeEgHOVbm8ZSeUi+xavtxI+WGURODo5MY5pme6FxLXMIawjiZnO10qqGKSQZFgQgARKvm8MwYp8BsdYcZjYm499+OQsDHcenHaaVoRmWJwkkk4LU0yyy8Vq77Uv492IBzmWNoN4m6bG4Pa6lM94jR6utdpD20SjHfVMtP21c6eKbEv4jpHFjp3Ojc6SN8fFBbxAL5Pr1LRikkGRZEIAESr4f2ewnk0uMxd8XHxlt4sJDxdJDgDQqbDNK29s4SL6r/tXUtZk4ycQvgMbpXukcyRwc444561aKZs2cLdJyk4LNHjxXib7VON4CBoZestxoefBx2R1WMqRV1fWVwxDZZogh426pNk+2V2TGPsrXuZNPNCcY5uLNovYxpoKPHGOegXRF4yyLhhcJJV+SaygAz5gogSKy7TqXUVREVREVREVREVTqRFU6kXFpZ7M97g1jHucTQNa0lxPsCAEoSBWv6DZv/i55YwvmDXloLm0rdcRnFRpocy9A8OZOJXnPiBLUsTbpudm2jt6+RSPvHMr9DQw7oyC8m2S87L23b0MR945ldEGHdGQTcM2qQTyASSAVGYOIGgKseI8RDITmoeHhMMIEtGQQ8sl5yXtu3qVI+8cyrUMO6MgrLJecl7bt6Uj7xzKUMO6MgrLJecl7bt6Uj7xzKUMO6MgmG1SZMDjJK44it41pcbmrqVaR9FWa7cFGiZTSTRVYLUPLJecl7bt6lSPvHMq1DDujIKyyXnJe27elI+8cylDDujIKyyXnJe27elI+8cylDDujIJmCLVIZgDJIRdkzFxIzRvIVYMR5eJSefPAqPiITBDMjRy5C0IQtkvOy9t29SpH3jmVahh3RkF3LJecl7bt6Uj7xzKUMO6MgrLJecl7bt6Uj7xzKUMO6MguZZLzkvbdvSkfeOZShh3RkEzCdqkBjpJIPAwnM46TG2p9qpEiP4cTUOeCjBhMId+EVu5C1EyyXnJe27ep0j7xzKtQw7oyCssl5yXtu3pSPvHMpQw7oyCssl5yXtu3pSPvHMpQw7oyCXBapMnmOMkqHxUN41FcZWh/wFVsR9G7ieXPqouhMpWiaKjyGCJlkvOy9t29SpH3jmVahh3RkFZZLzkvbdvSkfeOZShh3RkFzLJecl7bt6Uj7xzKUMO6Mgl4KtUhnhBkkIMjAQXkgi8MxVIUR9I3iaxzxUo8JghOkaKjyFiM+2S1PhJNJ++7esGI+X7jmVQQYcn2jILmWS85L23b1ykfeOZXaGHdGQVlkvOS9t29KR945lKGHdGQULdKNEsvbdvSkfeOZShh3RkF3L5uem2jt6Ur7xzKUMO6MgjrCouHQhXQn4c9Ik9o+UK3iPUK8/hvSagqKupEUiJp9FHx3fI1V/wCXv8KH/f8Aj8oSkrqRFIibgbzzfdk+m9VgfePfsVHxPpn27hBCkrLqIpEUiJuFfKj+BD9NqrFrHQdlGBU79zu6EpKykRSIm2f0eb34f5VVvpu9vlRf6rejvhCUlZSIpES8EekQ/Fj+YKkH1G9R3UvEek7oeyK/SfaVg1qoqXFxFIikRSImcJyaodhD3VWldhkNlGgZj/Z26uE5NUOwh7qUrsMhslAzH+zt11+FpSanFEn1mGIn5UMZ54mTIbLg8PDAkEubt1zhOTVDsIe6lK7DIbLtAzH+zt0m2W5zWwkCEF0d53gYs5xkja+TqAW3xCA2STiLBacFOHCaS4GXgbXWDFG4Tk1Q7CHurFK7DIbKlAzH+zt13hWWlPBUrWmJipXRWl3SlM+SThkNk8vDll45u3XOE5NUOwh7qUrsMhslAzH+zt0qy21xjmJENWtaW+BizEyMafu58xK2yIS1x4cJOQt6KT4TQ9oEvEnm6w4ovCcmqHYQ91YpXYZDZVoGY/2duuswtKDUYoHWIYgc+Y/dQRnjiJMhsuHw8M8DLm7dc4Tk1Q7CHurlK7DIbLtAzH+zt16jwlJUZodI/oRd1dEV0vLIbLhgMk5/2dutcIW97ZpWtEIa2R7QMRFmAcQBnbqWokRwe4CSs8hb0WIUFrobSZZSB+Z1nVYcJyaodhD3VmldhkNlSgZj/Z2667Csp04o0AArDFoGYDydCGM82ZDZB4eGKpc3brnCcmqHYQ91KV2GQ2SgZj/Z26VPbXCGJwEN5zpATiYs4bcp93rK26IQxp4c+QwwUmwmmI4cZBJzdjii8JyaodhD3VildhkNlWgZj/Z266MKy0I8FQ0qMTFQ00V4vWUpn1cMhsueXhyy8c3brnCcmqHYQ91KV2GQ2XaBmP8AZ26VYLa5xkvCE0ikcPAxZnNGY5mrcOITLLJUeQ2UosJrZsktYFbt0XhOTVDsIe6sUrsMhsq0DMf7O3XWYVlBBGKBBqCIYgQRoIN1BGeOIkyGyHw8MiQy5u3XOE5P/DsIu6lK7DIbJQMx/s7dcOE5NUOwh7q5TOwyGyUDMf7O3S8KW1zJXNaIQAG0GJi9bGk6W6yVWLELXkCTlyFnRSgQmuYCZefN1pxReE5NUOwh7qnSuwyGyrQMx/s7dXCcmqHYQ91KV2GQ2SgZj/Z26GpKykRSIpETMIeRZ/hH6sqrEqb0+Sowvuf1+AhqSspEUiJti81aPcZ9Viqz7H+3cKMT72dT2KEpKykRSIvUXlD2j910VrjqikYV9In+LJ87luL6jup7qcD0mdB2CKpqqkRSIm2n0eD3pv41V3pt9/hRZ6r/AOPyhKSspEUiJuC9MvwJflVYX5uhUI/5f3BCUldSIpEXChROw159/sZ8jFaP6h9uwUPDekPfuUJRV1IiZlcXRo+3L3lWey5qd1GjffOQ2UbXF0aPty95J7Lmp3SjffOQ2ScIPhjlcwWdhDSM5fJXQDyutbiFjHFs3U7qcERHsDi85DZGyuLo0fbl7yxPZc1O6pRvvnIbLSTCDHBoNnjo0XW8eTMKl3K1uK6YrTJK2rE7rIguBJDzxwGyzyuLo0fbl7y5PZc1O61RvvnIbJBfDiRJk7K4wspfkpQNDq+VpzrcrJk6bzkrNnVTkiUk2eapahb0R8ri6NH25e8sT2XNTuqUb75yGy0ZhBgDmizx0cAHceTOAQ4fezZwF0RWgEBteJ3WTBcSCXnhgNlnlcXRo+3L3lyey5qd1qjffOQ2SLA+F8gabOwAhxzPkrxWudyupbhljnSFups6qcURGNnB55chbJYj5XF0aPty95YnsuandUo33zkNl0WyIZ8mj7cveSey5qd0on3zkNl6mt8bnOc6zxlziXE35M5can72srpiNJJLdTuuNgvaAA88MBsvGVxdGj7cveXJ7Lmp3XaN985DZItkkLC0Czs40cb875NL2hxHlaM628sbJ+HkDWeY6qcMRHAyvNZFQ5Hoj5XF0aPty95YnsuandUo33zkNlo7CDC1rTZ47rS4gX5MxdSv3uoLpitIAm1YndZEFwJdPMpwGyzyuLo0fbl7y5PZc1O61RvvnIbJET4TFI/J46tcwAX5KG/frXjf2hbBYWl02qTmefupuEQPDZ54y8hykwR8ri6NH25e8sT2XNTuqUb75yGy0iwixtbtnjFWlp48nkuzEeUuiK0VNwrO6y6A50krzbUNlnlcXRo+3L3lyey5qd1qjffOQ2W9hlhfLGw2eMBz2tJD5agOIGbjLTCxzg2bWbTusRWxGMLg88ATUNli61RVPi0fbl7yyXsuandaEOJfOQ2XMqi6NH25e8k9lzU7rtG++chstJ8Ise4udZ4yTSvHkGgADQ7UAuuitcZS3U7rLYDmiQPOQ2WeVxdGj7cveXJ7Lmp3WqN985DZWVxdGj7cveSey5qd0o33zkNkNSVlw6EK6E/DnpEntHyhWj+oV5/Dek1BUVdSIpETT6KPju+Rqr/y9/hQ/wC/8flCUldSIpETcDeeb7sn03qsD7x79io+J9M+3cIIUlZdRFIikRNwr5UfwIfptVYtY6DsowKnfud3QlJWUiKRE2z+jze/D/Kqt9N3t8qL/Vb0d8ISkrKRFIiXgj0iH4sfzBUg+o3qO6l4j0ndD2RX6T7SsGtUFS4uLqkRSIpETfFvxP5sVfpY6KH18NVHJvxP5sT6WOi79fDVbWu0WaR7nkWgF3qBZTQB/wBLb3wnuLjLopw2RmNDRJqsfFvxP5sWPpY6Lf18NVtPBZmhh8Z47bw8jMLzm0PZW3NhACvjx5LLXxnEjhwMnOwH5WPi34n82LH0sdFr6+Gq2yizYvF0tFL5fWrK1IDaf6W50KbN41y8lmZGnz+FUnNY+LfifzYsfSx0Wvr4araGCzOa93jHEAJ8jPVwbm/NbDYRBPHh0WXPjBwHDj1slWPi34n82LH0sdFr6+Gq2sloszHhwFoJAcM5ZTjNLf8AtbY6E0yiXRYiMjPbNMmvVY+LfifzYsfSx0W/r4arrRZiQPGc5ppZ610URt0Q04EvDVe7TFZmPew5SS1zm14lCWkiv+l1whNcRx4dFljozmh3DiJeaz8W/E/mxZ+ljotfXw1W1onszy0kWgXWMZmLNDGhoP8Apac6E6SuoDlyWWMjNlq4knnzWPi34n82LP0sdFr6+Gq2kgswYx/jNHFwA4lRcu1/dbLYQaHceMtnJZD4xcW8OElvNY+LfifzYsfSx0Wvr4arZloswjeyloo4tJNWVFy9SnaWw6EGlvHjJZyWSyMXB3DhLbzWPi34n82LH0sdFr6+Gq2s0FmfeplAusc/7mcNFaLbWwnS18BLyWHvjNkq4kDnzWPi34n82LP0sdFv6+Gq1ss1mY9jwLSS1zXAEsoS0grrXQmuDuPDosvbGe0t4ceHNZk2b8T+bFz6WOi19fDVcrZvxP5sXPpY6Lv18NVta4LNG8sOUEimcXKZwD/2tvbCa6bx0U4b4z2zhJqsfFvxP5sWPpY6Lf18NVeLfifzYn0sdE+vhqhKSupEUiKREzCHkWf4P8sqrEqb0+Sowvuf1+AhqSspEUiJti8zaPcZ9Viqz7H+3cKMT72dT2KEpKykRSIvcPlN9o/ddbWFx1RW2FPSJviyfO5ai+o7qe6nA9JvQdkZYVVIikRNtPo8HvTfxqrvTb7/AAos9V/8flCUlZSIpETcF6ZfgS/KqwvzdCoR/wAv7ghKSupEUiLhQroTsN+ff/8AT5Gq0f1D7dgvP4b0h79yhKKupETMli6QzZyblWYy9oVGkiXNRuo2WLpDNnJuSYy9oUpIlzUbrS0YPjY4tdaGBw08SQ9fqC06E1pkLtCssjPeJwZqFnksXSGbOTcszGXtCtUkS5qN0i0shc2MC0N4jLp8HJnN97qjN/cFtwYQBOqElRtKmwxGlxmVmWsWAW4I+SxdIZs5NyxMZe0KpSRLmo3WnB8dy/lDLt67W5J5QAOimortE2bOncKqis0z502ZxrrG6zyWLpDNnJuXJjL2hWqSJc1G6RAyFrJW5Q3jtaB4OTNR7XZ83UttDA0idXgbVNxiFzTMqxFklqPksXSGbOTcsTGXtCqUkS5qN1pBg+N7rrbQwmhPkSDQCT6tQK62E1xkDtCsujPaJSzUbrPJYukM2cm5cmMvaFapIlzUbr0yzRAg5QzMQfNyer/C6Gsl+7QrhfEI+zUbrS2RQvkkeLQwBz3OAMclQHOJz5utdeGOcTOrJ5FZhuiNYGzKgBWN1jksXSGbOTcszGXtCt0kS5qN1pNg+NtL1oZna1w4knkuAIOjUV0w2it2NRWWxnuqZhWOXus8li6QzZyblyYy9oVqkiXNRukSshMUbMobVpeScXJQ37tKZupbIYWhs6qXkeam0xA9zplcnMcpcUfJYukM2cm5YmMvaFUpIlzUbrRuD4y1zhaGXWloPEk0urT1dRXRCaQTOqwKyYzwQ2ZxOI5LPJYukM2cm5cmMvaFapIlzUbpFjZCy/W0NN6N7M0cmlwoDoW2CG2X8VYIqKnEMR0n4KiDWOXuj5LF0hmzk3LExl7QqlJEuajde4bBG5zWttDC5xDRxJNJNB6l1sNriAHaFZdGe0FxZwGI3Xk2SLpDNnJuXJjL2hWqSJc1G64bJF0hmzk3JMZe0KUkS5qN0i3thkkc8WhoBu6Y5K5mgaupbiTHOLp2hU4RiMYGlmot6o+SxdIZs5NyxMZe0KpSRLmo3VksXSGbOTckxl7QpSRLmo3Q1JWXDoQroT8OekSe0fKFaP6hXn8N6TUFRV1IikRNPoo+O75Gqv8Ay9/hQ/7/AMflCUldSIpETcDeeb7sn03qsD7x79io+J9M+3cIIUlZdRFIikRNwr5UfwIfptVYtY6DsowKnfud3QlJWUiKRE2z+jze/D/Kqt9N3t8qL/Vb0d8ISkrKRFIiXgj0iH4sfzBUg+o3qO6l4j0ndD2RX6T7SsGtUFS4uLqkRSIpETeDH8qHbR95VoXYZhR8w2w5HZcOC38qHbR95DBdhmEHiGWHI7JeFLE58z3NdCWkihx0eoDWqRYZc8kEZhRgRQ2GAQcjsi8GP5UO2j7ynQuwzCt5hthyOy67BMgpUwioqPDR5xUio42fOD+S7QPwzC4PEsNuR2XODH8qHbR95coXYZhd8w2w5HZKNhdk4ZehvY0upjo/JutFdOsKlGaOSUSy2ixSpRSzpDJJJUbeiLwY/lQ7aPvKdC7DMKvmG2HI7LowTIQSDDQZz4aOgFaZ+Nmz0XaB+GYXPMsxyOy5wY/lQ7aPvLlC7DMLvmG2HI7JWDLC5koc50IFHjz0frY4D16yFSFDLXykjnzFilGjBzJADy5G0YIgwY/lQ7aPvKdC7DMKvmG2HI7LowW/lQ7aPvJQuwzC55hlhyOy6/BUgJBMIINCDNHUEaQeMumA4cOGYQeJYRKJcjsucGP5UO2j7y5QuwzC75hthyOyTb7C5xZddCaRRNPho/KawAjTrCpEhEySEVDmLFKFGDQZQayajzPRG4MfyodtH3lOhdhmFXzDbDkdl04JkoDWGhrQ46OhpppxvYu0D6+GYXPMslk45HZc4MfyodtH3lyhdhmF3zDbDkdkmGwuEMrS6G850ZAx0ecNv19fWFRsMhjhKOXMYqTowMRpkMgl5HDBG4MfyodtH3lOhdhmFXzDbDkdl1uCZDWhhNASaTR5gNJPG0LogPNmYXD4lgrlyOy5wY/lQ7aPvLlC7DMLvmG2HI7JGDrA5s0TnOhDWyMcTjo8wDgT61uHCIeCSKxzClGjNdDcADxB5GzosHYMfU8aHTz0feWTBdhmFQR2yVHI7LnBj+VBto+8uULsMwu+YbYcjsuvwTIDQmEHUZowc+flLpgPFcmYXB4lh4iXI7LnBj+VDto+8uULsMwu+YbYcjsrgx/Kh20feShdhmE8w2w5HZCUlZSIpEUiJmEPIs/wj9WVViVN6fJUYX3P6/AQ1JWUiKRE2xeatHuM+qxVZ9j/AG7hRifezqexQlJWUiKRF6i8oe0fuuitcdUUjCvpE/xZPnctxfUd1PdTgekzoOwRVNVUiKRE20+jwe9N/Gqu9Nvv8KLPVf8Ax+UJSVlIikRNwXpl+BL8qrC/N0KjH/L+4ISkrKRFIi4UXU7DXn3+xnyMVo/qH27Befw3pD37lCUVdSIk8HzczNs3bluifdORU6aHeGYVwfNzM2zduSifdORSmh3hmFcHzczNs3bkon3TkUpod4ZhXB83MzbN25KJ905FKaHeGYS7dYZSyCkUuaIg8R2Y4yQ0ObNmIVYkN8jeBqsxKjCjQw5/4hXaLAicHzczNs3blKifdORVqaHeGYVwfNzM2zduSifdORSmh3hmFcHzczNs3bkon3TkUpod4ZhMsdhlxU4MUtSxlOI6p8Iw5s2dVZDfMdwPLliFGJGhz2fiFZ5iwofB83MzbN25Son3TkVamh3hmFcHzczNs3bkon3TkUpod4ZhXB83MzbN25KJ905FKaHeGYXqLB814eBm0j+m7X7F0Qny/acisujQ5PuGYW+E7BMZ5iIpSDLIQQx1CC91CMy3Fhvnu/CazyNqxBjQxCaC4VDmLEbg+bmZtm7cp0T7pyKrTQ7wzCuD5uZm2btyUT7pyKU0O8Mwrg+bmZtm7clE+6cilNDvDMJlosMuIhGKlqHS1Fx1RW5SuZVdDfRt4HnyOCiyNDpXGcOXMYofB83MzbN25Son3TkVamh3hmFcHzczNs3bkon3TkUpod4ZhXB83MzbN25KJ905FKaHeGYTMG2GUGWsUorDIBVjs5IzDRpVYUN/4uBqPJQjRYZmyOFY5hD4Pm5mbZu3KVE+6cir00O8Mwrg+bmZtm7clE+6cilNDvDMK4Pm5mbZu3JRPunIpTQ7wzC4cHTczNs3bkon3TkUpod4ZhNwxYZTM4iKUijM4Y4jyG9SrHhvMQyA8uWAUPDxoYhgFw58xaUPg+bmZtm7cpUT7pyKvTQ7wzCuD5uZm2btyUT7pyKU0O8Mwsse/lv7RXJ7rVqY2xcM76eW/tFC91q6GNsTsNTOFoko52kes8kKsdzqQ8V5/DNbRN4IWPfy39oqU91qvMbYrHv5b+0UnutSY2xWPfy39opPdakxtiYZnZKOM7zx9Z5DVWc6ir5/CjNbTVfl+UPHv5b+0VKe61WmNsVj38t/aKT3WpMbYrHv5b+0UnutSY2xNwPM4zCrneTJ6zzb1WC508cbexUfENbRnhZ3CCJ38t/aKlPdarTG2LuPfy39opPdakxtise/lv7RSe61JjbFY9/Lf2ik91qTG2JmFJnXo+M7zMPrPNtVIrnSjjyHZRgsbI7h+Z3dDx7+W/tFTnutVpjbFY9/Lf2ik91qTG2Kx7+W/tFJ7rUmNsTIJnZPNxneXD6z/wCRVa51G7jZ8qLmNpW8OR+EPHv5b+0VKe61WmNsVj38t/aKT3WpMbYrHv5b+0UnutSY2xKwTM7KIeM7zsfrPKCpCc6kbx5jupR2NoncOR7Iz531PHfpP3isF7pa1QMbJUuY9/Lf2iuT3Wrsxtise/lv7RSe61JjbFY9/Lf2ik91qTG2Kx7+W/tFJ7rUmNsWVVmVbUTmXCgTsOHxiT2j5QreI9Qrz+G9JqDVSlXoVVJUVVJUTSfFR8d3yNVf+Xv8KH/f+PyhVUpVdVUlRVUlROwKfDN92T6b1WB949+xUPE+mfbuEEFSlV1VSVFVSVFVSVcTcKnjR/Ah+m1Ui1joOyjAqd+53dCqpyq6qpKiqpKibZz4tN78P8qq303e3yoP9VvR3whVUpVdVUlRVUlRLwQfGIfix/MFSD6jeo7qPiPSd0PZGec59pWDWqipearkq6qqSoqqSoqqSoncLzcsdhm5Wp4lugXn8tCs1KuFpuWOwzclPEt0CeWhWaldOGJzpk/4s3J5iJb2QeFhDlqVzhebljsM3JTxLdAnloVmpSrZhKUMhIcAXR1PEZnOMkFdGoD8lR8Z4DZDywtKlDgQy50oqNpsCLwvNyx2GblOniW6BV8tCs1K7wxPSmMze4ylfySniW9k8tCs1K5wvNyx2Gbkp4lugTy0KzUpdlwlKY5iXCrWNLeIzMTIwH1aiVRkZ5a4y2WWqT4EMPYAKyeZsKJwvNyx2GblOniW6BV8tCs1K6MMTjQ//gzclPEt7J5WEeWpXOF5uWOwzclPEt0CeWhWaleo8LTVHHGkfcZuQR4ktfZcPhoUlWpW2EcJytmla1wDWySAC4zMA4gDRqW4kZ4e4A8zyFqxB8PDMNpIrA5mxH4Xm5Y7DNyxTxLdAqeWhWaldOGJ+X/wZoH+Ep4lvZPLQrNSucLzcsdhm5KeJboE8tCs1KXPhKUQxODhec6QE3GZ7tynq6yqOjPmNMttmCk2BDMRwks5nFE4Xm5Y7DNynTxLdAq+WhWald4Yn0X83uMp+yU8S3snloVmpXOF5uWOwzclPEt0CeWhWalLwfhKVxkq4GkUjhxGZnAZjoVIcZ5llPI2KUaBDE2QcxzKJwvNyx2GblOniW6BV8tCs1K6MMTjOH5/cZuSniW9k8tCs1K5wvNyx2Gbkp4lugTy0KzUqOF5uWOwzcuU8S3QJ5aFZqUvCuEpWzOa1wAAbmuM9bGk+rWSqxozw8gGyyxSgQIboYJFvM2lE4Xm5Y7DNynTxLdAq+WhWalXC83LHYZuSniW6BPLQrNShKKupEUiKREzCHkWf4R+rKqxKm9PkqML7n9fgIakrKRFIibYvNWj3GfVYqs+x/t3CjE+9nU9ihKSspEUiL1F5Q9o/ddFa46opGFfSJ/iyfO5bi+o7qe6nA9JnQdgiqaqpEUiJtp9Hg96b+NVd6bff4UWeq/+PyhKSspEUiJuC9MvwJflVYX5uhUI/wCX9wQlJXUiKRFwoUTsNeff7GfIxWj+ofbsFDw3pD37lCUVdSIm5e3o9n/U7yrSi6Nd1GhN86bKNvb0ez/qd5KUXRrulCb502ScIzxxyvY2zwUBFK366AeUqRXNa8tDRrupQWOewOLzpsjZe3o9n/U7ynSi6Nd1WhN86bL2/CYIaDBAQ0XRmfmFSaeVrJXTGlraNd1keHklkeePTZeMvb0ez/qd5cpRdGu61Qm+dNkg2hmJEmTwXsYWffpQNB5WnOqT2zJ00Vyc7OqlMdSTZ5kkl5W9EfL29Hs/6neU6UXRruq0JvnTZe2YTADgIIKOADsz84BBH3tYC6I0gImjXdZPh5SCXnh02XjL29Hs/wCp3lylF0a7rVCb502ScHzsfIGmzwUIec1+vFY5w+9rCpDc1zpC0c7bOqlFY5jJQ88rLeiNl7ej2f8AU7ynSi6Nd1WhN86bLot7ej2f9TvLtKLo13XKE3zpsuy4SDnFzoLOXOJcTR+ck1J8rWhjSmUtGu6NgFoADzpsvOXt6PZ/1O8uUoujXddoTfOmyRbbQxhYBZ4M8cbzW/pe0OP3tFStve0SSNFQPPmOqnDY5wMrzWRy5Hoj5e3o9n/U7yxSi6Nd1ShN86bL27CYLQ0wQXW1IFH5i6lfvdQXabhJNGu6yPDyEmeePTZeMvb0ez/qd5cpRdGu61Qm+dNkiK0MMUj8ngq10YHl0o6/WvG/tC2HtLCZo4SW85cVJzHB7Wzzxls5SYI+Xt6PZ/1O8sUoujXdVoTfOmy9x4TDa0ggFQWnM/O06R5S6I0lTRrusnw8tbzpsvGXt6PZ/wBTvLlKLo13WqE3zpst7DaWPljYbPBRz2tNL9aOIBpxluG9rngFo4kW7qcWG5rHODzwBs2WLrc2p8Xs/wCp3lkxBdGu62ITr502XMub0ez/AKneXKQXRruu0Lr502XubCgc4udBASaZ6P8AUAB97UAumNKZS0a7rLfDzRIHnTZeMvb0ez/qd5cpRdGu61Qm+dNlZe3o9n/U7yUoujXdKE3zpshKSsuHQhXQn4c9Ik9o+UK0f1CvP4b0moKirqRFIiafRR8d3yNVf+Xv8KH/AH/j8oSkrqRFIibgbzzfdk+m9VgfePfsVHxPpn27hBCkrLqIpEUiJuFfKj+BD9NqrFrHQdlGBU79zu6EpKykRSIm2f0eb34f5VVvpu9vlRf6rejvhCUlZSIpES8EekQ/Fj+YKkH1G9R3UvEek7oeyK/SfaVg1qgqXFxdUiKRFIiZes3ItG1Z3FWWFYcxsoyRrRkd1F1m5Fo2rO4ufSsOY2SSNaMjutrXaoJHueY5wTppKymgD1s6lt74bnFxBzGyxDhxWNDQRkd1jes3ItG1Z3FmWFYcxstyRrRkd1tPFZ2tjN20G+y95xmbjObTyP7f9rTmwgAePHEW9FhjoziRKOBkqNgNuKxvWbkWjas7izLCsOY2W5I1oyO61yqz4vF4uel8vrjWVqQByNGZanw5s2Q1y1jZYo4s+dKKpKjusr1m5Fo2rO4sywrDmNluSNaMjutoYrO5kjrtoFxoPnGZ6ua3kZtK01sIgnjwxGyw50YOAlHHA2S2rG9ZuRaNqzuLMsKw5jZbkjWjI7rWy2qBjg4RzkgOGeVlOM0tP3NRWmPhtMoBzGyw+HFe2aSMjusr1m5Fo2rO4s/SsOY2W5I1oyO6602YkC5aM5p51ncQUVhzGy4aYCsZHdaWplnZI9l20G49za4xme6SK+R1LrhCa4iQ8MRsuMMZzQ6UcQDUefusr1m5Fo2rO4uSwrDmNlqSNaMjutbRabO8tJjn4rGsFJWaGANH3NOZdc6G6TgagKxy9llkOK2WQismo8/dZXrNyLRtWdxclhWHMbLUka0ZHdbSRWcRsfdtHHLxTGMzXLv9nWtFsINDuPGXmOXssB0YuLZRwk5Hn7rG9ZuRaNqzuLMsKw5jZbkjWjI7rVlqs4Y5mLno4tJ8KyvEvUpxP7itB8MNLZDxxHL2WTDilwdKOEvI8/dZXrNyLRtWdxZlhWHMbLUka0ZHdbWWKzvvcW0C6xz/ADjM90Vp5C0xsJ0tfAE1jZYe6M2TiOJAqPP3WN6zci0bVncWZYVhzGy3JGtGR3WlmtNnY9rxHaKtcHCsrKVaaivEXWuhtcCAeGI2WXsiuaWkjjwqO68F9n5Fo2rO4uSwrDmNloCNaMjuuF9m5Fo2rO4uSwrDmNkkjWjI7re2xWeN5ZdtBpdz4xg0tDuR1rb2w2um8cxssQ3RntDpRkd1hes3ItG1Z3FmWFYcxstyRrRkd1XrNyLRtWdxJYVhzGySRrRkd0NSVlIikRSImYQ8iz/CP1ZVWJU3p8lRhfc/r8BDUlZSIpETbF5q0e4z6rFVn2P9u4UYn3s6nsUJSVlIikReovKHtH7rorXHVFIwr6RP8WT53LcX1HdT3U4HpM6DsEVTVVIikRNtPo8HvTfxqrvTb7/Ciz1X/wAflCUlZSIpETcF6ZfgS/KqwvzdCoR/y/uCEpK6kRSIuFCidhrz7/Yz5GK0f1D7dgoeG9Ie/coSirqRE3JoOkHYneqzId7RRnxbmv8AijZ4OkHYu3pNh3tEnxbmv+LS0WCJjix1oNRppESNetadCY0yF2iwyNEe2cGarPJoOkHYneszId7Rbnxbmv8Ai3tAgc2MY9wuMu+aOfjvdXT/AHf6W3CGQBOqFmJU2GK0uMysy14AfCwyaDpB2J3rEyHe0VJ8W5r/AItMgiuX8oN29c80a3gAdFdRWqJk2dOwqWKaJOmzONdf+LPJoOkHYu3rMyHe0W58W5r/AIt4BA1kjce432tHmjmo9rtfUttow0idXhipuMUuaZlWOEiwyaDpB2J3rEyHe0VJ8W5r/i0s9gie6620GtCfNH7oLj69QK02ExxkDtFh8aI0SlmqzyeDpB2J3rMyHe0W58W5qusggBByg5iD5k710Nh3tFwvikfZqtbYyB8kj8e4X3udTFHNecTTT1rrxDc4unVk8lmGYrWBsyoAV2LHJoOkHYneszId7Rbnxbmv+LSawQtoDaDna1w8EfJeAR69RWnQ2Ct2NSy2NEdUy0V2LPJoOkHYneszId7Ranxbmv8Ai3lEBjjZj3cQvNcUc9+719S2aMtDZ1UvK1TbSh5dMrk52LDJoOkHYnesTId7RUnxbmv+LRtgiLHPFoN1paD4I1q6tPX/AGlaEJhBM6rBYMaIHBsyvGxZ5NB0g7E71mZDvaLc+Lc1/wAW9kEDL/h3G9G9nmjmvCldK2yjbL+KsEVKcSldJ+Cog12LDJoOkHYnesTId7RUnxbmv+L3BYYXvaxtoNXODR4I0qTQetabDY4gB2iy6NEa0uLKsV4Nmg6Qdid65Mh3tF2ki3NVGzQdIOxO9cmQ7+i7Pi3Nf8W9uEEkhfj3Ct3NiidDQ3X1LcSjc4unaKcKlY0Nma4rDJoOkHYnesTId7RUnxbmv+KyaDpB2J3pMh3tEnxbmv8AiEpKy4dCFdCfhz0iT2j5QrR/UK8/hvSagqKupEUiJp9FHx3fI1V/5e/wof8Af+PyhKSupEUiJuBvPN92T6b1WB949+xUfE+mfbuEEKSsuoikRSIm4V8qP4EP02qsWsdB2UYFTv3O7oSkrKRFIibZ/R5vfh/lVW+m72+VF/qt6O+EJSVlIikRLwR6RD8WP5gqQfUb1HdS8R6Tuh7Ir9J9pWDWqCpcXF1SIpEUiJvBp52zbZqrRfqGYUKcXTkVw4NPO2bbNSh/UMwuiOLpyKXhOyB8z3Nls1CRTwrdQCpFZOeSHDMKUGJMhhpacii8GnnbNtmqdF+oZhUpxdORXp2CnChMlnAIqPCtzipFR/kEf4XTBI5jNcHiAamnIrzwaeds22auUX6hmF2nF05FJNk8AGY2zXsaXedbS6WgfuFSj+nNnCuWsWKdJ9WdNMkklRtRuDTztm2zVOi/UMwqU4unIr03BTiCRJZyBnJxraAEgCv+SAuiCTzGa4fEAGQtORXng087Zts1cov1DMLtOLpyKTg2yXJA50tmpR48637zHNH+yFSEya6UuHPmLFONFnMkDTy5G0Iwwaeds22ap0X6hmFWnF05FQwaeds22au0JvDMLlOLpyK9PwW4EgyWcEEggytqCMxBQwSDJKMwg8QCJQ05FeeDTztm2zVyi/UMwlOLpyKTbrHeLKS2bNFG0+Fb5TWAH/YVHw5ZJHCoCsWKcKLNBlaayajzKNwaeds22ap0X6hmFSnF05FejgpwAJks9DWhxraGlK0/MLtCZJZRmueYEsk05FeeDTztm2zVyi/UMwu04unIpMVjpDIwy2a850ZHhW0o2/X9wqNhyMInDjJz6qbossRrpp4S8jzkRuDTztm2zVOi/UMwqU4unIr0zBTjWklnNASaStzAaSepdEEmojNcPiAK2nIrzwaeds22auUX6hmF2nF05FIwfY7k0b3S2a617HHwrdAcCVuHDmvBLhWOYWIsWdDc0NPEHkVg7BxqfC2bTzzVkwv1DMLYj8PtORXODTztm2zVyi/UMwlP+k5FepMFOaaOks4OoytrnFR/pdMEgyEjNcHiARKGnIrzwaeds22auUX6hmF2nF05FXBp52zbZqUX6hmEpxdORQlJXUiKRFIiZb/Is/wj9WVViVN6fJUYX3P6/AQ1JWUiKRE2xeatHuM+qxVZ9j/buFGJ97Op7FCUlZSIpEXqLyh7R+66K1x1RSMK+kT/ABZPnctxfUd1PdTgekzoOwRVNVUiKRE20+jwe9N/Gqu9Nvv8KLPVf/H5QlJWUiKRE3BemX4EvyqsL83QqEf8v7ghKSupEUiLhRE7DXn3+xnyMVo/qH27BQ8N6Q9+5QlFXUiL3ijqXZpXJwVijqSaUnBWKOpJpScFYo6kmlJwTLfGblnzf0j9WVViAyN6fJUYThOf1+Ah4o6lKaVacFYo6kmlJwVijqSaUnBMsUZxVozfcZ9ViqwGY727hQiOE9nU9ih4o6lKQq84KxR1JNKTgrFHUk0pOC9RRm8M3rH7roBlWXOEhW+FYzlE2b+rJ87luK00jup7rEBwomdB2CNijqU5pVZwVijqSaUnBWKOpJpScEy0RnJ4c33pf/wquBo2+/woMcKV/t8oeKOpSmlXnBWKOpJpScFYo6kmlJwTMFxmsub+hL+yrCB/F0KhHcPw/uCHijqUpCrzgrFHUk0pOCsUdSTSk4LhiOpJpScE7DMZx783qZ8jVaODSH27BQ8M4UY9+5QsUdSjNKvOCsUdSTSk4L//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data:image/jpeg;base64,/9j/4AAQSkZJRgABAQAAAQABAAD/2wCEAAkGBxITEBMTEhIQFhIWFRYVFhcVFRoXEBUTFRkWGBUWFRcYKCggGBomHRgVITEhJSkrLi4uGh8zODMtNygtLisBCgoKDg0OGxAQGzclHyYxLS0rLy0yLi0tLSstLS0tLS0tLy03LS0tLS0vLy0tKy0tLS0tLS0tLS0tLS0tLS0tLf/AABEIAN8A4gMBEQACEQEDEQH/xAAbAAEBAQEBAQEBAAAAAAAAAAAEAAMBAgUGB//EAEcQAAEDAQIICAsHBAICAwAAAAEAAgMRBBIFExQhMVGT0RUiUlNUYZLSIyQyMzRBcXJzsrMGQmSRo7HDQ2KBoaLBY/AHgsL/xAAaAQEBAQEBAQEAAAAAAAAAAAAAAwIBBAUG/8QANBEAAQIBCgQFAgcBAAAAAAAAAQACAxESEzFRUmGRodEhQXGxBBQzgcEjMiJCYnKCkuFD/9oADAMBAAIRAxEAPwD81Ur5i+kqp1lF1VT1oiqlEVU9aIqvtRFXj1oiqnrRFpZoy97GXgLzmtqTxReIFT1Cq6OJkXDwC/T2r7JAWuOytmmD3YyrpILkZEbS69Gb1HtNKdXrVDD/ABTZVIRPwzpF8ngC0XJJPBXY3XCcaw3nhofcjofCOukZm11aVmY7itz2pll+yVoM0UUhawSPMZcHNkxcjWF9yRrXcV10aDRdo3SgLhiNkJQx9n7RSR3grkZo55mjxZeWh9xjq0e66a0C5Mcuz2pmGvszJExkkVXxmOAu47XSNknAugsFCGlxoKhddDI4hZbEB4FYP+zFrEkcd1hdI57BdlYWiSNpdIx7gaNcGgmh1LlG6WRdpGySqwPgIzWo2d0gBax7yY6TVutvUZdNHE1Ggo1krpEc+Rsq3t/2WlbMyOJxffhx5xjcS+JgJBMwcSGAU01zrphmWQLgiCSUrGH7LWtz5GXGgx3Ab0jGtJl83ccTR16maiUbpZF0xG1pX2c+yks8zWzAxxYySNxvsbKXxtcXNja6pdRwANAfXqXWQy48Vx8QNHBfmWPJAOsKIPBVIXqp611Fyp1oirx60RVT1oiqnWURVfaiKqetEVeOtFxVTrRF9LD+BJbLM6ORjgATcdQ3XsrxXA6Dmpm9S05haZCsteHCUL5tP/aLK0qntRdVTqRcVRF1VOpEVTqRFU6kReoqBwLm3mgglucBwBztqM4qM1UXF+nj+19zECKzXYonvfcfM+Vzr7DGWte4VY2jjmHrz+2tJJJIFKjlllK+ZPhcYkQww4tjbQLQyrzIWkMawNNQK5xer10WJeEgHOVbm8ZSeUi+xavtxI+WGURODo5MY5pme6FxLXMIawjiZnO10qqGKSQZFgQgARKvm8MwYp8BsdYcZjYm499+OQsDHcenHaaVoRmWJwkkk4LU0yyy8Vq77Uv492IBzmWNoN4m6bG4Pa6lM94jR6utdpD20SjHfVMtP21c6eKbEv4jpHFjp3Ojc6SN8fFBbxAL5Pr1LRikkGRZEIAESr4f2ewnk0uMxd8XHxlt4sJDxdJDgDQqbDNK29s4SL6r/tXUtZk4ycQvgMbpXukcyRwc444561aKZs2cLdJyk4LNHjxXib7VON4CBoZestxoefBx2R1WMqRV1fWVwxDZZogh426pNk+2V2TGPsrXuZNPNCcY5uLNovYxpoKPHGOegXRF4yyLhhcJJV+SaygAz5gogSKy7TqXUVREVREVREVREVTqRFU6kXFpZ7M97g1jHucTQNa0lxPsCAEoSBWv6DZv/i55YwvmDXloLm0rdcRnFRpocy9A8OZOJXnPiBLUsTbpudm2jt6+RSPvHMr9DQw7oyC8m2S87L23b0MR945ldEGHdGQTcM2qQTyASSAVGYOIGgKseI8RDITmoeHhMMIEtGQQ8sl5yXtu3qVI+8cyrUMO6MgrLJecl7bt6Uj7xzKUMO6MgrLJecl7bt6Uj7xzKUMO6MgmG1SZMDjJK44it41pcbmrqVaR9FWa7cFGiZTSTRVYLUPLJecl7bt6lSPvHMq1DDujIKyyXnJe27elI+8cylDDujIKyyXnJe27elI+8cylDDujIJmCLVIZgDJIRdkzFxIzRvIVYMR5eJSefPAqPiITBDMjRy5C0IQtkvOy9t29SpH3jmVahh3RkF3LJecl7bt6Uj7xzKUMO6MgrLJecl7bt6Uj7xzKUMO6MguZZLzkvbdvSkfeOZShh3RkEzCdqkBjpJIPAwnM46TG2p9qpEiP4cTUOeCjBhMId+EVu5C1EyyXnJe27ep0j7xzKtQw7oyCssl5yXtu3pSPvHMpQw7oyCssl5yXtu3pSPvHMpQw7oyCXBapMnmOMkqHxUN41FcZWh/wFVsR9G7ieXPqouhMpWiaKjyGCJlkvOy9t29SpH3jmVahh3RkFZZLzkvbdvSkfeOZShh3RkFzLJecl7bt6Uj7xzKUMO6Mgl4KtUhnhBkkIMjAQXkgi8MxVIUR9I3iaxzxUo8JghOkaKjyFiM+2S1PhJNJ++7esGI+X7jmVQQYcn2jILmWS85L23b1ykfeOZXaGHdGQVlkvOS9t29KR945lKGHdGQULdKNEsvbdvSkfeOZShh3RkF3L5uem2jt6Ur7xzKUMO6MgjrCouHQhXQn4c9Ik9o+UK3iPUK8/hvSagqKupEUiJp9FHx3fI1V/wCXv8KH/f8Aj8oSkrqRFIibgbzzfdk+m9VgfePfsVHxPpn27hBCkrLqIpEUiJuFfKj+BD9NqrFrHQdlGBU79zu6EpKykRSIm2f0eb34f5VVvpu9vlRf6rejvhCUlZSIpES8EekQ/Fj+YKkH1G9R3UvEek7oeyK/SfaVg1qoqXFxFIikRSImcJyaodhD3VWldhkNlGgZj/Z26uE5NUOwh7qUrsMhslAzH+zt11+FpSanFEn1mGIn5UMZ54mTIbLg8PDAkEubt1zhOTVDsIe6lK7DIbLtAzH+zt0m2W5zWwkCEF0d53gYs5xkja+TqAW3xCA2STiLBacFOHCaS4GXgbXWDFG4Tk1Q7CHurFK7DIbKlAzH+zt13hWWlPBUrWmJipXRWl3SlM+SThkNk8vDll45u3XOE5NUOwh7qUrsMhslAzH+zt0qy21xjmJENWtaW+BizEyMafu58xK2yIS1x4cJOQt6KT4TQ9oEvEnm6w4ovCcmqHYQ91YpXYZDZVoGY/2duuswtKDUYoHWIYgc+Y/dQRnjiJMhsuHw8M8DLm7dc4Tk1Q7CHurlK7DIbLtAzH+zt16jwlJUZodI/oRd1dEV0vLIbLhgMk5/2dutcIW97ZpWtEIa2R7QMRFmAcQBnbqWokRwe4CSs8hb0WIUFrobSZZSB+Z1nVYcJyaodhD3VmldhkNlSgZj/Z2667Csp04o0AArDFoGYDydCGM82ZDZB4eGKpc3brnCcmqHYQ91KV2GQ2SgZj/Z26VPbXCGJwEN5zpATiYs4bcp93rK26IQxp4c+QwwUmwmmI4cZBJzdjii8JyaodhD3VildhkNlWgZj/Z266MKy0I8FQ0qMTFQ00V4vWUpn1cMhsueXhyy8c3brnCcmqHYQ91KV2GQ2XaBmP8AZ26VYLa5xkvCE0ikcPAxZnNGY5mrcOITLLJUeQ2UosJrZsktYFbt0XhOTVDsIe6sUrsMhsq0DMf7O3XWYVlBBGKBBqCIYgQRoIN1BGeOIkyGyHw8MiQy5u3XOE5P/DsIu6lK7DIbJQMx/s7dcOE5NUOwh7q5TOwyGyUDMf7O3S8KW1zJXNaIQAG0GJi9bGk6W6yVWLELXkCTlyFnRSgQmuYCZefN1pxReE5NUOwh7qnSuwyGyrQMx/s7dXCcmqHYQ91KV2GQ2SgZj/Z26GpKykRSIpETMIeRZ/hH6sqrEqb0+Sowvuf1+AhqSspEUiJti81aPcZ9Viqz7H+3cKMT72dT2KEpKykRSIvUXlD2j910VrjqikYV9In+LJ87luL6jup7qcD0mdB2CKpqqkRSIm2n0eD3pv41V3pt9/hRZ6r/AOPyhKSspEUiJuC9MvwJflVYX5uhUI/5f3BCUldSIpEXChROw159/sZ8jFaP6h9uwUPDekPfuUJRV1IiZlcXRo+3L3lWey5qd1GjffOQ2UbXF0aPty95J7Lmp3SjffOQ2ScIPhjlcwWdhDSM5fJXQDyutbiFjHFs3U7qcERHsDi85DZGyuLo0fbl7yxPZc1O6pRvvnIbLSTCDHBoNnjo0XW8eTMKl3K1uK6YrTJK2rE7rIguBJDzxwGyzyuLo0fbl7y5PZc1O61RvvnIbJBfDiRJk7K4wspfkpQNDq+VpzrcrJk6bzkrNnVTkiUk2eapahb0R8ri6NH25e8sT2XNTuqUb75yGy0ZhBgDmizx0cAHceTOAQ4fezZwF0RWgEBteJ3WTBcSCXnhgNlnlcXRo+3L3lyey5qd1qjffOQ2SLA+F8gabOwAhxzPkrxWudyupbhljnSFups6qcURGNnB55chbJYj5XF0aPty95YnsuandUo33zkNl0WyIZ8mj7cveSey5qd0on3zkNl6mt8bnOc6zxlziXE35M5can72srpiNJJLdTuuNgvaAA88MBsvGVxdGj7cveXJ7Lmp3XaN985DZItkkLC0Czs40cb875NL2hxHlaM628sbJ+HkDWeY6qcMRHAyvNZFQ5Hoj5XF0aPty95YnsuandUo33zkNlo7CDC1rTZ47rS4gX5MxdSv3uoLpitIAm1YndZEFwJdPMpwGyzyuLo0fbl7y5PZc1O61RvvnIbJET4TFI/J46tcwAX5KG/frXjf2hbBYWl02qTmefupuEQPDZ54y8hykwR8ri6NH25e8sT2XNTuqUb75yGy0iwixtbtnjFWlp48nkuzEeUuiK0VNwrO6y6A50krzbUNlnlcXRo+3L3lyey5qd1qjffOQ2W9hlhfLGw2eMBz2tJD5agOIGbjLTCxzg2bWbTusRWxGMLg88ATUNli61RVPi0fbl7yyXsuandaEOJfOQ2XMqi6NH25e8k9lzU7rtG++chstJ8Ise4udZ4yTSvHkGgADQ7UAuuitcZS3U7rLYDmiQPOQ2WeVxdGj7cveXJ7Lmp3WqN985DZWVxdGj7cveSey5qd0o33zkNkNSVlw6EK6E/DnpEntHyhWj+oV5/Dek1BUVdSIpETT6KPju+Rqr/y9/hQ/wC/8flCUldSIpETcDeeb7sn03qsD7x79io+J9M+3cIIUlZdRFIikRNwr5UfwIfptVYtY6DsowKnfud3QlJWUiKRE2z+jze/D/Kqt9N3t8qL/Vb0d8ISkrKRFIiXgj0iH4sfzBUg+o3qO6l4j0ndD2RX6T7SsGtUFS4uLqkRSIpETfFvxP5sVfpY6KH18NVHJvxP5sT6WOi79fDVbWu0WaR7nkWgF3qBZTQB/wBLb3wnuLjLopw2RmNDRJqsfFvxP5sWPpY6Lf18NVtPBZmhh8Z47bw8jMLzm0PZW3NhACvjx5LLXxnEjhwMnOwH5WPi34n82LH0sdFr6+Gq2yizYvF0tFL5fWrK1IDaf6W50KbN41y8lmZGnz+FUnNY+LfifzYsfSx0Wvr4araGCzOa93jHEAJ8jPVwbm/NbDYRBPHh0WXPjBwHDj1slWPi34n82LH0sdFr6+Gq2sloszHhwFoJAcM5ZTjNLf8AtbY6E0yiXRYiMjPbNMmvVY+LfifzYsfSx0W/r4arrRZiQPGc5ppZ610URt0Q04EvDVe7TFZmPew5SS1zm14lCWkiv+l1whNcRx4dFljozmh3DiJeaz8W/E/mxZ+ljotfXw1W1onszy0kWgXWMZmLNDGhoP8Apac6E6SuoDlyWWMjNlq4knnzWPi34n82LP0sdFr6+Gq2kgswYx/jNHFwA4lRcu1/dbLYQaHceMtnJZD4xcW8OElvNY+LfifzYsfSx0Wvr4arZloswjeyloo4tJNWVFy9SnaWw6EGlvHjJZyWSyMXB3DhLbzWPi34n82LH0sdFr6+Gq2s0FmfeplAusc/7mcNFaLbWwnS18BLyWHvjNkq4kDnzWPi34n82LP0sdFv6+Gq1ss1mY9jwLSS1zXAEsoS0grrXQmuDuPDosvbGe0t4ceHNZk2b8T+bFz6WOi19fDVcrZvxP5sXPpY6Lv18NVta4LNG8sOUEimcXKZwD/2tvbCa6bx0U4b4z2zhJqsfFvxP5sWPpY6Lf18NVeLfifzYn0sdE+vhqhKSupEUiKREzCHkWf4P8sqrEqb0+Sowvuf1+AhqSspEUiJti8zaPcZ9Viqz7H+3cKMT72dT2KEpKykRSIvcPlN9o/ddbWFx1RW2FPSJviyfO5ai+o7qe6nA9JvQdkZYVVIikRNtPo8HvTfxqrvTb7/AAos9V/8flCUlZSIpETcF6ZfgS/KqwvzdCoR/wAv7ghKSupEUiLhQroTsN+ff/8AT5Gq0f1D7dgvP4b0h79yhKKupETMli6QzZyblWYy9oVGkiXNRuo2WLpDNnJuSYy9oUpIlzUbrS0YPjY4tdaGBw08SQ9fqC06E1pkLtCssjPeJwZqFnksXSGbOTcszGXtCtUkS5qN0i0shc2MC0N4jLp8HJnN97qjN/cFtwYQBOqElRtKmwxGlxmVmWsWAW4I+SxdIZs5NyxMZe0KpSRLmo3WnB8dy/lDLt67W5J5QAOimortE2bOncKqis0z502ZxrrG6zyWLpDNnJuXJjL2hWqSJc1G6RAyFrJW5Q3jtaB4OTNR7XZ83UttDA0idXgbVNxiFzTMqxFklqPksXSGbOTcsTGXtCqUkS5qN1pBg+N7rrbQwmhPkSDQCT6tQK62E1xkDtCsujPaJSzUbrPJYukM2cm5cmMvaFapIlzUbr0yzRAg5QzMQfNyer/C6Gsl+7QrhfEI+zUbrS2RQvkkeLQwBz3OAMclQHOJz5utdeGOcTOrJ5FZhuiNYGzKgBWN1jksXSGbOTcszGXtCt0kS5qN1pNg+NtL1oZna1w4knkuAIOjUV0w2it2NRWWxnuqZhWOXus8li6QzZyblyYy9oVqkiXNRukSshMUbMobVpeScXJQ37tKZupbIYWhs6qXkeam0xA9zplcnMcpcUfJYukM2cm5YmMvaFUpIlzUbrRuD4y1zhaGXWloPEk0urT1dRXRCaQTOqwKyYzwQ2ZxOI5LPJYukM2cm5cmMvaFapIlzUbpFjZCy/W0NN6N7M0cmlwoDoW2CG2X8VYIqKnEMR0n4KiDWOXuj5LF0hmzk3LExl7QqlJEuajde4bBG5zWttDC5xDRxJNJNB6l1sNriAHaFZdGe0FxZwGI3Xk2SLpDNnJuXJjL2hWqSJc1G64bJF0hmzk3JMZe0KUkS5qN0i3thkkc8WhoBu6Y5K5mgaupbiTHOLp2hU4RiMYGlmot6o+SxdIZs5NyxMZe0KpSRLmo3VksXSGbOTckxl7QpSRLmo3Q1JWXDoQroT8OekSe0fKFaP6hXn8N6TUFRV1IikRNPoo+O75Gqv8Ay9/hQ/7/AMflCUldSIpETcDeeb7sn03qsD7x79io+J9M+3cIIUlZdRFIikRNwr5UfwIfptVYtY6DsowKnfud3QlJWUiKRE2z+jze/D/Kqt9N3t8qL/Vb0d8ISkrKRFIiXgj0iH4sfzBUg+o3qO6l4j0ndD2RX6T7SsGtUFS4uLqkRSIpETeDH8qHbR95VoXYZhR8w2w5HZcOC38qHbR95DBdhmEHiGWHI7JeFLE58z3NdCWkihx0eoDWqRYZc8kEZhRgRQ2GAQcjsi8GP5UO2j7ynQuwzCt5hthyOy67BMgpUwioqPDR5xUio42fOD+S7QPwzC4PEsNuR2XODH8qHbR95coXYZhd8w2w5HZKNhdk4ZehvY0upjo/JutFdOsKlGaOSUSy2ixSpRSzpDJJJUbeiLwY/lQ7aPvKdC7DMKvmG2HI7LowTIQSDDQZz4aOgFaZ+Nmz0XaB+GYXPMsxyOy5wY/lQ7aPvLlC7DMLvmG2HI7JWDLC5koc50IFHjz0frY4D16yFSFDLXykjnzFilGjBzJADy5G0YIgwY/lQ7aPvKdC7DMKvmG2HI7LowW/lQ7aPvJQuwzC55hlhyOy6/BUgJBMIINCDNHUEaQeMumA4cOGYQeJYRKJcjsucGP5UO2j7y5QuwzC75hthyOyTb7C5xZddCaRRNPho/KawAjTrCpEhEySEVDmLFKFGDQZQayajzPRG4MfyodtH3lOhdhmFXzDbDkdl04JkoDWGhrQ46OhpppxvYu0D6+GYXPMslk45HZc4MfyodtH3lyhdhmF3zDbDkdkmGwuEMrS6G850ZAx0ecNv19fWFRsMhjhKOXMYqTowMRpkMgl5HDBG4MfyodtH3lOhdhmFXzDbDkdl1uCZDWhhNASaTR5gNJPG0LogPNmYXD4lgrlyOy5wY/lQ7aPvLlC7DMLvmG2HI7JGDrA5s0TnOhDWyMcTjo8wDgT61uHCIeCSKxzClGjNdDcADxB5GzosHYMfU8aHTz0feWTBdhmFQR2yVHI7LnBj+VBto+8uULsMwu+YbYcjsuvwTIDQmEHUZowc+flLpgPFcmYXB4lh4iXI7LnBj+VDto+8uULsMwu+YbYcjsrgx/Kh20feShdhmE8w2w5HZCUlZSIpEUiJmEPIs/wj9WVViVN6fJUYX3P6/AQ1JWUiKRE2xeatHuM+qxVZ9j/AG7hRifezqexQlJWUiKRF6i8oe0fuuitcdUUjCvpE/xZPnctxfUd1PdTgekzoOwRVNVUiKRE20+jwe9N/Gqu9Nvv8KLPVf8Ax+UJSVlIikRNwXpl+BL8qrC/N0KjH/L+4ISkrKRFIi4UXU7DXn3+xnyMVo/qH27Befw3pD37lCUVdSIk8HzczNs3bluifdORU6aHeGYVwfNzM2zduSifdORSmh3hmFcHzczNs3bkon3TkUpod4ZhXB83MzbN25KJ905FKaHeGYS7dYZSyCkUuaIg8R2Y4yQ0ObNmIVYkN8jeBqsxKjCjQw5/4hXaLAicHzczNs3blKifdORVqaHeGYVwfNzM2zduSifdORSmh3hmFcHzczNs3bkon3TkUpod4ZhMsdhlxU4MUtSxlOI6p8Iw5s2dVZDfMdwPLliFGJGhz2fiFZ5iwofB83MzbN25Son3TkVamh3hmFcHzczNs3bkon3TkUpod4ZhXB83MzbN25KJ905FKaHeGYXqLB814eBm0j+m7X7F0Qny/acisujQ5PuGYW+E7BMZ5iIpSDLIQQx1CC91CMy3Fhvnu/CazyNqxBjQxCaC4VDmLEbg+bmZtm7cp0T7pyKrTQ7wzCuD5uZm2btyUT7pyKU0O8Mwrg+bmZtm7clE+6cilNDvDMJlosMuIhGKlqHS1Fx1RW5SuZVdDfRt4HnyOCiyNDpXGcOXMYofB83MzbN25Son3TkVamh3hmFcHzczNs3bkon3TkUpod4ZhXB83MzbN25KJ905FKaHeGYTMG2GUGWsUorDIBVjs5IzDRpVYUN/4uBqPJQjRYZmyOFY5hD4Pm5mbZu3KVE+6cir00O8Mwrg+bmZtm7clE+6cilNDvDMK4Pm5mbZu3JRPunIpTQ7wzC4cHTczNs3bkon3TkUpod4ZhNwxYZTM4iKUijM4Y4jyG9SrHhvMQyA8uWAUPDxoYhgFw58xaUPg+bmZtm7cpUT7pyKvTQ7wzCuD5uZm2btyUT7pyKU0O8Mwsse/lv7RXJ7rVqY2xcM76eW/tFC91q6GNsTsNTOFoko52kes8kKsdzqQ8V5/DNbRN4IWPfy39oqU91qvMbYrHv5b+0UnutSY2xWPfy39opPdakxtiYZnZKOM7zx9Z5DVWc6ir5/CjNbTVfl+UPHv5b+0VKe61WmNsVj38t/aKT3WpMbYrHv5b+0UnutSY2xNwPM4zCrneTJ6zzb1WC508cbexUfENbRnhZ3CCJ38t/aKlPdarTG2LuPfy39opPdakxtise/lv7RSe61JjbFY9/Lf2ik91qTG2JmFJnXo+M7zMPrPNtVIrnSjjyHZRgsbI7h+Z3dDx7+W/tFTnutVpjbFY9/Lf2ik91qTG2Kx7+W/tFJ7rUmNsTIJnZPNxneXD6z/wCRVa51G7jZ8qLmNpW8OR+EPHv5b+0VKe61WmNsVj38t/aKT3WpMbYrHv5b+0UnutSY2xKwTM7KIeM7zsfrPKCpCc6kbx5jupR2NoncOR7Iz531PHfpP3isF7pa1QMbJUuY9/Lf2iuT3Wrsxtise/lv7RSe61JjbFY9/Lf2ik91qTG2Kx7+W/tFJ7rUmNsWVVmVbUTmXCgTsOHxiT2j5QreI9Qrz+G9JqDVSlXoVVJUVVJUTSfFR8d3yNVf+Xv8KH/f+PyhVUpVdVUlRVUlROwKfDN92T6b1WB949+xUPE+mfbuEEFSlV1VSVFVSVFVSVcTcKnjR/Ah+m1Ui1joOyjAqd+53dCqpyq6qpKiqpKibZz4tN78P8qq303e3yoP9VvR3whVUpVdVUlRVUlRLwQfGIfix/MFSD6jeo7qPiPSd0PZGec59pWDWqipearkq6qqSoqqSoqqSoncLzcsdhm5Wp4lugXn8tCs1KuFpuWOwzclPEt0CeWhWaldOGJzpk/4s3J5iJb2QeFhDlqVzhebljsM3JTxLdAnloVmpSrZhKUMhIcAXR1PEZnOMkFdGoD8lR8Z4DZDywtKlDgQy50oqNpsCLwvNyx2GblOniW6BV8tCs1K7wxPSmMze4ylfySniW9k8tCs1K5wvNyx2Gbkp4lugTy0KzUpdlwlKY5iXCrWNLeIzMTIwH1aiVRkZ5a4y2WWqT4EMPYAKyeZsKJwvNyx2GblOniW6BV8tCs1K6MMTjQ//gzclPEt7J5WEeWpXOF5uWOwzclPEt0CeWhWaleo8LTVHHGkfcZuQR4ktfZcPhoUlWpW2EcJytmla1wDWySAC4zMA4gDRqW4kZ4e4A8zyFqxB8PDMNpIrA5mxH4Xm5Y7DNyxTxLdAqeWhWaldOGJ+X/wZoH+Ep4lvZPLQrNSucLzcsdhm5KeJboE8tCs1KXPhKUQxODhec6QE3GZ7tynq6yqOjPmNMttmCk2BDMRwks5nFE4Xm5Y7DNynTxLdAq+WhWald4Yn0X83uMp+yU8S3snloVmpXOF5uWOwzclPEt0CeWhWalLwfhKVxkq4GkUjhxGZnAZjoVIcZ5llPI2KUaBDE2QcxzKJwvNyx2GblOniW6BV8tCs1K6MMTjOH5/cZuSniW9k8tCs1K5wvNyx2Gbkp4lugTy0KzUqOF5uWOwzcuU8S3QJ5aFZqUvCuEpWzOa1wAAbmuM9bGk+rWSqxozw8gGyyxSgQIboYJFvM2lE4Xm5Y7DNynTxLdAq+WhWalXC83LHYZuSniW6BPLQrNShKKupEUiKREzCHkWf4R+rKqxKm9PkqML7n9fgIakrKRFIibYvNWj3GfVYqs+x/t3CjE+9nU9ihKSspEUiL1F5Q9o/ddFa46opGFfSJ/iyfO5bi+o7qe6nA9JnQdgiqaqpEUiJtp9Hg96b+NVd6bff4UWeq/+PyhKSspEUiJuC9MvwJflVYX5uhUI/wCX9wQlJXUiKRFwoUTsNeff7GfIxWj+ofbsFDw3pD37lCUVdSIm5e3o9n/U7yrSi6Nd1GhN86bKNvb0ez/qd5KUXRrulCb502ScIzxxyvY2zwUBFK366AeUqRXNa8tDRrupQWOewOLzpsjZe3o9n/U7ynSi6Nd1WhN86bL2/CYIaDBAQ0XRmfmFSaeVrJXTGlraNd1keHklkeePTZeMvb0ez/qd5cpRdGu61Qm+dNkg2hmJEmTwXsYWffpQNB5WnOqT2zJ00Vyc7OqlMdSTZ5kkl5W9EfL29Hs/6neU6UXRruq0JvnTZe2YTADgIIKOADsz84BBH3tYC6I0gImjXdZPh5SCXnh02XjL29Hs/wCp3lylF0a7rVCb502ScHzsfIGmzwUIec1+vFY5w+9rCpDc1zpC0c7bOqlFY5jJQ88rLeiNl7ej2f8AU7ynSi6Nd1WhN86bLot7ej2f9TvLtKLo13XKE3zpsuy4SDnFzoLOXOJcTR+ck1J8rWhjSmUtGu6NgFoADzpsvOXt6PZ/1O8uUoujXddoTfOmyRbbQxhYBZ4M8cbzW/pe0OP3tFStve0SSNFQPPmOqnDY5wMrzWRy5Hoj5e3o9n/U7yxSi6Nd1ShN86bL27CYLQ0wQXW1IFH5i6lfvdQXabhJNGu6yPDyEmeePTZeMvb0ez/qd5cpRdGu61Qm+dNkiK0MMUj8ngq10YHl0o6/WvG/tC2HtLCZo4SW85cVJzHB7Wzzxls5SYI+Xt6PZ/1O8sUoujXdVoTfOmy9x4TDa0ggFQWnM/O06R5S6I0lTRrusnw8tbzpsvGXt6PZ/wBTvLlKLo13WqE3zpst7DaWPljYbPBRz2tNL9aOIBpxluG9rngFo4kW7qcWG5rHODzwBs2WLrc2p8Xs/wCp3lkxBdGu62ITr502XMub0ez/AKneXKQXRruu0Lr502XubCgc4udBASaZ6P8AUAB97UAumNKZS0a7rLfDzRIHnTZeMvb0ez/qd5cpRdGu61Qm+dNlZe3o9n/U7yUoujXdKE3zpshKSsuHQhXQn4c9Ik9o+UK0f1CvP4b0moKirqRFIiafRR8d3yNVf+Xv8KH/AH/j8oSkrqRFIibgbzzfdk+m9VgfePfsVHxPpn27hBCkrLqIpEUiJuFfKj+BD9NqrFrHQdlGBU79zu6EpKykRSIm2f0eb34f5VVvpu9vlRf6rejvhCUlZSIpES8EekQ/Fj+YKkH1G9R3UvEek7oeyK/SfaVg1qgqXFxdUiKRFIiZes3ItG1Z3FWWFYcxsoyRrRkd1F1m5Fo2rO4ufSsOY2SSNaMjutrXaoJHueY5wTppKymgD1s6lt74bnFxBzGyxDhxWNDQRkd1jes3ItG1Z3FmWFYcxstyRrRkd1tPFZ2tjN20G+y95xmbjObTyP7f9rTmwgAePHEW9FhjoziRKOBkqNgNuKxvWbkWjas7izLCsOY2W5I1oyO61yqz4vF4uel8vrjWVqQByNGZanw5s2Q1y1jZYo4s+dKKpKjusr1m5Fo2rO4sywrDmNluSNaMjutoYrO5kjrtoFxoPnGZ6ua3kZtK01sIgnjwxGyw50YOAlHHA2S2rG9ZuRaNqzuLMsKw5jZbkjWjI7rWy2qBjg4RzkgOGeVlOM0tP3NRWmPhtMoBzGyw+HFe2aSMjusr1m5Fo2rO4s/SsOY2W5I1oyO6602YkC5aM5p51ncQUVhzGy4aYCsZHdaWplnZI9l20G49za4xme6SK+R1LrhCa4iQ8MRsuMMZzQ6UcQDUefusr1m5Fo2rO4uSwrDmNlqSNaMjutbRabO8tJjn4rGsFJWaGANH3NOZdc6G6TgagKxy9llkOK2WQismo8/dZXrNyLRtWdxclhWHMbLUka0ZHdbSRWcRsfdtHHLxTGMzXLv9nWtFsINDuPGXmOXssB0YuLZRwk5Hn7rG9ZuRaNqzuLMsKw5jZbkjWjI7rVlqs4Y5mLno4tJ8KyvEvUpxP7itB8MNLZDxxHL2WTDilwdKOEvI8/dZXrNyLRtWdxZlhWHMbLUka0ZHdbWWKzvvcW0C6xz/ADjM90Vp5C0xsJ0tfAE1jZYe6M2TiOJAqPP3WN6zci0bVncWZYVhzGy3JGtGR3WlmtNnY9rxHaKtcHCsrKVaaivEXWuhtcCAeGI2WXsiuaWkjjwqO68F9n5Fo2rO4uSwrDmNloCNaMjuuF9m5Fo2rO4uSwrDmNkkjWjI7re2xWeN5ZdtBpdz4xg0tDuR1rb2w2um8cxssQ3RntDpRkd1hes3ItG1Z3FmWFYcxstyRrRkd1XrNyLRtWdxJYVhzGySRrRkd0NSVlIikRSImYQ8iz/CP1ZVWJU3p8lRhfc/r8BDUlZSIpETbF5q0e4z6rFVn2P9u4UYn3s6nsUJSVlIikReovKHtH7rorXHVFIwr6RP8WT53LcX1HdT3U4HpM6DsEVTVVIikRNtPo8HvTfxqrvTb7/Ciz1X/wAflCUlZSIpETcF6ZfgS/KqwvzdCoR/y/uCEpK6kRSIuFCidhrz7/Yz5GK0f1D7dgoeG9Ie/coSirqRE3JoOkHYneqzId7RRnxbmv8AijZ4OkHYu3pNh3tEnxbmv+LS0WCJjix1oNRppESNetadCY0yF2iwyNEe2cGarPJoOkHYneszId7Rbnxbmv8Ai3tAgc2MY9wuMu+aOfjvdXT/AHf6W3CGQBOqFmJU2GK0uMysy14AfCwyaDpB2J3rEyHe0VJ8W5r/AItMgiuX8oN29c80a3gAdFdRWqJk2dOwqWKaJOmzONdf+LPJoOkHYu3rMyHe0W58W5r/AIt4BA1kjce432tHmjmo9rtfUttow0idXhipuMUuaZlWOEiwyaDpB2J3rEyHe0VJ8W5r/i0s9gie6620GtCfNH7oLj69QK02ExxkDtFh8aI0SlmqzyeDpB2J3rMyHe0W58W5qusggBByg5iD5k710Nh3tFwvikfZqtbYyB8kj8e4X3udTFHNecTTT1rrxDc4unVk8lmGYrWBsyoAV2LHJoOkHYneszId7Rbnxbmv+LSawQtoDaDna1w8EfJeAR69RWnQ2Ct2NSy2NEdUy0V2LPJoOkHYneszId7Ranxbmv8Ai3lEBjjZj3cQvNcUc9+719S2aMtDZ1UvK1TbSh5dMrk52LDJoOkHYnesTId7RUnxbmv+LRtgiLHPFoN1paD4I1q6tPX/AGlaEJhBM6rBYMaIHBsyvGxZ5NB0g7E71mZDvaLc+Lc1/wAW9kEDL/h3G9G9nmjmvCldK2yjbL+KsEVKcSldJ+Cog12LDJoOkHYnesTId7RUnxbmv+L3BYYXvaxtoNXODR4I0qTQetabDY4gB2iy6NEa0uLKsV4Nmg6Qdid65Mh3tF2ki3NVGzQdIOxO9cmQ7+i7Pi3Nf8W9uEEkhfj3Ct3NiidDQ3X1LcSjc4unaKcKlY0Nma4rDJoOkHYnesTId7RUnxbmv+KyaDpB2J3pMh3tEnxbmv8AiEpKy4dCFdCfhz0iT2j5QrR/UK8/hvSagqKupEUiJp9FHx3fI1V/5e/wof8Af+PyhKSupEUiJuBvPN92T6b1WB949+xUfE+mfbuEEKSsuoikRSIm4V8qP4EP02qsWsdB2UYFTv3O7oSkrKRFIibZ/R5vfh/lVW+m72+VF/qt6O+EJSVlIikRLwR6RD8WP5gqQfUb1HdS8R6Tuh7Ir9J9pWDWqCpcXF1SIpEUiJvBp52zbZqrRfqGYUKcXTkVw4NPO2bbNSh/UMwuiOLpyKXhOyB8z3Nls1CRTwrdQCpFZOeSHDMKUGJMhhpacii8GnnbNtmqdF+oZhUpxdORXp2CnChMlnAIqPCtzipFR/kEf4XTBI5jNcHiAamnIrzwaeds22auUX6hmF2nF05FJNk8AGY2zXsaXedbS6WgfuFSj+nNnCuWsWKdJ9WdNMkklRtRuDTztm2zVOi/UMwqU4unIr03BTiCRJZyBnJxraAEgCv+SAuiCTzGa4fEAGQtORXng087Zts1cov1DMLtOLpyKTg2yXJA50tmpR48637zHNH+yFSEya6UuHPmLFONFnMkDTy5G0Iwwaeds22ap0X6hmFWnF05FQwaeds22au0JvDMLlOLpyK9PwW4EgyWcEEggytqCMxBQwSDJKMwg8QCJQ05FeeDTztm2zVyi/UMwlOLpyKTbrHeLKS2bNFG0+Fb5TWAH/YVHw5ZJHCoCsWKcKLNBlaayajzKNwaeds22ap0X6hmFSnF05FejgpwAJks9DWhxraGlK0/MLtCZJZRmueYEsk05FeeDTztm2zVyi/UMwu04unIpMVjpDIwy2a850ZHhW0o2/X9wqNhyMInDjJz6qbossRrpp4S8jzkRuDTztm2zVOi/UMwqU4unIr0zBTjWklnNASaStzAaSepdEEmojNcPiAK2nIrzwaeds22auUX6hmF2nF05FIwfY7k0b3S2a617HHwrdAcCVuHDmvBLhWOYWIsWdDc0NPEHkVg7BxqfC2bTzzVkwv1DMLYj8PtORXODTztm2zVyi/UMwlP+k5FepMFOaaOks4OoytrnFR/pdMEgyEjNcHiARKGnIrzwaeds22auUX6hmF2nF05FXBp52zbZqUX6hmEpxdORQlJXUiKRFIiZb/Is/wj9WVViVN6fJUYX3P6/AQ1JWUiKRE2xeatHuM+qxVZ9j/buFGJ97Op7FCUlZSIpEXqLyh7R+66K1x1RSMK+kT/ABZPnctxfUd1PdTgekzoOwRVNVUiKRE20+jwe9N/Gqu9Nvv8KLPVf/H5QlJWUiKRE3BemX4EvyqsL83QqEf8v7ghKSupEUiLhRE7DXn3+xnyMVo/qH27BQ8N6Q9+5QlFXUiL3ijqXZpXJwVijqSaUnBWKOpJpScFYo6kmlJwTLfGblnzf0j9WVViAyN6fJUYThOf1+Ah4o6lKaVacFYo6kmlJwVijqSaUnBMsUZxVozfcZ9ViqwGY727hQiOE9nU9ih4o6lKQq84KxR1JNKTgrFHUk0pOC9RRm8M3rH7roBlWXOEhW+FYzlE2b+rJ87luK00jup7rEBwomdB2CNijqU5pVZwVijqSaUnBWKOpJpScEy0RnJ4c33pf/wquBo2+/woMcKV/t8oeKOpSmlXnBWKOpJpScFYo6kmlJwTMFxmsub+hL+yrCB/F0KhHcPw/uCHijqUpCrzgrFHUk0pOCsUdSTSk4LhiOpJpScE7DMZx783qZ8jVaODSH27BQ8M4UY9+5QsUdSjNKvOCsUdSTSk4L//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33" name="Picture 9"/>
          <p:cNvPicPr>
            <a:picLocks noChangeAspect="1" noChangeArrowheads="1"/>
          </p:cNvPicPr>
          <p:nvPr/>
        </p:nvPicPr>
        <p:blipFill>
          <a:blip r:embed="rId2" cstate="print"/>
          <a:srcRect/>
          <a:stretch>
            <a:fillRect/>
          </a:stretch>
        </p:blipFill>
        <p:spPr bwMode="auto">
          <a:xfrm>
            <a:off x="460375" y="421307"/>
            <a:ext cx="2743473" cy="3427541"/>
          </a:xfrm>
          <a:prstGeom prst="rect">
            <a:avLst/>
          </a:prstGeom>
          <a:noFill/>
          <a:ln w="9525">
            <a:noFill/>
            <a:miter lim="800000"/>
            <a:headEnd/>
            <a:tailEnd/>
          </a:ln>
          <a:effectLst/>
        </p:spPr>
      </p:pic>
      <p:pic>
        <p:nvPicPr>
          <p:cNvPr id="1034" name="Picture 10"/>
          <p:cNvPicPr>
            <a:picLocks noChangeAspect="1" noChangeArrowheads="1"/>
          </p:cNvPicPr>
          <p:nvPr/>
        </p:nvPicPr>
        <p:blipFill>
          <a:blip r:embed="rId3" cstate="print"/>
          <a:srcRect/>
          <a:stretch>
            <a:fillRect/>
          </a:stretch>
        </p:blipFill>
        <p:spPr bwMode="auto">
          <a:xfrm>
            <a:off x="4439862" y="421306"/>
            <a:ext cx="3141894" cy="3127805"/>
          </a:xfrm>
          <a:prstGeom prst="rect">
            <a:avLst/>
          </a:prstGeom>
          <a:noFill/>
          <a:ln w="9525">
            <a:noFill/>
            <a:miter lim="800000"/>
            <a:headEnd/>
            <a:tailEnd/>
          </a:ln>
          <a:effectLst/>
        </p:spPr>
      </p:pic>
      <p:pic>
        <p:nvPicPr>
          <p:cNvPr id="10" name="Picture 2"/>
          <p:cNvPicPr>
            <a:picLocks noChangeAspect="1" noChangeArrowheads="1"/>
          </p:cNvPicPr>
          <p:nvPr/>
        </p:nvPicPr>
        <p:blipFill>
          <a:blip r:embed="rId4" cstate="print"/>
          <a:srcRect/>
          <a:stretch>
            <a:fillRect/>
          </a:stretch>
        </p:blipFill>
        <p:spPr bwMode="auto">
          <a:xfrm>
            <a:off x="323528" y="4077072"/>
            <a:ext cx="4531481" cy="2160240"/>
          </a:xfrm>
          <a:prstGeom prst="rect">
            <a:avLst/>
          </a:prstGeom>
          <a:noFill/>
          <a:ln w="9525">
            <a:noFill/>
            <a:miter lim="800000"/>
            <a:headEnd/>
            <a:tailEnd/>
          </a:ln>
          <a:effectLst/>
        </p:spPr>
      </p:pic>
      <p:pic>
        <p:nvPicPr>
          <p:cNvPr id="11" name="Picture 3"/>
          <p:cNvPicPr>
            <a:picLocks noChangeAspect="1" noChangeArrowheads="1"/>
          </p:cNvPicPr>
          <p:nvPr/>
        </p:nvPicPr>
        <p:blipFill>
          <a:blip r:embed="rId5" cstate="print"/>
          <a:srcRect/>
          <a:stretch>
            <a:fillRect/>
          </a:stretch>
        </p:blipFill>
        <p:spPr bwMode="auto">
          <a:xfrm>
            <a:off x="4860032" y="3789040"/>
            <a:ext cx="3915401" cy="2448272"/>
          </a:xfrm>
          <a:prstGeom prst="rect">
            <a:avLst/>
          </a:prstGeom>
          <a:noFill/>
          <a:ln w="9525">
            <a:noFill/>
            <a:miter lim="800000"/>
            <a:headEnd/>
            <a:tailEnd/>
          </a:ln>
          <a:effectLst/>
        </p:spPr>
      </p:pic>
      <p:sp>
        <p:nvSpPr>
          <p:cNvPr id="12" name="TextBox 11"/>
          <p:cNvSpPr txBox="1"/>
          <p:nvPr/>
        </p:nvSpPr>
        <p:spPr>
          <a:xfrm>
            <a:off x="2483768" y="6237312"/>
            <a:ext cx="1440160" cy="369332"/>
          </a:xfrm>
          <a:prstGeom prst="rect">
            <a:avLst/>
          </a:prstGeom>
          <a:noFill/>
        </p:spPr>
        <p:txBody>
          <a:bodyPr wrap="square" rtlCol="0">
            <a:spAutoFit/>
          </a:bodyPr>
          <a:lstStyle/>
          <a:p>
            <a:r>
              <a:rPr lang="en-IN" u="sng" dirty="0" smtClean="0"/>
              <a:t>English Bond</a:t>
            </a:r>
            <a:endParaRPr lang="en-IN" u="sng" dirty="0"/>
          </a:p>
        </p:txBody>
      </p:sp>
      <p:sp>
        <p:nvSpPr>
          <p:cNvPr id="13" name="TextBox 12"/>
          <p:cNvSpPr txBox="1"/>
          <p:nvPr/>
        </p:nvSpPr>
        <p:spPr>
          <a:xfrm>
            <a:off x="6084168" y="6300028"/>
            <a:ext cx="1440160" cy="369332"/>
          </a:xfrm>
          <a:prstGeom prst="rect">
            <a:avLst/>
          </a:prstGeom>
          <a:noFill/>
        </p:spPr>
        <p:txBody>
          <a:bodyPr wrap="square" rtlCol="0">
            <a:spAutoFit/>
          </a:bodyPr>
          <a:lstStyle/>
          <a:p>
            <a:r>
              <a:rPr lang="en-IN" u="sng" dirty="0" smtClean="0"/>
              <a:t>Flemish Bond</a:t>
            </a:r>
            <a:endParaRPr lang="en-IN"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476672"/>
            <a:ext cx="8496944" cy="2246769"/>
          </a:xfrm>
          <a:prstGeom prst="rect">
            <a:avLst/>
          </a:prstGeom>
        </p:spPr>
        <p:txBody>
          <a:bodyPr wrap="square">
            <a:spAutoFit/>
          </a:bodyPr>
          <a:lstStyle/>
          <a:p>
            <a:pPr algn="just"/>
            <a:r>
              <a:rPr lang="en-IN" sz="2800" b="1" dirty="0" smtClean="0"/>
              <a:t>Double Flemish Bond</a:t>
            </a:r>
          </a:p>
          <a:p>
            <a:pPr algn="just"/>
            <a:r>
              <a:rPr lang="en-IN" sz="2800" dirty="0" smtClean="0"/>
              <a:t>A </a:t>
            </a:r>
            <a:r>
              <a:rPr lang="en-IN" sz="2800" b="1" dirty="0" smtClean="0"/>
              <a:t>Double Flemish Bond</a:t>
            </a:r>
            <a:r>
              <a:rPr lang="en-IN" sz="2800" dirty="0" smtClean="0"/>
              <a:t> is a </a:t>
            </a:r>
            <a:r>
              <a:rPr lang="en-IN" sz="2800" b="1" dirty="0" smtClean="0"/>
              <a:t>brickwork pattern</a:t>
            </a:r>
            <a:r>
              <a:rPr lang="en-IN" sz="2800" dirty="0" smtClean="0"/>
              <a:t> where both the </a:t>
            </a:r>
            <a:r>
              <a:rPr lang="en-IN" sz="2800" b="1" dirty="0" smtClean="0"/>
              <a:t>front (face) and back sides of the wall</a:t>
            </a:r>
            <a:r>
              <a:rPr lang="en-IN" sz="2800" dirty="0" smtClean="0"/>
              <a:t> show an </a:t>
            </a:r>
            <a:r>
              <a:rPr lang="en-IN" sz="2800" b="1" dirty="0" smtClean="0"/>
              <a:t>alternating arrangement of headers and stretchers</a:t>
            </a:r>
            <a:r>
              <a:rPr lang="en-IN" sz="2800" dirty="0" smtClean="0"/>
              <a:t> in each course.</a:t>
            </a:r>
            <a:endParaRPr lang="en-IN" sz="2800" dirty="0"/>
          </a:p>
        </p:txBody>
      </p:sp>
      <p:sp>
        <p:nvSpPr>
          <p:cNvPr id="10242" name="Rectangle 2"/>
          <p:cNvSpPr>
            <a:spLocks noChangeArrowheads="1"/>
          </p:cNvSpPr>
          <p:nvPr/>
        </p:nvSpPr>
        <p:spPr bwMode="auto">
          <a:xfrm>
            <a:off x="4427984" y="2734178"/>
            <a:ext cx="4536504"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Arial" charset="0"/>
                <a:cs typeface="Arial" charset="0"/>
              </a:rPr>
              <a:t>Advantages:</a:t>
            </a:r>
            <a:endParaRPr kumimoji="0" lang="en-US" sz="2000" b="0" i="0" u="none" strike="noStrike" cap="none" normalizeH="0" baseline="0" dirty="0" smtClean="0">
              <a:ln>
                <a:noFill/>
              </a:ln>
              <a:solidFill>
                <a:schemeClr val="tx1"/>
              </a:solidFill>
              <a:effectLst/>
              <a:latin typeface="Arial" charset="0"/>
              <a:cs typeface="Arial" charset="0"/>
            </a:endParaRPr>
          </a:p>
          <a:p>
            <a:pPr marL="357188" marR="0" lvl="0" indent="-357188"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cs typeface="Arial" charset="0"/>
              </a:rPr>
              <a:t>Provides </a:t>
            </a:r>
            <a:r>
              <a:rPr kumimoji="0" lang="en-US" sz="2000" b="1" i="0" u="none" strike="noStrike" cap="none" normalizeH="0" baseline="0" dirty="0" smtClean="0">
                <a:ln>
                  <a:noFill/>
                </a:ln>
                <a:solidFill>
                  <a:schemeClr val="tx1"/>
                </a:solidFill>
                <a:effectLst/>
                <a:latin typeface="Arial" charset="0"/>
                <a:cs typeface="Arial" charset="0"/>
              </a:rPr>
              <a:t>good strength</a:t>
            </a:r>
            <a:r>
              <a:rPr kumimoji="0" lang="en-US" sz="2000" b="0" i="0" u="none" strike="noStrike" cap="none" normalizeH="0" baseline="0" dirty="0" smtClean="0">
                <a:ln>
                  <a:noFill/>
                </a:ln>
                <a:solidFill>
                  <a:schemeClr val="tx1"/>
                </a:solidFill>
                <a:effectLst/>
                <a:latin typeface="Arial" charset="0"/>
                <a:cs typeface="Arial" charset="0"/>
              </a:rPr>
              <a:t> and </a:t>
            </a:r>
            <a:r>
              <a:rPr kumimoji="0" lang="en-US" sz="2000" b="1" i="0" u="none" strike="noStrike" cap="none" normalizeH="0" baseline="0" dirty="0" smtClean="0">
                <a:ln>
                  <a:noFill/>
                </a:ln>
                <a:solidFill>
                  <a:schemeClr val="tx1"/>
                </a:solidFill>
                <a:effectLst/>
                <a:latin typeface="Arial" charset="0"/>
                <a:cs typeface="Arial" charset="0"/>
              </a:rPr>
              <a:t>aesthetic appeal</a:t>
            </a:r>
            <a:r>
              <a:rPr kumimoji="0" lang="en-US" sz="2000" b="0" i="0" u="none" strike="noStrike" cap="none" normalizeH="0" baseline="0" dirty="0" smtClean="0">
                <a:ln>
                  <a:noFill/>
                </a:ln>
                <a:solidFill>
                  <a:schemeClr val="tx1"/>
                </a:solidFill>
                <a:effectLst/>
                <a:latin typeface="Arial" charset="0"/>
                <a:cs typeface="Arial" charset="0"/>
              </a:rPr>
              <a:t>.</a:t>
            </a:r>
          </a:p>
          <a:p>
            <a:pPr marL="357188" marR="0" lvl="0" indent="-357188"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charset="0"/>
                <a:cs typeface="Arial" charset="0"/>
              </a:rPr>
              <a:t>Uniformity</a:t>
            </a:r>
            <a:r>
              <a:rPr kumimoji="0" lang="en-US" sz="2000" b="0" i="0" u="none" strike="noStrike" cap="none" normalizeH="0" baseline="0" dirty="0" smtClean="0">
                <a:ln>
                  <a:noFill/>
                </a:ln>
                <a:solidFill>
                  <a:schemeClr val="tx1"/>
                </a:solidFill>
                <a:effectLst/>
                <a:latin typeface="Arial" charset="0"/>
                <a:cs typeface="Arial" charset="0"/>
              </a:rPr>
              <a:t> in the pattern on both sides.</a:t>
            </a:r>
          </a:p>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Arial" charset="0"/>
                <a:cs typeface="Arial" charset="0"/>
              </a:rPr>
              <a:t>Disadvantages:</a:t>
            </a:r>
            <a:endParaRPr kumimoji="0" lang="en-US" sz="2000" b="0" i="0" u="none" strike="noStrike" cap="none" normalizeH="0" baseline="0" dirty="0" smtClean="0">
              <a:ln>
                <a:noFill/>
              </a:ln>
              <a:solidFill>
                <a:schemeClr val="tx1"/>
              </a:solidFill>
              <a:effectLst/>
              <a:latin typeface="Arial" charset="0"/>
              <a:cs typeface="Arial" charset="0"/>
            </a:endParaRPr>
          </a:p>
          <a:p>
            <a:pPr lvl="1" indent="-457200" eaLnBrk="0" fontAlgn="base" hangingPunct="0">
              <a:spcBef>
                <a:spcPct val="0"/>
              </a:spcBef>
              <a:spcAft>
                <a:spcPct val="0"/>
              </a:spcAft>
              <a:buFontTx/>
              <a:buChar char="•"/>
            </a:pPr>
            <a:r>
              <a:rPr kumimoji="0" lang="en-US" sz="2000" b="1" i="0" u="none" strike="noStrike" cap="none" normalizeH="0" baseline="0" dirty="0" smtClean="0">
                <a:ln>
                  <a:noFill/>
                </a:ln>
                <a:solidFill>
                  <a:schemeClr val="tx1"/>
                </a:solidFill>
                <a:effectLst/>
                <a:latin typeface="Arial" charset="0"/>
                <a:cs typeface="Arial" charset="0"/>
              </a:rPr>
              <a:t>More skilled labor</a:t>
            </a:r>
            <a:r>
              <a:rPr kumimoji="0" lang="en-US" sz="2000" b="0" i="0" u="none" strike="noStrike" cap="none" normalizeH="0" baseline="0" dirty="0" smtClean="0">
                <a:ln>
                  <a:noFill/>
                </a:ln>
                <a:solidFill>
                  <a:schemeClr val="tx1"/>
                </a:solidFill>
                <a:effectLst/>
                <a:latin typeface="Arial" charset="0"/>
                <a:cs typeface="Arial" charset="0"/>
              </a:rPr>
              <a:t> required.</a:t>
            </a:r>
          </a:p>
          <a:p>
            <a:pPr lvl="1" indent="-457200"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Arial" charset="0"/>
                <a:cs typeface="Arial" charset="0"/>
              </a:rPr>
              <a:t>More </a:t>
            </a:r>
            <a:r>
              <a:rPr kumimoji="0" lang="en-US" sz="2000" b="1" i="0" u="none" strike="noStrike" cap="none" normalizeH="0" baseline="0" dirty="0" smtClean="0">
                <a:ln>
                  <a:noFill/>
                </a:ln>
                <a:solidFill>
                  <a:schemeClr val="tx1"/>
                </a:solidFill>
                <a:effectLst/>
                <a:latin typeface="Arial" charset="0"/>
                <a:cs typeface="Arial" charset="0"/>
              </a:rPr>
              <a:t>time-consuming and expensive</a:t>
            </a:r>
            <a:r>
              <a:rPr kumimoji="0" lang="en-US" sz="2000" b="0" i="0" u="none" strike="noStrike" cap="none" normalizeH="0" baseline="0" dirty="0" smtClean="0">
                <a:ln>
                  <a:noFill/>
                </a:ln>
                <a:solidFill>
                  <a:schemeClr val="tx1"/>
                </a:solidFill>
                <a:effectLst/>
                <a:latin typeface="Arial" charset="0"/>
                <a:cs typeface="Arial" charset="0"/>
              </a:rPr>
              <a:t> compared to English Bond.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95536" y="620688"/>
            <a:ext cx="8606183" cy="504056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55576" y="836712"/>
            <a:ext cx="7844894" cy="453650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539552" y="548680"/>
            <a:ext cx="8366271" cy="4176464"/>
          </a:xfrm>
          <a:prstGeom prst="rect">
            <a:avLst/>
          </a:prstGeom>
          <a:noFill/>
          <a:ln w="9525">
            <a:noFill/>
            <a:miter lim="800000"/>
            <a:headEnd/>
            <a:tailEnd/>
          </a:ln>
          <a:effectLst/>
        </p:spPr>
      </p:pic>
      <p:pic>
        <p:nvPicPr>
          <p:cNvPr id="3" name="Picture 11"/>
          <p:cNvPicPr>
            <a:picLocks noChangeAspect="1" noChangeArrowheads="1"/>
          </p:cNvPicPr>
          <p:nvPr/>
        </p:nvPicPr>
        <p:blipFill>
          <a:blip r:embed="rId3" cstate="print"/>
          <a:srcRect/>
          <a:stretch>
            <a:fillRect/>
          </a:stretch>
        </p:blipFill>
        <p:spPr bwMode="auto">
          <a:xfrm>
            <a:off x="3581159" y="4269407"/>
            <a:ext cx="5267325" cy="23241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terms in brick masonry</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b="1" dirty="0" smtClean="0"/>
              <a:t>Brick:</a:t>
            </a:r>
            <a:r>
              <a:rPr lang="en-IN" dirty="0" smtClean="0"/>
              <a:t> The basic unit of construction. Bricks can be laid in various orientations (e.g., stretcher, header) to create different bond patterns.</a:t>
            </a:r>
          </a:p>
          <a:p>
            <a:pPr marL="808038">
              <a:buNone/>
            </a:pPr>
            <a:r>
              <a:rPr lang="en-IN" b="1" dirty="0" smtClean="0"/>
              <a:t>Typical Dimensions</a:t>
            </a:r>
          </a:p>
          <a:p>
            <a:pPr marL="808038"/>
            <a:r>
              <a:rPr lang="en-IN" b="1" dirty="0" smtClean="0"/>
              <a:t>Nominal Size:</a:t>
            </a:r>
            <a:r>
              <a:rPr lang="en-IN" dirty="0" smtClean="0"/>
              <a:t/>
            </a:r>
            <a:br>
              <a:rPr lang="en-IN" dirty="0" smtClean="0"/>
            </a:br>
            <a:r>
              <a:rPr lang="en-IN" dirty="0" smtClean="0"/>
              <a:t>The most common nominal size for standard modular bricks (especially in India) is typically </a:t>
            </a:r>
            <a:r>
              <a:rPr lang="en-IN" b="1" dirty="0" smtClean="0"/>
              <a:t>190 mm × 90 mm × 90 mm</a:t>
            </a:r>
            <a:r>
              <a:rPr lang="en-IN" dirty="0" smtClean="0"/>
              <a:t>.</a:t>
            </a:r>
          </a:p>
          <a:p>
            <a:pPr marL="808038"/>
            <a:r>
              <a:rPr lang="en-IN" b="1" dirty="0" smtClean="0"/>
              <a:t>Effective Size with Mortar Joints:</a:t>
            </a:r>
            <a:r>
              <a:rPr lang="en-IN" dirty="0" smtClean="0"/>
              <a:t/>
            </a:r>
            <a:br>
              <a:rPr lang="en-IN" dirty="0" smtClean="0"/>
            </a:br>
            <a:r>
              <a:rPr lang="en-IN" dirty="0" smtClean="0"/>
              <a:t>When accounting for standard mortar joints (usually about 10 mm thick), the effective module becomes approximately </a:t>
            </a:r>
            <a:r>
              <a:rPr lang="en-IN" b="1" dirty="0" smtClean="0"/>
              <a:t>200 mm × 100 mm × 100 mm</a:t>
            </a:r>
            <a:r>
              <a:rPr lang="en-IN"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98344" y="548680"/>
            <a:ext cx="5021928" cy="29714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80920" cy="6192688"/>
          </a:xfrm>
        </p:spPr>
        <p:txBody>
          <a:bodyPr>
            <a:normAutofit fontScale="85000" lnSpcReduction="10000"/>
          </a:bodyPr>
          <a:lstStyle/>
          <a:p>
            <a:pPr marL="357188" indent="-357188"/>
            <a:r>
              <a:rPr lang="en-IN" b="1" dirty="0" smtClean="0"/>
              <a:t>Brick Tiles in Short</a:t>
            </a:r>
            <a:endParaRPr lang="en-IN" dirty="0" smtClean="0"/>
          </a:p>
          <a:p>
            <a:pPr marL="357188" indent="0" algn="just">
              <a:buNone/>
            </a:pPr>
            <a:r>
              <a:rPr lang="en-IN" dirty="0" smtClean="0"/>
              <a:t>Brick tiles are thin slices or replicas of traditional bricks, designed for use as decorative cladding on walls, floors, and facades. They provide the aesthetic appeal of brickwork without the weight and </a:t>
            </a:r>
            <a:r>
              <a:rPr lang="en-IN" dirty="0" err="1" smtClean="0"/>
              <a:t>labor</a:t>
            </a:r>
            <a:r>
              <a:rPr lang="en-IN" dirty="0" smtClean="0"/>
              <a:t> of full brick construction. Often available in various sizes, finishes, and </a:t>
            </a:r>
            <a:r>
              <a:rPr lang="en-IN" dirty="0" err="1" smtClean="0"/>
              <a:t>colors</a:t>
            </a:r>
            <a:r>
              <a:rPr lang="en-IN" dirty="0" smtClean="0"/>
              <a:t>, brick tiles are versatile, easy to install, and suitable for both interior and exterior applications.</a:t>
            </a:r>
          </a:p>
          <a:p>
            <a:endParaRPr lang="en-IN" b="1" dirty="0" smtClean="0"/>
          </a:p>
          <a:p>
            <a:r>
              <a:rPr lang="en-IN" b="1" dirty="0" smtClean="0"/>
              <a:t>Length:</a:t>
            </a:r>
            <a:r>
              <a:rPr lang="en-IN" dirty="0" smtClean="0"/>
              <a:t> Approximately 190 mm to 200 mm</a:t>
            </a:r>
          </a:p>
          <a:p>
            <a:r>
              <a:rPr lang="en-IN" b="1" dirty="0" smtClean="0"/>
              <a:t>Width:</a:t>
            </a:r>
            <a:r>
              <a:rPr lang="en-IN" dirty="0" smtClean="0"/>
              <a:t> Approximately 90 mm to 100 mm</a:t>
            </a:r>
          </a:p>
          <a:p>
            <a:r>
              <a:rPr lang="en-IN" b="1" dirty="0" smtClean="0"/>
              <a:t>Thickness:</a:t>
            </a:r>
            <a:r>
              <a:rPr lang="en-IN" dirty="0" smtClean="0"/>
              <a:t> Typically between 10 mm and 20 mm (with 10 mm being common for lightweight applications)</a:t>
            </a:r>
          </a:p>
          <a:p>
            <a:r>
              <a:rPr lang="en-IN" dirty="0" smtClean="0"/>
              <a:t>These dimensions may vary based</a:t>
            </a:r>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Autofit/>
          </a:bodyPr>
          <a:lstStyle/>
          <a:p>
            <a:pPr algn="just"/>
            <a:r>
              <a:rPr lang="en-IN" sz="2300" b="1" dirty="0" err="1" smtClean="0"/>
              <a:t>Arris</a:t>
            </a:r>
            <a:r>
              <a:rPr lang="en-IN" sz="2300" b="1" dirty="0" smtClean="0"/>
              <a:t> (Plural: </a:t>
            </a:r>
            <a:r>
              <a:rPr lang="en-IN" sz="2300" b="1" dirty="0" err="1" smtClean="0"/>
              <a:t>Arrises</a:t>
            </a:r>
            <a:r>
              <a:rPr lang="en-IN" sz="2300" b="1" dirty="0" smtClean="0"/>
              <a:t>)</a:t>
            </a:r>
            <a:endParaRPr lang="en-IN" sz="2300" dirty="0" smtClean="0"/>
          </a:p>
          <a:p>
            <a:pPr indent="14288" algn="just">
              <a:buNone/>
            </a:pPr>
            <a:r>
              <a:rPr lang="en-IN" sz="2300" dirty="0" smtClean="0"/>
              <a:t>In masonry and brickwork, an </a:t>
            </a:r>
            <a:r>
              <a:rPr lang="en-IN" sz="2300" b="1" dirty="0" err="1" smtClean="0"/>
              <a:t>arris</a:t>
            </a:r>
            <a:r>
              <a:rPr lang="en-IN" sz="2300" dirty="0" smtClean="0"/>
              <a:t> is the sharp edge formed by the intersection of two surfaces or faces of a brick or block. </a:t>
            </a:r>
          </a:p>
          <a:p>
            <a:pPr algn="just"/>
            <a:r>
              <a:rPr lang="en-IN" sz="2300" b="1" dirty="0" smtClean="0"/>
              <a:t>Frog in Bricks</a:t>
            </a:r>
            <a:endParaRPr lang="en-IN" sz="2300" dirty="0" smtClean="0"/>
          </a:p>
          <a:p>
            <a:pPr indent="14288" algn="just">
              <a:buNone/>
            </a:pPr>
            <a:r>
              <a:rPr lang="en-IN" sz="2300" dirty="0" smtClean="0"/>
              <a:t>A </a:t>
            </a:r>
            <a:r>
              <a:rPr lang="en-IN" sz="2300" b="1" dirty="0" smtClean="0"/>
              <a:t>frog</a:t>
            </a:r>
            <a:r>
              <a:rPr lang="en-IN" sz="2300" dirty="0" smtClean="0"/>
              <a:t> is a depression or indentation </a:t>
            </a:r>
            <a:r>
              <a:rPr lang="en-IN" sz="2300" dirty="0" err="1" smtClean="0"/>
              <a:t>molded</a:t>
            </a:r>
            <a:r>
              <a:rPr lang="en-IN" sz="2300" dirty="0" smtClean="0"/>
              <a:t> into the face of a brick during its manufacturing process. Here are the key points:</a:t>
            </a:r>
            <a:endParaRPr lang="en-IN" sz="2300" b="1" dirty="0" smtClean="0"/>
          </a:p>
          <a:p>
            <a:pPr marL="714375" algn="just">
              <a:buNone/>
            </a:pPr>
            <a:r>
              <a:rPr lang="en-IN" sz="2300" b="1" dirty="0" smtClean="0"/>
              <a:t>Purpose:</a:t>
            </a:r>
            <a:endParaRPr lang="en-IN" sz="2300" dirty="0" smtClean="0"/>
          </a:p>
          <a:p>
            <a:pPr marL="714375" algn="just"/>
            <a:r>
              <a:rPr lang="en-IN" sz="2300" b="1" dirty="0" smtClean="0"/>
              <a:t>Weight Reduction:</a:t>
            </a:r>
            <a:r>
              <a:rPr lang="en-IN" sz="2300" dirty="0" smtClean="0"/>
              <a:t> The depression helps reduce the overall weight of the brick, making it easier to handle during construction.</a:t>
            </a:r>
          </a:p>
          <a:p>
            <a:pPr marL="714375" algn="just"/>
            <a:r>
              <a:rPr lang="en-IN" sz="2300" b="1" dirty="0" smtClean="0"/>
              <a:t>Improved Bonding:</a:t>
            </a:r>
            <a:r>
              <a:rPr lang="en-IN" sz="2300" dirty="0" smtClean="0"/>
              <a:t> The recess provides a key for the mortar, enhancing the mechanical bond between the brick and the mortar.</a:t>
            </a:r>
          </a:p>
          <a:p>
            <a:pPr marL="714375" algn="just"/>
            <a:r>
              <a:rPr lang="en-IN" sz="2300" b="1" dirty="0" smtClean="0"/>
              <a:t>Material Efficiency:</a:t>
            </a:r>
            <a:r>
              <a:rPr lang="en-IN" sz="2300" dirty="0" smtClean="0"/>
              <a:t> By reducing the volume of clay needed, frogs contribute to a more economical manufacturing process.</a:t>
            </a:r>
          </a:p>
          <a:p>
            <a:pPr algn="just"/>
            <a:endParaRPr lang="en-IN" sz="23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Autofit/>
          </a:bodyPr>
          <a:lstStyle/>
          <a:p>
            <a:pPr algn="just"/>
            <a:r>
              <a:rPr lang="en-IN" sz="2000" b="1" dirty="0" smtClean="0"/>
              <a:t>Brick on Bed</a:t>
            </a:r>
            <a:endParaRPr lang="en-IN" sz="2000" dirty="0" smtClean="0"/>
          </a:p>
          <a:p>
            <a:pPr indent="14288" algn="just">
              <a:buNone/>
            </a:pPr>
            <a:r>
              <a:rPr lang="en-IN" sz="2000" dirty="0" smtClean="0"/>
              <a:t>The term </a:t>
            </a:r>
            <a:r>
              <a:rPr lang="en-IN" sz="2000" b="1" dirty="0" smtClean="0"/>
              <a:t>"brick on bed"</a:t>
            </a:r>
            <a:r>
              <a:rPr lang="en-IN" sz="2000" dirty="0" smtClean="0"/>
              <a:t> refers to the standard practice in brick masonry where a brick is laid with its broad, flat face—known as the </a:t>
            </a:r>
            <a:r>
              <a:rPr lang="en-IN" sz="2000" i="1" dirty="0" smtClean="0"/>
              <a:t>bed</a:t>
            </a:r>
            <a:r>
              <a:rPr lang="en-IN" sz="2000" dirty="0" smtClean="0"/>
              <a:t>—in contact with the mortar. Here are the key points:</a:t>
            </a:r>
          </a:p>
          <a:p>
            <a:pPr marL="714375"/>
            <a:r>
              <a:rPr lang="en-IN" sz="2000" b="1" dirty="0" smtClean="0"/>
              <a:t>Orientation:</a:t>
            </a:r>
            <a:r>
              <a:rPr lang="en-IN" sz="2000" dirty="0" smtClean="0"/>
              <a:t/>
            </a:r>
            <a:br>
              <a:rPr lang="en-IN" sz="2000" dirty="0" smtClean="0"/>
            </a:br>
            <a:r>
              <a:rPr lang="en-IN" sz="2000" dirty="0" smtClean="0"/>
              <a:t>The brick is positioned so that its largest, flattest surface (the bed) lies horizontally against the mortar joint. This is in contrast to laying the brick on its side (as a header) where a smaller face contacts the mortar.</a:t>
            </a:r>
          </a:p>
          <a:p>
            <a:pPr marL="714375" algn="just"/>
            <a:r>
              <a:rPr lang="en-IN" sz="2000" b="1" dirty="0" smtClean="0"/>
              <a:t>Benefits:</a:t>
            </a:r>
            <a:endParaRPr lang="en-IN" sz="2000" dirty="0" smtClean="0"/>
          </a:p>
          <a:p>
            <a:pPr marL="714375" lvl="1" indent="-342900" algn="just"/>
            <a:r>
              <a:rPr lang="en-IN" sz="1800" b="1" dirty="0" smtClean="0"/>
              <a:t>Enhanced Bonding:</a:t>
            </a:r>
            <a:r>
              <a:rPr lang="en-IN" sz="1800" dirty="0" smtClean="0"/>
              <a:t> The large contact area improves adhesion with the mortar.</a:t>
            </a:r>
          </a:p>
          <a:p>
            <a:pPr marL="714375" lvl="1" indent="-342900" algn="just"/>
            <a:r>
              <a:rPr lang="en-IN" sz="1800" b="1" dirty="0" smtClean="0"/>
              <a:t>Uniformity:</a:t>
            </a:r>
            <a:r>
              <a:rPr lang="en-IN" sz="1800" dirty="0" smtClean="0"/>
              <a:t> Consistent placement contributes to uniform mortar joints and an even wall surface.</a:t>
            </a:r>
          </a:p>
          <a:p>
            <a:pPr marL="714375" lvl="1" indent="-342900" algn="just"/>
            <a:r>
              <a:rPr lang="en-IN" sz="1800" b="1" dirty="0" smtClean="0"/>
              <a:t>Structural Integrity:</a:t>
            </a:r>
            <a:r>
              <a:rPr lang="en-IN" sz="1800" dirty="0" smtClean="0"/>
              <a:t> Laying bricks on their bed helps distribute loads effectively and enhances the overall strength of the masonry structure.</a:t>
            </a:r>
          </a:p>
          <a:p>
            <a:pPr marL="714375"/>
            <a:r>
              <a:rPr lang="en-IN" sz="2000" b="1" dirty="0" smtClean="0"/>
              <a:t>Application:</a:t>
            </a:r>
            <a:r>
              <a:rPr lang="en-IN" sz="2000" dirty="0" smtClean="0"/>
              <a:t/>
            </a:r>
            <a:br>
              <a:rPr lang="en-IN" sz="2000" dirty="0" smtClean="0"/>
            </a:br>
            <a:r>
              <a:rPr lang="en-IN" sz="2000" dirty="0" smtClean="0"/>
              <a:t>This orientation is commonly used in standard wall construction, especially when employing bonds like the stretcher bond, where bricks are predominantly laid on their bed.</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120680"/>
          </a:xfrm>
        </p:spPr>
        <p:txBody>
          <a:bodyPr>
            <a:noAutofit/>
          </a:bodyPr>
          <a:lstStyle/>
          <a:p>
            <a:pPr algn="just"/>
            <a:r>
              <a:rPr lang="en-IN" sz="2200" b="1" dirty="0" smtClean="0"/>
              <a:t>Brick on Side</a:t>
            </a:r>
            <a:endParaRPr lang="en-IN" sz="2200" dirty="0" smtClean="0"/>
          </a:p>
          <a:p>
            <a:pPr indent="14288" algn="just">
              <a:buNone/>
            </a:pPr>
            <a:r>
              <a:rPr lang="en-IN" sz="2200" dirty="0" smtClean="0"/>
              <a:t>The term </a:t>
            </a:r>
            <a:r>
              <a:rPr lang="en-IN" sz="2200" b="1" dirty="0" smtClean="0"/>
              <a:t>"brick on side"</a:t>
            </a:r>
            <a:r>
              <a:rPr lang="en-IN" sz="2200" dirty="0" smtClean="0"/>
              <a:t> refers to the practice of laying a brick with its </a:t>
            </a:r>
            <a:r>
              <a:rPr lang="en-IN" sz="2200" b="1" dirty="0" smtClean="0"/>
              <a:t>narrowest face (side face) in contact with the mortar</a:t>
            </a:r>
            <a:r>
              <a:rPr lang="en-IN" sz="2200" dirty="0" smtClean="0"/>
              <a:t>, meaning the larger bed face is placed vertically.</a:t>
            </a:r>
          </a:p>
          <a:p>
            <a:pPr indent="14288" algn="just">
              <a:buNone/>
            </a:pPr>
            <a:r>
              <a:rPr lang="en-IN" sz="2200" b="1" dirty="0" smtClean="0"/>
              <a:t>Key Points:</a:t>
            </a:r>
          </a:p>
          <a:p>
            <a:pPr marL="714375" algn="just"/>
            <a:r>
              <a:rPr lang="en-IN" sz="2200" b="1" dirty="0" smtClean="0"/>
              <a:t>Orientation:</a:t>
            </a:r>
            <a:r>
              <a:rPr lang="en-IN" sz="2200" dirty="0" smtClean="0"/>
              <a:t> The brick is turned so that its </a:t>
            </a:r>
            <a:r>
              <a:rPr lang="en-IN" sz="2200" b="1" dirty="0" smtClean="0"/>
              <a:t>side face (90mm × 190mm in modular bricks)</a:t>
            </a:r>
            <a:r>
              <a:rPr lang="en-IN" sz="2200" dirty="0" smtClean="0"/>
              <a:t> rests on the mortar, instead of the broader bed face.</a:t>
            </a:r>
          </a:p>
          <a:p>
            <a:pPr marL="714375" algn="just"/>
            <a:r>
              <a:rPr lang="en-IN" sz="2200" b="1" dirty="0" smtClean="0"/>
              <a:t>Effect on Wall Thickness:</a:t>
            </a:r>
            <a:r>
              <a:rPr lang="en-IN" sz="2200" dirty="0" smtClean="0"/>
              <a:t> This technique </a:t>
            </a:r>
            <a:r>
              <a:rPr lang="en-IN" sz="2200" b="1" dirty="0" smtClean="0"/>
              <a:t>reduces the overall thickness of the wall</a:t>
            </a:r>
            <a:r>
              <a:rPr lang="en-IN" sz="2200" dirty="0" smtClean="0"/>
              <a:t>, making it suitable for </a:t>
            </a:r>
            <a:r>
              <a:rPr lang="en-IN" sz="2200" b="1" dirty="0" smtClean="0"/>
              <a:t>partition walls, lightweight constructions, and decorative works</a:t>
            </a:r>
            <a:r>
              <a:rPr lang="en-IN" sz="2200" dirty="0" smtClean="0"/>
              <a:t>.</a:t>
            </a:r>
          </a:p>
          <a:p>
            <a:pPr marL="714375" algn="just"/>
            <a:r>
              <a:rPr lang="en-IN" sz="2200" b="1" dirty="0" smtClean="0"/>
              <a:t>Common Uses:</a:t>
            </a:r>
            <a:endParaRPr lang="en-IN" sz="2200" dirty="0" smtClean="0"/>
          </a:p>
          <a:p>
            <a:pPr marL="714375" lvl="1" indent="-342900" algn="just"/>
            <a:r>
              <a:rPr lang="en-IN" sz="2200" b="1" dirty="0" smtClean="0"/>
              <a:t>Partition walls (Half-brick walls)</a:t>
            </a:r>
            <a:endParaRPr lang="en-IN" sz="2200" dirty="0" smtClean="0"/>
          </a:p>
          <a:p>
            <a:pPr marL="714375" lvl="1" indent="-342900" algn="just"/>
            <a:r>
              <a:rPr lang="en-IN" sz="2200" b="1" dirty="0" smtClean="0"/>
              <a:t>Non-load-bearing structures</a:t>
            </a:r>
            <a:endParaRPr lang="en-IN" sz="2200" dirty="0" smtClean="0"/>
          </a:p>
          <a:p>
            <a:pPr marL="714375" lvl="1" indent="-342900" algn="just"/>
            <a:r>
              <a:rPr lang="en-IN" sz="2200" b="1" dirty="0" smtClean="0"/>
              <a:t>Architectural patterns and decorative brickwork</a:t>
            </a:r>
            <a:endParaRPr lang="en-IN" sz="2200" dirty="0" smtClean="0"/>
          </a:p>
          <a:p>
            <a:pPr marL="714375" algn="just"/>
            <a:r>
              <a:rPr lang="en-IN" sz="2200" b="1" dirty="0" smtClean="0"/>
              <a:t>Limitations:</a:t>
            </a:r>
            <a:r>
              <a:rPr lang="en-IN" sz="2200" dirty="0" smtClean="0"/>
              <a:t> This orientation results in </a:t>
            </a:r>
            <a:r>
              <a:rPr lang="en-IN" sz="2200" b="1" dirty="0" smtClean="0"/>
              <a:t>less structural strength</a:t>
            </a:r>
            <a:r>
              <a:rPr lang="en-IN" sz="2200" dirty="0" smtClean="0"/>
              <a:t> compared to bricks laid on their bed, making it unsuitable for load-bearing walls.</a:t>
            </a:r>
            <a:endParaRPr lang="en-IN"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120680"/>
          </a:xfrm>
        </p:spPr>
        <p:txBody>
          <a:bodyPr>
            <a:noAutofit/>
          </a:bodyPr>
          <a:lstStyle/>
          <a:p>
            <a:r>
              <a:rPr lang="en-IN" sz="2800" b="1" dirty="0" smtClean="0"/>
              <a:t>Brick on End</a:t>
            </a:r>
            <a:endParaRPr lang="en-IN" sz="2800" dirty="0" smtClean="0"/>
          </a:p>
          <a:p>
            <a:pPr indent="14288">
              <a:buNone/>
            </a:pPr>
            <a:r>
              <a:rPr lang="en-IN" sz="2800" dirty="0" smtClean="0"/>
              <a:t>The term </a:t>
            </a:r>
            <a:r>
              <a:rPr lang="en-IN" sz="2800" b="1" dirty="0" smtClean="0"/>
              <a:t>"brick on end"</a:t>
            </a:r>
            <a:r>
              <a:rPr lang="en-IN" sz="2800" dirty="0" smtClean="0"/>
              <a:t> refers to the practice of laying a brick with its </a:t>
            </a:r>
            <a:r>
              <a:rPr lang="en-IN" sz="2800" b="1" dirty="0" smtClean="0"/>
              <a:t>smallest face (end face) in contact with the mortar</a:t>
            </a:r>
            <a:r>
              <a:rPr lang="en-IN" sz="2800" dirty="0" smtClean="0"/>
              <a:t>, meaning the brick stands vertically with its </a:t>
            </a:r>
            <a:r>
              <a:rPr lang="en-IN" sz="2800" b="1" dirty="0" smtClean="0"/>
              <a:t>height as the dominant dimension</a:t>
            </a:r>
            <a:r>
              <a:rPr lang="en-IN" sz="2800" dirty="0" smtClean="0"/>
              <a:t>.</a:t>
            </a:r>
          </a:p>
          <a:p>
            <a:pPr marL="898525" indent="-441325">
              <a:buNone/>
            </a:pPr>
            <a:r>
              <a:rPr lang="en-IN" sz="2800" b="1" dirty="0" smtClean="0"/>
              <a:t>Key Points:</a:t>
            </a:r>
          </a:p>
          <a:p>
            <a:pPr marL="898525" indent="-441325"/>
            <a:r>
              <a:rPr lang="en-IN" sz="2800" b="1" dirty="0" smtClean="0"/>
              <a:t>Orientation:</a:t>
            </a:r>
            <a:r>
              <a:rPr lang="en-IN" sz="2800" dirty="0" smtClean="0"/>
              <a:t> The brick is placed upright, with its </a:t>
            </a:r>
            <a:r>
              <a:rPr lang="en-IN" sz="2800" b="1" dirty="0" smtClean="0"/>
              <a:t>end face (90mm × 90mm in modular bricks)</a:t>
            </a:r>
            <a:r>
              <a:rPr lang="en-IN" sz="2800" dirty="0" smtClean="0"/>
              <a:t> resting on the mortar bed.</a:t>
            </a:r>
          </a:p>
          <a:p>
            <a:pPr marL="898525" indent="-441325"/>
            <a:r>
              <a:rPr lang="en-IN" sz="2800" b="1" dirty="0" smtClean="0"/>
              <a:t>Effect on Wall Thickness &amp; Strength:</a:t>
            </a:r>
            <a:endParaRPr lang="en-IN" sz="2800" dirty="0" smtClean="0"/>
          </a:p>
          <a:p>
            <a:pPr marL="898525" lvl="1" indent="-441325"/>
            <a:r>
              <a:rPr lang="en-IN" sz="2400" dirty="0" smtClean="0"/>
              <a:t>Increases wall </a:t>
            </a:r>
            <a:r>
              <a:rPr lang="en-IN" sz="2400" b="1" dirty="0" smtClean="0"/>
              <a:t>height</a:t>
            </a:r>
            <a:r>
              <a:rPr lang="en-IN" sz="2400" dirty="0" smtClean="0"/>
              <a:t> while keeping the footprint smaller.</a:t>
            </a:r>
          </a:p>
          <a:p>
            <a:pPr marL="898525" lvl="1" indent="-441325"/>
            <a:r>
              <a:rPr lang="en-IN" sz="2400" dirty="0" smtClean="0"/>
              <a:t>Provides a distinct architectural appearance but offers </a:t>
            </a:r>
            <a:r>
              <a:rPr lang="en-IN" sz="2400" b="1" dirty="0" smtClean="0"/>
              <a:t>less stability</a:t>
            </a:r>
            <a:r>
              <a:rPr lang="en-IN" sz="2400" dirty="0" smtClean="0"/>
              <a:t> than traditional laying methods.</a:t>
            </a:r>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22985</TotalTime>
  <Words>1051</Words>
  <Application>Microsoft Office PowerPoint</Application>
  <PresentationFormat>On-screen Show (4:3)</PresentationFormat>
  <Paragraphs>168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Brick Masonry</vt:lpstr>
      <vt:lpstr>Brick Masonry</vt:lpstr>
      <vt:lpstr>Technical terms in brick masonry</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Brick Masonry</dc:title>
  <dc:creator>computational lab</dc:creator>
  <cp:lastModifiedBy>computational lab</cp:lastModifiedBy>
  <cp:revision>19</cp:revision>
  <dcterms:created xsi:type="dcterms:W3CDTF">2025-02-17T05:18:25Z</dcterms:created>
  <dcterms:modified xsi:type="dcterms:W3CDTF">2025-03-05T04:23:43Z</dcterms:modified>
</cp:coreProperties>
</file>