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58-865A-47F4-B974-9B4D9AF535C2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70FC-C557-44CB-973D-34CE89BA83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58-865A-47F4-B974-9B4D9AF535C2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70FC-C557-44CB-973D-34CE89BA83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58-865A-47F4-B974-9B4D9AF535C2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70FC-C557-44CB-973D-34CE89BA83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58-865A-47F4-B974-9B4D9AF535C2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70FC-C557-44CB-973D-34CE89BA83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58-865A-47F4-B974-9B4D9AF535C2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70FC-C557-44CB-973D-34CE89BA83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58-865A-47F4-B974-9B4D9AF535C2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70FC-C557-44CB-973D-34CE89BA83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58-865A-47F4-B974-9B4D9AF535C2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70FC-C557-44CB-973D-34CE89BA83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58-865A-47F4-B974-9B4D9AF535C2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70FC-C557-44CB-973D-34CE89BA83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58-865A-47F4-B974-9B4D9AF535C2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70FC-C557-44CB-973D-34CE89BA83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58-865A-47F4-B974-9B4D9AF535C2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70FC-C557-44CB-973D-34CE89BA83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58-865A-47F4-B974-9B4D9AF535C2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70FC-C557-44CB-973D-34CE89BA83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C658-865A-47F4-B974-9B4D9AF535C2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70FC-C557-44CB-973D-34CE89BA83D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Dampness and </a:t>
            </a:r>
            <a:r>
              <a:rPr lang="en-IN" smtClean="0"/>
              <a:t>Damp Proofing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Building Construction Practice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600" b="1" dirty="0" smtClean="0"/>
              <a:t>3. Semi-Rigid Materials</a:t>
            </a:r>
          </a:p>
          <a:p>
            <a:pPr lvl="1" algn="just"/>
            <a:r>
              <a:rPr lang="en-IN" sz="2600" b="1" dirty="0" smtClean="0"/>
              <a:t>Mastic Asphalt:</a:t>
            </a:r>
            <a:r>
              <a:rPr lang="en-IN" sz="2600" dirty="0" smtClean="0"/>
              <a:t> A mixture of </a:t>
            </a:r>
            <a:r>
              <a:rPr lang="en-IN" sz="2600" b="1" dirty="0" smtClean="0"/>
              <a:t>bitumen and sand</a:t>
            </a:r>
            <a:r>
              <a:rPr lang="en-IN" sz="2600" dirty="0" smtClean="0"/>
              <a:t>, applied in </a:t>
            </a:r>
            <a:r>
              <a:rPr lang="en-IN" sz="2600" b="1" dirty="0" smtClean="0"/>
              <a:t>roofing, basements, and floors</a:t>
            </a:r>
            <a:r>
              <a:rPr lang="en-IN" sz="2600" dirty="0" smtClean="0"/>
              <a:t>.</a:t>
            </a:r>
          </a:p>
          <a:p>
            <a:pPr lvl="1" algn="just"/>
            <a:r>
              <a:rPr lang="en-IN" sz="2600" b="1" dirty="0" smtClean="0"/>
              <a:t>Metal Sheets (Lead, Copper, </a:t>
            </a:r>
            <a:r>
              <a:rPr lang="en-IN" sz="2600" b="1" dirty="0" err="1" smtClean="0"/>
              <a:t>Aluminum</a:t>
            </a:r>
            <a:r>
              <a:rPr lang="en-IN" sz="2600" b="1" dirty="0" smtClean="0"/>
              <a:t>):</a:t>
            </a:r>
            <a:r>
              <a:rPr lang="en-IN" sz="2600" dirty="0" smtClean="0"/>
              <a:t> Used in </a:t>
            </a:r>
            <a:r>
              <a:rPr lang="en-IN" sz="2600" b="1" dirty="0" smtClean="0"/>
              <a:t>foundations and damp courses</a:t>
            </a:r>
            <a:r>
              <a:rPr lang="en-IN" sz="2600" dirty="0" smtClean="0"/>
              <a:t> for high moisture resistance.</a:t>
            </a:r>
            <a:endParaRPr lang="en-IN" sz="2600" dirty="0"/>
          </a:p>
          <a:p>
            <a:pPr algn="just">
              <a:buNone/>
            </a:pPr>
            <a:r>
              <a:rPr lang="en-IN" b="1" dirty="0" smtClean="0"/>
              <a:t>4. Integral Waterproofing Compounds</a:t>
            </a:r>
          </a:p>
          <a:p>
            <a:pPr lvl="1" algn="just"/>
            <a:r>
              <a:rPr lang="en-IN" dirty="0" smtClean="0"/>
              <a:t>Added to </a:t>
            </a:r>
            <a:r>
              <a:rPr lang="en-IN" b="1" dirty="0" smtClean="0"/>
              <a:t>cement mortar</a:t>
            </a:r>
            <a:r>
              <a:rPr lang="en-IN" dirty="0" smtClean="0"/>
              <a:t> to increase water resistance.</a:t>
            </a:r>
          </a:p>
          <a:p>
            <a:pPr lvl="1" algn="just"/>
            <a:r>
              <a:rPr lang="en-IN" dirty="0" smtClean="0"/>
              <a:t>Examples: </a:t>
            </a:r>
            <a:r>
              <a:rPr lang="en-IN" b="1" dirty="0" smtClean="0"/>
              <a:t>Sodium Silicate, Calcium Chloride, </a:t>
            </a:r>
            <a:r>
              <a:rPr lang="en-IN" b="1" dirty="0" err="1" smtClean="0"/>
              <a:t>Aluminum</a:t>
            </a:r>
            <a:r>
              <a:rPr lang="en-IN" b="1" dirty="0" smtClean="0"/>
              <a:t> Sulphate</a:t>
            </a:r>
            <a:r>
              <a:rPr lang="en-IN" dirty="0" smtClean="0"/>
              <a:t>.</a:t>
            </a:r>
          </a:p>
          <a:p>
            <a:pPr marL="0" lvl="1" indent="0" algn="just">
              <a:buNone/>
            </a:pPr>
            <a:endParaRPr lang="en-I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b="1" dirty="0" smtClean="0"/>
              <a:t>5. Chemical Damp-Proofing Agents</a:t>
            </a:r>
          </a:p>
          <a:p>
            <a:pPr lvl="1" algn="just"/>
            <a:r>
              <a:rPr lang="en-IN" b="1" dirty="0" smtClean="0"/>
              <a:t>Silicone-Based Water Repellents:</a:t>
            </a:r>
            <a:r>
              <a:rPr lang="en-IN" dirty="0" smtClean="0"/>
              <a:t> Used as </a:t>
            </a:r>
            <a:r>
              <a:rPr lang="en-IN" b="1" dirty="0" smtClean="0"/>
              <a:t>surface coatings on walls</a:t>
            </a:r>
            <a:r>
              <a:rPr lang="en-IN" dirty="0" smtClean="0"/>
              <a:t>.</a:t>
            </a:r>
          </a:p>
          <a:p>
            <a:pPr lvl="1" algn="just"/>
            <a:r>
              <a:rPr lang="en-IN" b="1" dirty="0" smtClean="0"/>
              <a:t>Epoxy Resins &amp; Acrylic Coatings:</a:t>
            </a:r>
            <a:r>
              <a:rPr lang="en-IN" dirty="0" smtClean="0"/>
              <a:t> Used for </a:t>
            </a:r>
            <a:r>
              <a:rPr lang="en-IN" b="1" dirty="0" smtClean="0"/>
              <a:t>flooring, basements, and swimming pools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Principles pertaining to the use of dam-proof materials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IN" sz="2600" b="1" dirty="0" smtClean="0"/>
              <a:t>1. Selection of Suitable Damp-Proofing Material</a:t>
            </a:r>
          </a:p>
          <a:p>
            <a:pPr lvl="1" algn="just"/>
            <a:r>
              <a:rPr lang="en-IN" sz="2600" dirty="0" smtClean="0"/>
              <a:t>Choose materials based on </a:t>
            </a:r>
            <a:r>
              <a:rPr lang="en-IN" sz="2600" b="1" dirty="0" smtClean="0"/>
              <a:t>climatic conditions, building type, and location</a:t>
            </a:r>
            <a:r>
              <a:rPr lang="en-IN" sz="2600" dirty="0" smtClean="0"/>
              <a:t> (e.g., bitumen for roofs, metal sheets for foundations).</a:t>
            </a:r>
          </a:p>
          <a:p>
            <a:pPr lvl="1" algn="just"/>
            <a:r>
              <a:rPr lang="en-IN" sz="2600" dirty="0" smtClean="0"/>
              <a:t>Materials should be </a:t>
            </a:r>
            <a:r>
              <a:rPr lang="en-IN" sz="2600" b="1" dirty="0" smtClean="0"/>
              <a:t>water-resistant, durable, and compatible</a:t>
            </a:r>
            <a:r>
              <a:rPr lang="en-IN" sz="2600" dirty="0" smtClean="0"/>
              <a:t> with the building structure.</a:t>
            </a:r>
          </a:p>
          <a:p>
            <a:pPr algn="just">
              <a:buNone/>
            </a:pPr>
            <a:r>
              <a:rPr lang="en-IN" sz="2600" b="1" dirty="0" smtClean="0"/>
              <a:t>2. Proper Thickness and Placement</a:t>
            </a:r>
          </a:p>
          <a:p>
            <a:pPr lvl="1" algn="just"/>
            <a:r>
              <a:rPr lang="en-IN" sz="2600" b="1" dirty="0" smtClean="0"/>
              <a:t>Damp-proof course (DPC) layers</a:t>
            </a:r>
            <a:r>
              <a:rPr lang="en-IN" sz="2600" dirty="0" smtClean="0"/>
              <a:t> should have a </a:t>
            </a:r>
            <a:r>
              <a:rPr lang="en-IN" sz="2600" b="1" dirty="0" smtClean="0"/>
              <a:t>minimum thickness of 2-5 cm</a:t>
            </a:r>
            <a:r>
              <a:rPr lang="en-IN" sz="2600" dirty="0" smtClean="0"/>
              <a:t>, depending on the material.</a:t>
            </a:r>
          </a:p>
          <a:p>
            <a:pPr lvl="1" algn="just"/>
            <a:r>
              <a:rPr lang="en-IN" sz="2600" dirty="0" smtClean="0"/>
              <a:t>It must be placed </a:t>
            </a:r>
            <a:r>
              <a:rPr lang="en-IN" sz="2600" b="1" dirty="0" smtClean="0"/>
              <a:t>at appropriate locations</a:t>
            </a:r>
            <a:r>
              <a:rPr lang="en-IN" sz="2600" dirty="0" smtClean="0"/>
              <a:t>, such as </a:t>
            </a:r>
            <a:r>
              <a:rPr lang="en-IN" sz="2600" b="1" dirty="0" smtClean="0"/>
              <a:t>plinth level, basement floors, and roofs</a:t>
            </a:r>
            <a:r>
              <a:rPr lang="en-IN" sz="2600" dirty="0" smtClean="0"/>
              <a:t>.</a:t>
            </a:r>
          </a:p>
          <a:p>
            <a:pPr algn="just">
              <a:buNone/>
            </a:pP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b="1" dirty="0" smtClean="0"/>
              <a:t>3. Continuous Damp-Proofing Layer</a:t>
            </a:r>
          </a:p>
          <a:p>
            <a:pPr lvl="1" algn="just"/>
            <a:r>
              <a:rPr lang="en-IN" dirty="0" smtClean="0"/>
              <a:t>The </a:t>
            </a:r>
            <a:r>
              <a:rPr lang="en-IN" b="1" dirty="0" smtClean="0"/>
              <a:t>damp-proof layer should be unbroken</a:t>
            </a:r>
            <a:r>
              <a:rPr lang="en-IN" dirty="0" smtClean="0"/>
              <a:t> across the entire surface to prevent moisture penetration.</a:t>
            </a:r>
          </a:p>
          <a:p>
            <a:pPr lvl="1" algn="just"/>
            <a:r>
              <a:rPr lang="en-IN" b="1" dirty="0" smtClean="0"/>
              <a:t>Joints must be properly sealed</a:t>
            </a:r>
            <a:r>
              <a:rPr lang="en-IN" dirty="0" smtClean="0"/>
              <a:t> using overlapping techniques or adhesives.</a:t>
            </a:r>
          </a:p>
          <a:p>
            <a:pPr algn="just">
              <a:buNone/>
            </a:pPr>
            <a:r>
              <a:rPr lang="en-IN" b="1" dirty="0" smtClean="0"/>
              <a:t>4. Effective Surface Preparation</a:t>
            </a:r>
          </a:p>
          <a:p>
            <a:pPr lvl="1" algn="just"/>
            <a:r>
              <a:rPr lang="en-IN" dirty="0" smtClean="0"/>
              <a:t>The surface should be </a:t>
            </a:r>
            <a:r>
              <a:rPr lang="en-IN" b="1" dirty="0" smtClean="0"/>
              <a:t>clean, level, and free from dust or cracks</a:t>
            </a:r>
            <a:r>
              <a:rPr lang="en-IN" dirty="0" smtClean="0"/>
              <a:t> before applying damp-proofing materials.</a:t>
            </a:r>
          </a:p>
          <a:p>
            <a:pPr lvl="1" algn="just"/>
            <a:r>
              <a:rPr lang="en-IN" b="1" dirty="0" smtClean="0"/>
              <a:t>Primer coats or bonding agents</a:t>
            </a:r>
            <a:r>
              <a:rPr lang="en-IN" dirty="0" smtClean="0"/>
              <a:t> should be used for better adhesion.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b="1" dirty="0" smtClean="0"/>
              <a:t>5. Proper Drainage and Ventilation</a:t>
            </a:r>
          </a:p>
          <a:p>
            <a:pPr lvl="1"/>
            <a:r>
              <a:rPr lang="en-IN" sz="2400" b="1" dirty="0" smtClean="0"/>
              <a:t>Good drainage systems</a:t>
            </a:r>
            <a:r>
              <a:rPr lang="en-IN" sz="2400" dirty="0" smtClean="0"/>
              <a:t> (e.g., sloped surfaces, rainwater pipes) should be provided to direct water away from buildings.</a:t>
            </a:r>
          </a:p>
          <a:p>
            <a:pPr lvl="1"/>
            <a:r>
              <a:rPr lang="en-IN" sz="2400" dirty="0" smtClean="0"/>
              <a:t>Proper </a:t>
            </a:r>
            <a:r>
              <a:rPr lang="en-IN" sz="2400" b="1" dirty="0" smtClean="0"/>
              <a:t>ventilation in walls and basements</a:t>
            </a:r>
            <a:r>
              <a:rPr lang="en-IN" sz="2400" dirty="0" smtClean="0"/>
              <a:t> prevents condensation and moisture </a:t>
            </a:r>
            <a:r>
              <a:rPr lang="en-IN" sz="2400" dirty="0" err="1" smtClean="0"/>
              <a:t>buildup</a:t>
            </a:r>
            <a:r>
              <a:rPr lang="en-IN" sz="2400" dirty="0" smtClean="0"/>
              <a:t>.</a:t>
            </a:r>
          </a:p>
          <a:p>
            <a:pPr algn="just">
              <a:buNone/>
            </a:pPr>
            <a:r>
              <a:rPr lang="en-IN" b="1" dirty="0" smtClean="0"/>
              <a:t>6. Prevention of Capillary Action</a:t>
            </a:r>
          </a:p>
          <a:p>
            <a:pPr lvl="1" algn="just"/>
            <a:r>
              <a:rPr lang="en-IN" dirty="0" smtClean="0"/>
              <a:t>Materials like </a:t>
            </a:r>
            <a:r>
              <a:rPr lang="en-IN" b="1" dirty="0" smtClean="0"/>
              <a:t>concrete, bitumen, and metal sheets</a:t>
            </a:r>
            <a:r>
              <a:rPr lang="en-IN" dirty="0" smtClean="0"/>
              <a:t> should be used at the </a:t>
            </a:r>
            <a:r>
              <a:rPr lang="en-IN" b="1" dirty="0" smtClean="0"/>
              <a:t>foundation level</a:t>
            </a:r>
            <a:r>
              <a:rPr lang="en-IN" dirty="0" smtClean="0"/>
              <a:t> to stop moisture from rising.</a:t>
            </a:r>
          </a:p>
          <a:p>
            <a:pPr lvl="1" algn="just"/>
            <a:r>
              <a:rPr lang="en-IN" dirty="0" smtClean="0"/>
              <a:t>Cavity walls can be introduced to create </a:t>
            </a:r>
            <a:r>
              <a:rPr lang="en-IN" b="1" dirty="0" smtClean="0"/>
              <a:t>air gaps</a:t>
            </a:r>
            <a:r>
              <a:rPr lang="en-IN" dirty="0" smtClean="0"/>
              <a:t> for extra protection.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b="1" dirty="0" smtClean="0"/>
              <a:t>7. Maintenance and Repair</a:t>
            </a:r>
          </a:p>
          <a:p>
            <a:pPr lvl="1" algn="just"/>
            <a:r>
              <a:rPr lang="en-IN" dirty="0" smtClean="0"/>
              <a:t>Regular </a:t>
            </a:r>
            <a:r>
              <a:rPr lang="en-IN" b="1" dirty="0" smtClean="0"/>
              <a:t>inspection and maintenance</a:t>
            </a:r>
            <a:r>
              <a:rPr lang="en-IN" dirty="0" smtClean="0"/>
              <a:t> of damp-proofing layers to fix cracks or leaks.</a:t>
            </a:r>
          </a:p>
          <a:p>
            <a:pPr lvl="1" algn="just"/>
            <a:r>
              <a:rPr lang="en-IN" b="1" dirty="0" smtClean="0"/>
              <a:t>Reapplication of waterproof coatings</a:t>
            </a:r>
            <a:r>
              <a:rPr lang="en-IN" dirty="0" smtClean="0"/>
              <a:t> if necessary, especially in exposed areas.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Dampness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Dampness</a:t>
            </a:r>
            <a:r>
              <a:rPr lang="en-IN" dirty="0" smtClean="0"/>
              <a:t> refers to the </a:t>
            </a:r>
            <a:r>
              <a:rPr lang="en-IN" b="1" dirty="0" smtClean="0"/>
              <a:t>presence of excess moisture</a:t>
            </a:r>
            <a:r>
              <a:rPr lang="en-IN" dirty="0" smtClean="0"/>
              <a:t> in the walls, floors, or ceilings of a building, which can weaken the structure and create an unhealthy environment.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IN" dirty="0" smtClean="0"/>
              <a:t>Possible Causes of Dampness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dirty="0" smtClean="0"/>
              <a:t>Capillary Action:</a:t>
            </a:r>
            <a:r>
              <a:rPr lang="en-IN" dirty="0" smtClean="0"/>
              <a:t> Water rises from the ground through foundation walls due to </a:t>
            </a:r>
            <a:r>
              <a:rPr lang="en-IN" b="1" dirty="0" smtClean="0"/>
              <a:t>capillary action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Rainwater Penetration:</a:t>
            </a:r>
            <a:r>
              <a:rPr lang="en-IN" dirty="0" smtClean="0"/>
              <a:t> Poor roofing, cracked walls, or faulty external plaster allow rainwater to seep in.</a:t>
            </a:r>
          </a:p>
          <a:p>
            <a:pPr algn="just"/>
            <a:r>
              <a:rPr lang="en-IN" b="1" dirty="0" smtClean="0"/>
              <a:t>Leakage from Pipes:</a:t>
            </a:r>
            <a:r>
              <a:rPr lang="en-IN" dirty="0" smtClean="0"/>
              <a:t> Faulty plumbing, leaking water supply pipes, or drainage issues contribute to dampness.</a:t>
            </a:r>
          </a:p>
          <a:p>
            <a:pPr algn="just"/>
            <a:r>
              <a:rPr lang="en-IN" b="1" dirty="0" smtClean="0"/>
              <a:t>Condensation:</a:t>
            </a:r>
            <a:r>
              <a:rPr lang="en-IN" dirty="0" smtClean="0"/>
              <a:t> Excess moisture in the air condenses on walls and ceilings, especially in humid conditions.</a:t>
            </a:r>
          </a:p>
          <a:p>
            <a:pPr algn="just"/>
            <a:r>
              <a:rPr lang="en-IN" b="1" dirty="0" smtClean="0"/>
              <a:t>Poor Drainage System:</a:t>
            </a:r>
            <a:r>
              <a:rPr lang="en-IN" dirty="0" smtClean="0"/>
              <a:t> Improper slope or lack of drainage around the building leads to water accumulation.</a:t>
            </a:r>
          </a:p>
          <a:p>
            <a:pPr algn="just"/>
            <a:r>
              <a:rPr lang="en-IN" b="1" dirty="0" smtClean="0"/>
              <a:t>Defective Damp-Proof Course (DPC):</a:t>
            </a:r>
            <a:r>
              <a:rPr lang="en-IN" dirty="0" smtClean="0"/>
              <a:t> Absence or failure of damp-proofing layers allows moisture ingress.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Ill Effects of Dampness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357188" indent="-357188" algn="just"/>
            <a:r>
              <a:rPr lang="en-IN" b="1" dirty="0" smtClean="0"/>
              <a:t>Weakens Structure:</a:t>
            </a:r>
            <a:r>
              <a:rPr lang="en-IN" dirty="0" smtClean="0"/>
              <a:t> Moisture </a:t>
            </a:r>
            <a:r>
              <a:rPr lang="en-IN" b="1" dirty="0" smtClean="0"/>
              <a:t>reduces the strength of walls, floors, and roofs</a:t>
            </a:r>
            <a:r>
              <a:rPr lang="en-IN" dirty="0" smtClean="0"/>
              <a:t>, leading to cracks and decay.</a:t>
            </a:r>
          </a:p>
          <a:p>
            <a:pPr marL="357188" indent="-357188" algn="just"/>
            <a:r>
              <a:rPr lang="en-IN" b="1" dirty="0" smtClean="0"/>
              <a:t>Promotes </a:t>
            </a:r>
            <a:r>
              <a:rPr lang="en-IN" b="1" dirty="0" err="1" smtClean="0"/>
              <a:t>Mold</a:t>
            </a:r>
            <a:r>
              <a:rPr lang="en-IN" b="1" dirty="0" smtClean="0"/>
              <a:t> Growth:</a:t>
            </a:r>
            <a:r>
              <a:rPr lang="en-IN" dirty="0" smtClean="0"/>
              <a:t> </a:t>
            </a:r>
            <a:r>
              <a:rPr lang="en-IN" dirty="0" err="1" smtClean="0"/>
              <a:t>Favors</a:t>
            </a:r>
            <a:r>
              <a:rPr lang="en-IN" dirty="0" smtClean="0"/>
              <a:t> the growth of </a:t>
            </a:r>
            <a:r>
              <a:rPr lang="en-IN" b="1" dirty="0" smtClean="0"/>
              <a:t>fungus, </a:t>
            </a:r>
            <a:r>
              <a:rPr lang="en-IN" b="1" dirty="0" err="1" smtClean="0"/>
              <a:t>mold</a:t>
            </a:r>
            <a:r>
              <a:rPr lang="en-IN" b="1" dirty="0" smtClean="0"/>
              <a:t>, and mildew</a:t>
            </a:r>
            <a:r>
              <a:rPr lang="en-IN" dirty="0" smtClean="0"/>
              <a:t>, causing health issues.</a:t>
            </a:r>
          </a:p>
          <a:p>
            <a:pPr marL="357188" indent="-357188" algn="just"/>
            <a:r>
              <a:rPr lang="en-IN" b="1" dirty="0" smtClean="0"/>
              <a:t>Damages Paint &amp; Plaster:</a:t>
            </a:r>
            <a:r>
              <a:rPr lang="en-IN" dirty="0" smtClean="0"/>
              <a:t> Leads to </a:t>
            </a:r>
            <a:r>
              <a:rPr lang="en-IN" b="1" dirty="0" smtClean="0"/>
              <a:t>peeling paint, flaking plaster, and salt deposits (efflorescence)</a:t>
            </a:r>
            <a:r>
              <a:rPr lang="en-IN" dirty="0" smtClean="0"/>
              <a:t>.</a:t>
            </a:r>
          </a:p>
          <a:p>
            <a:pPr marL="357188" indent="-357188" algn="just"/>
            <a:r>
              <a:rPr lang="en-IN" b="1" dirty="0" smtClean="0"/>
              <a:t>Unhealthy Living Conditions:</a:t>
            </a:r>
            <a:r>
              <a:rPr lang="en-IN" dirty="0" smtClean="0"/>
              <a:t> Causes </a:t>
            </a:r>
            <a:r>
              <a:rPr lang="en-IN" b="1" dirty="0" smtClean="0"/>
              <a:t>bad </a:t>
            </a:r>
            <a:r>
              <a:rPr lang="en-IN" b="1" dirty="0" err="1" smtClean="0"/>
              <a:t>odors</a:t>
            </a:r>
            <a:r>
              <a:rPr lang="en-IN" b="1" dirty="0" smtClean="0"/>
              <a:t>, damp air, and respiratory problems</a:t>
            </a:r>
            <a:r>
              <a:rPr lang="en-IN" dirty="0" smtClean="0"/>
              <a:t>.</a:t>
            </a:r>
          </a:p>
          <a:p>
            <a:pPr marL="357188" indent="-357188" algn="just"/>
            <a:r>
              <a:rPr lang="en-IN" b="1" dirty="0" smtClean="0"/>
              <a:t>Corrosion of Metal Fixtures:</a:t>
            </a:r>
            <a:r>
              <a:rPr lang="en-IN" dirty="0" smtClean="0"/>
              <a:t> Moisture leads to </a:t>
            </a:r>
            <a:r>
              <a:rPr lang="en-IN" b="1" dirty="0" smtClean="0"/>
              <a:t>rusting of steel reinforcements</a:t>
            </a:r>
            <a:r>
              <a:rPr lang="en-IN" dirty="0" smtClean="0"/>
              <a:t> and metal parts.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Ill Effects of Dampness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357188" indent="-357188" algn="just"/>
            <a:r>
              <a:rPr lang="en-IN" b="1" dirty="0" smtClean="0"/>
              <a:t>Weakens Structure:</a:t>
            </a:r>
            <a:r>
              <a:rPr lang="en-IN" dirty="0" smtClean="0"/>
              <a:t> Moisture </a:t>
            </a:r>
            <a:r>
              <a:rPr lang="en-IN" b="1" dirty="0" smtClean="0"/>
              <a:t>reduces the strength of walls, floors, and roofs</a:t>
            </a:r>
            <a:r>
              <a:rPr lang="en-IN" dirty="0" smtClean="0"/>
              <a:t>, leading to cracks and decay.</a:t>
            </a:r>
          </a:p>
          <a:p>
            <a:pPr marL="357188" indent="-357188" algn="just"/>
            <a:r>
              <a:rPr lang="en-IN" b="1" dirty="0" smtClean="0"/>
              <a:t>Promotes </a:t>
            </a:r>
            <a:r>
              <a:rPr lang="en-IN" b="1" dirty="0" err="1" smtClean="0"/>
              <a:t>Mold</a:t>
            </a:r>
            <a:r>
              <a:rPr lang="en-IN" b="1" dirty="0" smtClean="0"/>
              <a:t> Growth:</a:t>
            </a:r>
            <a:r>
              <a:rPr lang="en-IN" dirty="0" smtClean="0"/>
              <a:t> </a:t>
            </a:r>
            <a:r>
              <a:rPr lang="en-IN" dirty="0" err="1" smtClean="0"/>
              <a:t>Favors</a:t>
            </a:r>
            <a:r>
              <a:rPr lang="en-IN" dirty="0" smtClean="0"/>
              <a:t> the growth of </a:t>
            </a:r>
            <a:r>
              <a:rPr lang="en-IN" b="1" dirty="0" smtClean="0"/>
              <a:t>fungus, </a:t>
            </a:r>
            <a:r>
              <a:rPr lang="en-IN" b="1" dirty="0" err="1" smtClean="0"/>
              <a:t>mold</a:t>
            </a:r>
            <a:r>
              <a:rPr lang="en-IN" b="1" dirty="0" smtClean="0"/>
              <a:t>, and mildew</a:t>
            </a:r>
            <a:r>
              <a:rPr lang="en-IN" dirty="0" smtClean="0"/>
              <a:t>, causing health issues.</a:t>
            </a:r>
          </a:p>
          <a:p>
            <a:pPr marL="357188" indent="-357188" algn="just"/>
            <a:r>
              <a:rPr lang="en-IN" b="1" dirty="0" smtClean="0"/>
              <a:t>Damages Paint &amp; Plaster:</a:t>
            </a:r>
            <a:r>
              <a:rPr lang="en-IN" dirty="0" smtClean="0"/>
              <a:t> Leads to </a:t>
            </a:r>
            <a:r>
              <a:rPr lang="en-IN" b="1" dirty="0" smtClean="0"/>
              <a:t>peeling paint, flaking plaster, and salt deposits (efflorescence)</a:t>
            </a:r>
            <a:r>
              <a:rPr lang="en-IN" dirty="0" smtClean="0"/>
              <a:t>.</a:t>
            </a:r>
          </a:p>
          <a:p>
            <a:pPr marL="357188" indent="-357188" algn="just"/>
            <a:r>
              <a:rPr lang="en-IN" b="1" dirty="0" smtClean="0"/>
              <a:t>Unhealthy Living Conditions:</a:t>
            </a:r>
            <a:r>
              <a:rPr lang="en-IN" dirty="0" smtClean="0"/>
              <a:t> Causes </a:t>
            </a:r>
            <a:r>
              <a:rPr lang="en-IN" b="1" dirty="0" smtClean="0"/>
              <a:t>bad </a:t>
            </a:r>
            <a:r>
              <a:rPr lang="en-IN" b="1" dirty="0" err="1" smtClean="0"/>
              <a:t>odors</a:t>
            </a:r>
            <a:r>
              <a:rPr lang="en-IN" b="1" dirty="0" smtClean="0"/>
              <a:t>, damp air, and respiratory problems</a:t>
            </a:r>
            <a:r>
              <a:rPr lang="en-IN" dirty="0" smtClean="0"/>
              <a:t>.</a:t>
            </a:r>
          </a:p>
          <a:p>
            <a:pPr marL="357188" indent="-357188" algn="just"/>
            <a:r>
              <a:rPr lang="en-IN" b="1" dirty="0" smtClean="0"/>
              <a:t>Corrosion of Metal Fixtures:</a:t>
            </a:r>
            <a:r>
              <a:rPr lang="en-IN" dirty="0" smtClean="0"/>
              <a:t> Moisture leads to </a:t>
            </a:r>
            <a:r>
              <a:rPr lang="en-IN" b="1" dirty="0" smtClean="0"/>
              <a:t>rusting of steel reinforcements</a:t>
            </a:r>
            <a:r>
              <a:rPr lang="en-IN" dirty="0" smtClean="0"/>
              <a:t> and metal parts.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Methods of Preventing Dampness in Buildings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b="1" dirty="0" smtClean="0"/>
              <a:t>1. Damp-Proof Course (DPC)</a:t>
            </a:r>
          </a:p>
          <a:p>
            <a:pPr lvl="1" algn="just"/>
            <a:r>
              <a:rPr lang="en-IN" dirty="0" smtClean="0"/>
              <a:t>A </a:t>
            </a:r>
            <a:r>
              <a:rPr lang="en-IN" b="1" dirty="0" smtClean="0"/>
              <a:t>continuous layer of waterproof material</a:t>
            </a:r>
            <a:r>
              <a:rPr lang="en-IN" dirty="0" smtClean="0"/>
              <a:t> (bitumen, cement concrete, metal sheets, etc.) is provided at plinth level, walls, and floors.</a:t>
            </a:r>
          </a:p>
          <a:p>
            <a:pPr lvl="1" algn="just"/>
            <a:r>
              <a:rPr lang="en-IN" dirty="0" smtClean="0"/>
              <a:t>Prevents </a:t>
            </a:r>
            <a:r>
              <a:rPr lang="en-IN" b="1" dirty="0" smtClean="0"/>
              <a:t>capillary rise of water</a:t>
            </a:r>
            <a:r>
              <a:rPr lang="en-IN" dirty="0" smtClean="0"/>
              <a:t> from the ground.</a:t>
            </a:r>
          </a:p>
          <a:p>
            <a:pPr algn="just">
              <a:buNone/>
            </a:pPr>
            <a:r>
              <a:rPr lang="en-IN" b="1" dirty="0" smtClean="0"/>
              <a:t>2. Integral Damp-Proofing</a:t>
            </a:r>
          </a:p>
          <a:p>
            <a:pPr lvl="1" algn="just"/>
            <a:r>
              <a:rPr lang="en-IN" dirty="0" smtClean="0"/>
              <a:t>Waterproofing compounds (like </a:t>
            </a:r>
            <a:r>
              <a:rPr lang="en-IN" b="1" dirty="0" smtClean="0"/>
              <a:t>sodium silicate, </a:t>
            </a:r>
            <a:r>
              <a:rPr lang="en-IN" b="1" dirty="0" err="1" smtClean="0"/>
              <a:t>aluminum</a:t>
            </a:r>
            <a:r>
              <a:rPr lang="en-IN" b="1" dirty="0" smtClean="0"/>
              <a:t> </a:t>
            </a:r>
            <a:r>
              <a:rPr lang="en-IN" b="1" dirty="0" err="1" smtClean="0"/>
              <a:t>sulfate</a:t>
            </a:r>
            <a:r>
              <a:rPr lang="en-IN" b="1" dirty="0" smtClean="0"/>
              <a:t>, or calcium chloride</a:t>
            </a:r>
            <a:r>
              <a:rPr lang="en-IN" dirty="0" smtClean="0"/>
              <a:t>) are </a:t>
            </a:r>
            <a:r>
              <a:rPr lang="en-IN" b="1" dirty="0" smtClean="0"/>
              <a:t>mixed with cement</a:t>
            </a:r>
            <a:r>
              <a:rPr lang="en-IN" dirty="0" smtClean="0"/>
              <a:t> to improve resistance to moisture.</a:t>
            </a:r>
          </a:p>
          <a:p>
            <a:pPr lvl="1" algn="just"/>
            <a:r>
              <a:rPr lang="en-IN" dirty="0" smtClean="0"/>
              <a:t>Used in </a:t>
            </a:r>
            <a:r>
              <a:rPr lang="en-IN" b="1" dirty="0" smtClean="0"/>
              <a:t>concrete foundations, basements, and floors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b="1" dirty="0" smtClean="0"/>
              <a:t>3. Surface Treatment</a:t>
            </a:r>
          </a:p>
          <a:p>
            <a:pPr lvl="1" algn="just"/>
            <a:r>
              <a:rPr lang="en-IN" b="1" dirty="0" smtClean="0"/>
              <a:t>Waterproof coatings</a:t>
            </a:r>
            <a:r>
              <a:rPr lang="en-IN" dirty="0" smtClean="0"/>
              <a:t> (such as bitumen, cement plaster with water-repellent additives, or special paints) are applied to walls, roofs, and floors.</a:t>
            </a:r>
          </a:p>
          <a:p>
            <a:pPr lvl="1" algn="just"/>
            <a:r>
              <a:rPr lang="en-IN" dirty="0" smtClean="0"/>
              <a:t>Prevents </a:t>
            </a:r>
            <a:r>
              <a:rPr lang="en-IN" b="1" dirty="0" smtClean="0"/>
              <a:t>rainwater penetration</a:t>
            </a:r>
            <a:r>
              <a:rPr lang="en-IN" dirty="0" smtClean="0"/>
              <a:t> and enhances moisture resistance.</a:t>
            </a:r>
          </a:p>
          <a:p>
            <a:pPr algn="just">
              <a:buNone/>
            </a:pPr>
            <a:r>
              <a:rPr lang="en-IN" b="1" dirty="0" smtClean="0"/>
              <a:t>4. Cavity Wall Construction</a:t>
            </a:r>
          </a:p>
          <a:p>
            <a:pPr lvl="1" algn="just"/>
            <a:r>
              <a:rPr lang="en-IN" dirty="0" smtClean="0"/>
              <a:t>A </a:t>
            </a:r>
            <a:r>
              <a:rPr lang="en-IN" b="1" dirty="0" smtClean="0"/>
              <a:t>hollow space (cavity) is left between two brick walls</a:t>
            </a:r>
            <a:r>
              <a:rPr lang="en-IN" dirty="0" smtClean="0"/>
              <a:t>, preventing external moisture from reaching the inner wall.</a:t>
            </a:r>
          </a:p>
          <a:p>
            <a:pPr lvl="1" algn="just"/>
            <a:r>
              <a:rPr lang="en-IN" dirty="0" smtClean="0"/>
              <a:t>Common in </a:t>
            </a:r>
            <a:r>
              <a:rPr lang="en-IN" b="1" dirty="0" smtClean="0"/>
              <a:t>high-rainfall areas</a:t>
            </a:r>
            <a:r>
              <a:rPr lang="en-IN" dirty="0" smtClean="0"/>
              <a:t>.</a:t>
            </a:r>
          </a:p>
          <a:p>
            <a:pPr algn="just">
              <a:buNone/>
            </a:pPr>
            <a:r>
              <a:rPr lang="en-IN" b="1" dirty="0" smtClean="0"/>
              <a:t>5. </a:t>
            </a:r>
            <a:r>
              <a:rPr lang="en-IN" b="1" dirty="0" err="1" smtClean="0"/>
              <a:t>Guniting</a:t>
            </a:r>
            <a:r>
              <a:rPr lang="en-IN" b="1" dirty="0" smtClean="0"/>
              <a:t> (Cement Mortar Spraying)</a:t>
            </a:r>
          </a:p>
          <a:p>
            <a:pPr lvl="1" algn="just"/>
            <a:r>
              <a:rPr lang="en-IN" dirty="0" smtClean="0"/>
              <a:t>A </a:t>
            </a:r>
            <a:r>
              <a:rPr lang="en-IN" b="1" dirty="0" smtClean="0"/>
              <a:t>high-pressure spray of rich cement mortar</a:t>
            </a:r>
            <a:r>
              <a:rPr lang="en-IN" dirty="0" smtClean="0"/>
              <a:t> (1:3 ratio) is applied on damp walls or damaged surfaces.</a:t>
            </a:r>
          </a:p>
          <a:p>
            <a:pPr lvl="1" algn="just"/>
            <a:r>
              <a:rPr lang="en-IN" dirty="0" smtClean="0"/>
              <a:t>Used for </a:t>
            </a:r>
            <a:r>
              <a:rPr lang="en-IN" b="1" dirty="0" smtClean="0"/>
              <a:t>repairing old buildings and strengthening weak walls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3000" b="1" dirty="0" smtClean="0"/>
              <a:t>6. Proper Drainage System</a:t>
            </a:r>
          </a:p>
          <a:p>
            <a:pPr lvl="1" algn="just"/>
            <a:r>
              <a:rPr lang="en-IN" sz="3000" dirty="0" smtClean="0"/>
              <a:t>Ensuring </a:t>
            </a:r>
            <a:r>
              <a:rPr lang="en-IN" sz="3000" b="1" dirty="0" smtClean="0"/>
              <a:t>efficient drainage around the building</a:t>
            </a:r>
            <a:r>
              <a:rPr lang="en-IN" sz="3000" dirty="0" smtClean="0"/>
              <a:t> prevents water accumulation near foundations.</a:t>
            </a:r>
          </a:p>
          <a:p>
            <a:pPr lvl="1" algn="just"/>
            <a:r>
              <a:rPr lang="en-IN" sz="3000" dirty="0" smtClean="0"/>
              <a:t>Includes </a:t>
            </a:r>
            <a:r>
              <a:rPr lang="en-IN" sz="3000" b="1" dirty="0" smtClean="0"/>
              <a:t>proper ground slopes, surface drains, and rainwater gutters</a:t>
            </a:r>
            <a:r>
              <a:rPr lang="en-IN" sz="3000" dirty="0" smtClean="0"/>
              <a:t>.</a:t>
            </a:r>
          </a:p>
          <a:p>
            <a:pPr algn="just">
              <a:buNone/>
            </a:pPr>
            <a:r>
              <a:rPr lang="en-IN" sz="3000" b="1" dirty="0" smtClean="0"/>
              <a:t>7. Ventilation and Dehumidification</a:t>
            </a:r>
          </a:p>
          <a:p>
            <a:pPr lvl="1" algn="just"/>
            <a:r>
              <a:rPr lang="en-IN" sz="3000" dirty="0" smtClean="0"/>
              <a:t>Providing </a:t>
            </a:r>
            <a:r>
              <a:rPr lang="en-IN" sz="3000" b="1" dirty="0" smtClean="0"/>
              <a:t>adequate ventilation, cross-ventilation, and exhaust fans</a:t>
            </a:r>
            <a:r>
              <a:rPr lang="en-IN" sz="3000" dirty="0" smtClean="0"/>
              <a:t> helps </a:t>
            </a:r>
            <a:r>
              <a:rPr lang="en-IN" sz="3000" b="1" dirty="0" smtClean="0"/>
              <a:t>reduce indoor humidity</a:t>
            </a:r>
            <a:r>
              <a:rPr lang="en-IN" sz="3000" dirty="0" smtClean="0"/>
              <a:t>.</a:t>
            </a:r>
          </a:p>
          <a:p>
            <a:pPr lvl="1" algn="just"/>
            <a:r>
              <a:rPr lang="en-IN" sz="3000" dirty="0" smtClean="0"/>
              <a:t>Dehumidifiers can be used in </a:t>
            </a:r>
            <a:r>
              <a:rPr lang="en-IN" sz="3000" b="1" dirty="0" smtClean="0"/>
              <a:t>humid regions</a:t>
            </a:r>
            <a:r>
              <a:rPr lang="en-IN" sz="3000" dirty="0" smtClean="0"/>
              <a:t> to control moisture levels.</a:t>
            </a:r>
            <a:endParaRPr lang="en-IN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Dam-proof Materials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600" b="1" dirty="0" smtClean="0"/>
              <a:t>1. Flexible Materials</a:t>
            </a:r>
          </a:p>
          <a:p>
            <a:pPr lvl="1"/>
            <a:r>
              <a:rPr lang="en-IN" sz="2600" b="1" dirty="0" smtClean="0"/>
              <a:t>Bituminous Coatings (Asphalt, Bitumen Felt):</a:t>
            </a:r>
            <a:r>
              <a:rPr lang="en-IN" sz="2600" dirty="0" smtClean="0"/>
              <a:t> Used as a waterproof layer in </a:t>
            </a:r>
            <a:r>
              <a:rPr lang="en-IN" sz="2600" b="1" dirty="0" smtClean="0"/>
              <a:t>DPC courses, walls, and roofs</a:t>
            </a:r>
            <a:r>
              <a:rPr lang="en-IN" sz="2600" dirty="0" smtClean="0"/>
              <a:t>.</a:t>
            </a:r>
          </a:p>
          <a:p>
            <a:pPr lvl="1"/>
            <a:r>
              <a:rPr lang="en-IN" sz="2600" b="1" dirty="0" smtClean="0"/>
              <a:t>Polymer-Based Waterproof Membranes:</a:t>
            </a:r>
            <a:r>
              <a:rPr lang="en-IN" sz="2600" dirty="0" smtClean="0"/>
              <a:t> Includes </a:t>
            </a:r>
            <a:r>
              <a:rPr lang="en-IN" sz="2600" b="1" dirty="0" smtClean="0"/>
              <a:t>PVC sheets and rubberized asphalt</a:t>
            </a:r>
            <a:r>
              <a:rPr lang="en-IN" sz="2600" dirty="0" smtClean="0"/>
              <a:t>, ideal for </a:t>
            </a:r>
            <a:r>
              <a:rPr lang="en-IN" sz="2600" b="1" dirty="0" smtClean="0"/>
              <a:t>roofs and basements</a:t>
            </a:r>
            <a:r>
              <a:rPr lang="en-IN" sz="2600" dirty="0" smtClean="0"/>
              <a:t>.</a:t>
            </a:r>
          </a:p>
          <a:p>
            <a:pPr>
              <a:buNone/>
            </a:pPr>
            <a:r>
              <a:rPr lang="en-IN" sz="2600" b="1" dirty="0" smtClean="0"/>
              <a:t>2. Rigid Materials</a:t>
            </a:r>
          </a:p>
          <a:p>
            <a:pPr lvl="1"/>
            <a:r>
              <a:rPr lang="en-IN" sz="2600" b="1" dirty="0" smtClean="0"/>
              <a:t>Cement Concrete (1:2:4 mix):</a:t>
            </a:r>
            <a:r>
              <a:rPr lang="en-IN" sz="2600" dirty="0" smtClean="0"/>
              <a:t> Used as a </a:t>
            </a:r>
            <a:r>
              <a:rPr lang="en-IN" sz="2600" b="1" dirty="0" smtClean="0"/>
              <a:t>DPC layer at plinth level</a:t>
            </a:r>
            <a:r>
              <a:rPr lang="en-IN" sz="2600" dirty="0" smtClean="0"/>
              <a:t>.</a:t>
            </a:r>
          </a:p>
          <a:p>
            <a:pPr lvl="1"/>
            <a:r>
              <a:rPr lang="en-IN" sz="2600" b="1" dirty="0" smtClean="0"/>
              <a:t>Bricks &amp; Stones:</a:t>
            </a:r>
            <a:r>
              <a:rPr lang="en-IN" sz="2600" dirty="0" smtClean="0"/>
              <a:t> Used in </a:t>
            </a:r>
            <a:r>
              <a:rPr lang="en-IN" sz="2600" b="1" dirty="0" smtClean="0"/>
              <a:t>thick masonry walls</a:t>
            </a:r>
            <a:r>
              <a:rPr lang="en-IN" sz="2600" dirty="0" smtClean="0"/>
              <a:t> to resist dampness.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1047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Dampness and Damp Proofing</vt:lpstr>
      <vt:lpstr>Dampness</vt:lpstr>
      <vt:lpstr>Possible Causes of Dampness</vt:lpstr>
      <vt:lpstr>Ill Effects of Dampness</vt:lpstr>
      <vt:lpstr>Ill Effects of Dampness</vt:lpstr>
      <vt:lpstr>Methods of Preventing Dampness in Buildings</vt:lpstr>
      <vt:lpstr>Slide 7</vt:lpstr>
      <vt:lpstr>Slide 8</vt:lpstr>
      <vt:lpstr>Dam-proof Materials</vt:lpstr>
      <vt:lpstr>Slide 10</vt:lpstr>
      <vt:lpstr>Slide 11</vt:lpstr>
      <vt:lpstr>Principles pertaining to the use of dam-proof materials</vt:lpstr>
      <vt:lpstr>Slide 13</vt:lpstr>
      <vt:lpstr>Slide 14</vt:lpstr>
      <vt:lpstr>Slide 15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Damp Proof Courses</dc:title>
  <dc:creator>computational lab</dc:creator>
  <cp:lastModifiedBy>computational lab</cp:lastModifiedBy>
  <cp:revision>5</cp:revision>
  <dcterms:created xsi:type="dcterms:W3CDTF">2025-03-05T04:23:50Z</dcterms:created>
  <dcterms:modified xsi:type="dcterms:W3CDTF">2025-03-05T06:18:03Z</dcterms:modified>
</cp:coreProperties>
</file>