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D76B4-C8D8-49AB-B1E3-9699829D02C9}" type="datetimeFigureOut">
              <a:rPr lang="en-IN" smtClean="0"/>
              <a:pPr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F29F-1B18-453A-8E64-A2945FF1A02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Foundations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Building Construction </a:t>
            </a:r>
            <a:r>
              <a:rPr lang="en-IN" dirty="0" smtClean="0"/>
              <a:t>Practices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Centering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 err="1" smtClean="0"/>
              <a:t>Centering</a:t>
            </a:r>
            <a:r>
              <a:rPr lang="en-IN" dirty="0" smtClean="0"/>
              <a:t> refers to the </a:t>
            </a:r>
            <a:r>
              <a:rPr lang="en-IN" b="1" dirty="0" smtClean="0"/>
              <a:t>temporary support framework</a:t>
            </a:r>
            <a:r>
              <a:rPr lang="en-IN" dirty="0" smtClean="0"/>
              <a:t> for </a:t>
            </a:r>
            <a:r>
              <a:rPr lang="en-IN" b="1" dirty="0" smtClean="0"/>
              <a:t>horizontal</a:t>
            </a:r>
            <a:r>
              <a:rPr lang="en-IN" dirty="0" smtClean="0"/>
              <a:t> structural elements like </a:t>
            </a:r>
            <a:r>
              <a:rPr lang="en-IN" b="1" dirty="0" smtClean="0"/>
              <a:t>slabs and beams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IN" dirty="0" smtClean="0"/>
              <a:t>Types of </a:t>
            </a:r>
            <a:r>
              <a:rPr lang="en-IN" dirty="0" err="1" smtClean="0"/>
              <a:t>Centering</a:t>
            </a:r>
            <a:r>
              <a:rPr lang="en-IN" dirty="0" smtClean="0"/>
              <a:t> Supports: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3861048"/>
            <a:ext cx="8929348" cy="2664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Stripping Time for Shuttering and </a:t>
            </a:r>
            <a:r>
              <a:rPr lang="en-IN" dirty="0" err="1" smtClean="0"/>
              <a:t>Centering</a:t>
            </a:r>
            <a:r>
              <a:rPr lang="en-IN" dirty="0" smtClean="0"/>
              <a:t> (As per IS 456: 2000)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16832"/>
            <a:ext cx="8822762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Importance of </a:t>
            </a:r>
            <a:r>
              <a:rPr lang="en-IN" dirty="0" err="1" smtClean="0"/>
              <a:t>Centering</a:t>
            </a:r>
            <a:r>
              <a:rPr lang="en-IN" dirty="0" smtClean="0"/>
              <a:t> and Shuttering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Ensures </a:t>
            </a:r>
            <a:r>
              <a:rPr lang="en-IN" b="1" dirty="0" smtClean="0"/>
              <a:t>proper shape and dimensions</a:t>
            </a:r>
            <a:r>
              <a:rPr lang="en-IN" dirty="0" smtClean="0"/>
              <a:t> of concrete elements.</a:t>
            </a:r>
          </a:p>
          <a:p>
            <a:pPr algn="just"/>
            <a:r>
              <a:rPr lang="en-IN" dirty="0" smtClean="0"/>
              <a:t>Provides </a:t>
            </a:r>
            <a:r>
              <a:rPr lang="en-IN" b="1" dirty="0" smtClean="0"/>
              <a:t>temporary support</a:t>
            </a:r>
            <a:r>
              <a:rPr lang="en-IN" dirty="0" smtClean="0"/>
              <a:t> for the fresh concrete load.</a:t>
            </a:r>
          </a:p>
          <a:p>
            <a:pPr algn="just"/>
            <a:r>
              <a:rPr lang="en-IN" dirty="0" smtClean="0"/>
              <a:t>Prevents </a:t>
            </a:r>
            <a:r>
              <a:rPr lang="en-IN" b="1" dirty="0" smtClean="0"/>
              <a:t>honeycombing, cracks, and deformation</a:t>
            </a:r>
            <a:r>
              <a:rPr lang="en-IN" dirty="0" smtClean="0"/>
              <a:t> in concrete.</a:t>
            </a:r>
          </a:p>
          <a:p>
            <a:pPr algn="just"/>
            <a:r>
              <a:rPr lang="en-IN" dirty="0" smtClean="0"/>
              <a:t>Increases </a:t>
            </a:r>
            <a:r>
              <a:rPr lang="en-IN" b="1" dirty="0" smtClean="0"/>
              <a:t>construction speed and efficiency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Ensures </a:t>
            </a:r>
            <a:r>
              <a:rPr lang="en-IN" b="1" dirty="0" smtClean="0"/>
              <a:t>safety of workers and structure</a:t>
            </a:r>
            <a:r>
              <a:rPr lang="en-IN" dirty="0" smtClean="0"/>
              <a:t> during construction.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Scaffolding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7122" y="1237763"/>
            <a:ext cx="6408712" cy="5591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Scaffolding is a </a:t>
            </a:r>
            <a:r>
              <a:rPr lang="en-IN" b="1" dirty="0" smtClean="0"/>
              <a:t>temporary framework</a:t>
            </a:r>
            <a:r>
              <a:rPr lang="en-IN" dirty="0" smtClean="0"/>
              <a:t> used to support </a:t>
            </a:r>
            <a:r>
              <a:rPr lang="en-IN" b="1" dirty="0" smtClean="0"/>
              <a:t>workers, materials, and tools</a:t>
            </a:r>
            <a:r>
              <a:rPr lang="en-IN" dirty="0" smtClean="0"/>
              <a:t> during construction, maintenance, or repair of buildings and structures. It provides </a:t>
            </a:r>
            <a:r>
              <a:rPr lang="en-IN" b="1" dirty="0" smtClean="0"/>
              <a:t>safety, accessibility, and stability</a:t>
            </a:r>
            <a:r>
              <a:rPr lang="en-IN" dirty="0" smtClean="0"/>
              <a:t> for working at heights.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IN" b="1" dirty="0" smtClean="0"/>
              <a:t>Standards</a:t>
            </a:r>
            <a:r>
              <a:rPr lang="en-IN" dirty="0" smtClean="0"/>
              <a:t> – Vertical supports that transfer the load to the ground.</a:t>
            </a:r>
          </a:p>
          <a:p>
            <a:pPr algn="just"/>
            <a:r>
              <a:rPr lang="en-IN" b="1" dirty="0" smtClean="0"/>
              <a:t>Ledgers</a:t>
            </a:r>
            <a:r>
              <a:rPr lang="en-IN" dirty="0" smtClean="0"/>
              <a:t> – Horizontal members connecting the standards.</a:t>
            </a:r>
          </a:p>
          <a:p>
            <a:pPr algn="just"/>
            <a:r>
              <a:rPr lang="en-IN" b="1" dirty="0" smtClean="0"/>
              <a:t>Braces</a:t>
            </a:r>
            <a:r>
              <a:rPr lang="en-IN" dirty="0" smtClean="0"/>
              <a:t> – Diagonal supports for stability.</a:t>
            </a:r>
          </a:p>
          <a:p>
            <a:pPr algn="just"/>
            <a:r>
              <a:rPr lang="en-IN" b="1" dirty="0" smtClean="0"/>
              <a:t>Putlogs</a:t>
            </a:r>
            <a:r>
              <a:rPr lang="en-IN" dirty="0" smtClean="0"/>
              <a:t> – Horizontal supports connecting the scaffold to the building.</a:t>
            </a:r>
          </a:p>
          <a:p>
            <a:pPr algn="just"/>
            <a:r>
              <a:rPr lang="en-IN" b="1" dirty="0" smtClean="0"/>
              <a:t>Planks (Decking)</a:t>
            </a:r>
            <a:r>
              <a:rPr lang="en-IN" dirty="0" smtClean="0"/>
              <a:t> – Walking surface for workers.</a:t>
            </a:r>
          </a:p>
          <a:p>
            <a:pPr algn="just"/>
            <a:r>
              <a:rPr lang="en-IN" b="1" dirty="0" smtClean="0"/>
              <a:t>Toe Boards</a:t>
            </a:r>
            <a:r>
              <a:rPr lang="en-IN" dirty="0" smtClean="0"/>
              <a:t> – Protective barriers to prevent materials from falling.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Types of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 smtClean="0"/>
              <a:t>Brick Layer’s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Mason’s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Tubular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Ladder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Needle or Cantilever Scaffolding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Suspended Scaffolding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Brick Layer’s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6096" y="1556792"/>
            <a:ext cx="3240360" cy="48245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800" dirty="0" smtClean="0"/>
              <a:t>Simple structure with </a:t>
            </a:r>
            <a:r>
              <a:rPr lang="en-IN" sz="2800" b="1" dirty="0" smtClean="0"/>
              <a:t>single row of standards</a:t>
            </a:r>
            <a:r>
              <a:rPr lang="en-IN" sz="2800" dirty="0" smtClean="0"/>
              <a:t>, used for </a:t>
            </a:r>
            <a:r>
              <a:rPr lang="en-IN" sz="2800" b="1" dirty="0" smtClean="0"/>
              <a:t>brick masonry</a:t>
            </a:r>
            <a:r>
              <a:rPr lang="en-IN" sz="2800" dirty="0" smtClean="0"/>
              <a:t>. Also known as Single Scaffolding. Most of the members of this type of scaffolding are made of bamboos.</a:t>
            </a:r>
            <a:endParaRPr lang="en-IN" sz="2800" dirty="0"/>
          </a:p>
        </p:txBody>
      </p:sp>
      <p:pic>
        <p:nvPicPr>
          <p:cNvPr id="29698" name="Picture 2" descr="C:\Users\computational lab\Downloads\WhatsApp Image 2025-03-12 at 10.28.46.jpeg"/>
          <p:cNvPicPr>
            <a:picLocks noChangeAspect="1" noChangeArrowheads="1"/>
          </p:cNvPicPr>
          <p:nvPr/>
        </p:nvPicPr>
        <p:blipFill>
          <a:blip r:embed="rId2" cstate="print">
            <a:lum bright="10000" contrast="40000"/>
          </a:blip>
          <a:srcRect l="24684" t="10512" r="27255" b="2924"/>
          <a:stretch>
            <a:fillRect/>
          </a:stretch>
        </p:blipFill>
        <p:spPr bwMode="auto">
          <a:xfrm rot="16200000">
            <a:off x="143509" y="1160748"/>
            <a:ext cx="5328592" cy="5400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Mason’s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3168352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b="1" dirty="0" smtClean="0"/>
              <a:t>Mason’s scaffolding</a:t>
            </a:r>
            <a:r>
              <a:rPr lang="en-IN" sz="2200" dirty="0" smtClean="0"/>
              <a:t>, also known as </a:t>
            </a:r>
            <a:r>
              <a:rPr lang="en-IN" sz="2200" b="1" dirty="0" smtClean="0"/>
              <a:t>double scaffolding</a:t>
            </a:r>
            <a:r>
              <a:rPr lang="en-IN" sz="2200" dirty="0" smtClean="0"/>
              <a:t>, is a type of scaffolding used primarily in </a:t>
            </a:r>
            <a:r>
              <a:rPr lang="en-IN" sz="2200" b="1" dirty="0" smtClean="0"/>
              <a:t>stone masonry work</a:t>
            </a:r>
            <a:r>
              <a:rPr lang="en-IN" sz="2200" dirty="0" smtClean="0"/>
              <a:t> where fixing putlogs into the wall is difficult or impractical. Unlike </a:t>
            </a:r>
            <a:r>
              <a:rPr lang="en-IN" sz="2200" b="1" dirty="0" smtClean="0"/>
              <a:t>single scaffolding</a:t>
            </a:r>
            <a:r>
              <a:rPr lang="en-IN" sz="2200" dirty="0" smtClean="0"/>
              <a:t>, which has only one row of standards, </a:t>
            </a:r>
            <a:r>
              <a:rPr lang="en-IN" sz="2200" b="1" dirty="0" smtClean="0"/>
              <a:t>double scaffolding consists of two parallel rows of vertical supports (standards)</a:t>
            </a:r>
            <a:r>
              <a:rPr lang="en-IN" sz="2200" dirty="0" smtClean="0"/>
              <a:t> for additional stability.</a:t>
            </a:r>
            <a:endParaRPr lang="en-IN" sz="2200" dirty="0"/>
          </a:p>
        </p:txBody>
      </p:sp>
      <p:pic>
        <p:nvPicPr>
          <p:cNvPr id="4" name="Picture 2" descr="C:\Users\computational lab\Downloads\WhatsApp Image 2025-03-12 at 10.28.45 (2).jpeg"/>
          <p:cNvPicPr>
            <a:picLocks noChangeAspect="1" noChangeArrowheads="1"/>
          </p:cNvPicPr>
          <p:nvPr/>
        </p:nvPicPr>
        <p:blipFill>
          <a:blip r:embed="rId2" cstate="print">
            <a:lum bright="20000" contrast="40000"/>
          </a:blip>
          <a:srcRect l="25603" t="18063" r="35428" b="3453"/>
          <a:stretch>
            <a:fillRect/>
          </a:stretch>
        </p:blipFill>
        <p:spPr bwMode="auto">
          <a:xfrm rot="16200000">
            <a:off x="3923928" y="1196752"/>
            <a:ext cx="4320480" cy="48965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Mason’s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 marL="357188" indent="-357188" algn="just"/>
            <a:r>
              <a:rPr lang="en-IN" b="1" dirty="0" smtClean="0"/>
              <a:t>Two rows of vertical standards</a:t>
            </a:r>
            <a:r>
              <a:rPr lang="en-IN" dirty="0" smtClean="0"/>
              <a:t> – Provides extra strength and stability.</a:t>
            </a:r>
          </a:p>
          <a:p>
            <a:pPr marL="357188" indent="-357188" algn="just"/>
            <a:r>
              <a:rPr lang="en-IN" b="1" dirty="0" smtClean="0"/>
              <a:t>Putlogs are supported by ledgers</a:t>
            </a:r>
            <a:r>
              <a:rPr lang="en-IN" dirty="0" smtClean="0"/>
              <a:t>, rather than being inserted into the wall.</a:t>
            </a:r>
          </a:p>
          <a:p>
            <a:pPr marL="357188" indent="-357188" algn="just"/>
            <a:r>
              <a:rPr lang="en-IN" dirty="0" smtClean="0"/>
              <a:t>Used for </a:t>
            </a:r>
            <a:r>
              <a:rPr lang="en-IN" b="1" dirty="0" smtClean="0"/>
              <a:t>stone masonry</a:t>
            </a:r>
            <a:r>
              <a:rPr lang="en-IN" dirty="0" smtClean="0"/>
              <a:t> where wall fixings are not feasible.</a:t>
            </a:r>
          </a:p>
          <a:p>
            <a:pPr marL="357188" indent="-357188" algn="just"/>
            <a:r>
              <a:rPr lang="en-IN" dirty="0" smtClean="0"/>
              <a:t>Provides </a:t>
            </a:r>
            <a:r>
              <a:rPr lang="en-IN" b="1" dirty="0" smtClean="0"/>
              <a:t>better load-bearing capacity</a:t>
            </a:r>
            <a:r>
              <a:rPr lang="en-IN" dirty="0" smtClean="0"/>
              <a:t> than single scaffolding.</a:t>
            </a:r>
          </a:p>
          <a:p>
            <a:pPr marL="357188" indent="-357188" algn="just"/>
            <a:r>
              <a:rPr lang="en-IN" dirty="0" smtClean="0"/>
              <a:t>Can be </a:t>
            </a:r>
            <a:r>
              <a:rPr lang="en-IN" b="1" dirty="0" smtClean="0"/>
              <a:t>adjusted in height</a:t>
            </a:r>
            <a:r>
              <a:rPr lang="en-IN" dirty="0" smtClean="0"/>
              <a:t> based on construction requirements.</a:t>
            </a:r>
          </a:p>
          <a:p>
            <a:pPr marL="357188" indent="-357188" algn="just"/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Foundations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A </a:t>
            </a:r>
            <a:r>
              <a:rPr lang="en-IN" b="1" dirty="0" smtClean="0"/>
              <a:t>foundation</a:t>
            </a:r>
            <a:r>
              <a:rPr lang="en-IN" dirty="0" smtClean="0"/>
              <a:t> is the </a:t>
            </a:r>
            <a:r>
              <a:rPr lang="en-IN" b="1" dirty="0" smtClean="0"/>
              <a:t>lowest structural part of a building</a:t>
            </a:r>
            <a:r>
              <a:rPr lang="en-IN" dirty="0" smtClean="0"/>
              <a:t> that transfers the entire load safely to the ground. It provides </a:t>
            </a:r>
            <a:r>
              <a:rPr lang="en-IN" b="1" dirty="0" smtClean="0"/>
              <a:t>stability, prevents settlement, and protects against soil movement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IN" b="1" u="sng" dirty="0" smtClean="0"/>
              <a:t>Advantages of Mason’s Scaffolding</a:t>
            </a:r>
          </a:p>
          <a:p>
            <a:pPr marL="449263" indent="-449263" algn="just"/>
            <a:r>
              <a:rPr lang="en-IN" b="1" dirty="0" smtClean="0"/>
              <a:t>More stable and stronger</a:t>
            </a:r>
            <a:r>
              <a:rPr lang="en-IN" dirty="0" smtClean="0"/>
              <a:t> than single scaffolding.</a:t>
            </a:r>
          </a:p>
          <a:p>
            <a:pPr marL="449263" indent="-449263" algn="just"/>
            <a:r>
              <a:rPr lang="en-IN" dirty="0" smtClean="0"/>
              <a:t>Suitable for </a:t>
            </a:r>
            <a:r>
              <a:rPr lang="en-IN" b="1" dirty="0" smtClean="0"/>
              <a:t>heavy masonry work</a:t>
            </a:r>
            <a:r>
              <a:rPr lang="en-IN" dirty="0" smtClean="0"/>
              <a:t> like </a:t>
            </a:r>
            <a:r>
              <a:rPr lang="en-IN" b="1" dirty="0" smtClean="0"/>
              <a:t>stone construction</a:t>
            </a:r>
            <a:r>
              <a:rPr lang="en-IN" dirty="0" smtClean="0"/>
              <a:t>.</a:t>
            </a:r>
          </a:p>
          <a:p>
            <a:pPr marL="449263" indent="-449263" algn="just"/>
            <a:r>
              <a:rPr lang="en-IN" b="1" dirty="0" smtClean="0"/>
              <a:t>Safer</a:t>
            </a:r>
            <a:r>
              <a:rPr lang="en-IN" dirty="0" smtClean="0"/>
              <a:t> for workers due to </a:t>
            </a:r>
            <a:r>
              <a:rPr lang="en-IN" b="1" dirty="0" smtClean="0"/>
              <a:t>double support system</a:t>
            </a:r>
            <a:r>
              <a:rPr lang="en-IN" dirty="0" smtClean="0"/>
              <a:t>.</a:t>
            </a:r>
          </a:p>
          <a:p>
            <a:pPr marL="449263" indent="-449263" algn="just"/>
            <a:r>
              <a:rPr lang="en-IN" dirty="0" smtClean="0"/>
              <a:t>Provides </a:t>
            </a:r>
            <a:r>
              <a:rPr lang="en-IN" b="1" dirty="0" smtClean="0"/>
              <a:t>better load distribution</a:t>
            </a:r>
            <a:r>
              <a:rPr lang="en-IN" dirty="0" smtClean="0"/>
              <a:t>, reducing the risk of collapse.</a:t>
            </a:r>
          </a:p>
          <a:p>
            <a:pPr marL="449263" indent="-449263" algn="just">
              <a:buNone/>
            </a:pPr>
            <a:r>
              <a:rPr lang="en-IN" b="1" u="sng" dirty="0" smtClean="0"/>
              <a:t>Disadvantages of Mason’s Scaffolding</a:t>
            </a:r>
          </a:p>
          <a:p>
            <a:pPr marL="449263" indent="-449263" algn="just"/>
            <a:r>
              <a:rPr lang="en-IN" b="1" dirty="0" smtClean="0"/>
              <a:t>More material required</a:t>
            </a:r>
            <a:r>
              <a:rPr lang="en-IN" dirty="0" smtClean="0"/>
              <a:t> (double standards increase costs).</a:t>
            </a:r>
          </a:p>
          <a:p>
            <a:pPr marL="449263" indent="-449263" algn="just"/>
            <a:r>
              <a:rPr lang="en-IN" b="1" dirty="0" smtClean="0"/>
              <a:t>Takes more time to erect</a:t>
            </a:r>
            <a:r>
              <a:rPr lang="en-IN" dirty="0" smtClean="0"/>
              <a:t> compared to single scaffolding.</a:t>
            </a:r>
          </a:p>
          <a:p>
            <a:pPr marL="449263" indent="-449263" algn="just"/>
            <a:r>
              <a:rPr lang="en-IN" b="1" dirty="0" smtClean="0"/>
              <a:t>Less flexible</a:t>
            </a:r>
            <a:r>
              <a:rPr lang="en-IN" dirty="0" smtClean="0"/>
              <a:t> in congested construction sites.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Tubular Scaffolding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412776"/>
            <a:ext cx="7643192" cy="154076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400" b="1" dirty="0" smtClean="0"/>
              <a:t>Tubular scaffolding</a:t>
            </a:r>
            <a:r>
              <a:rPr lang="en-IN" sz="2400" dirty="0" smtClean="0"/>
              <a:t> is a type of </a:t>
            </a:r>
            <a:r>
              <a:rPr lang="en-IN" sz="2400" b="1" dirty="0" smtClean="0"/>
              <a:t>steel scaffolding</a:t>
            </a:r>
            <a:r>
              <a:rPr lang="en-IN" sz="2400" dirty="0" smtClean="0"/>
              <a:t> made using </a:t>
            </a:r>
            <a:r>
              <a:rPr lang="en-IN" sz="2400" b="1" dirty="0" smtClean="0"/>
              <a:t>hollow steel tubes</a:t>
            </a:r>
            <a:r>
              <a:rPr lang="en-IN" sz="2400" dirty="0" smtClean="0"/>
              <a:t> that are connected with clamps and couplers. It is widely used for </a:t>
            </a:r>
            <a:r>
              <a:rPr lang="en-IN" sz="2400" b="1" dirty="0" smtClean="0"/>
              <a:t>high-rise buildings, bridges, and heavy construction projects</a:t>
            </a:r>
            <a:r>
              <a:rPr lang="en-IN" sz="2400" dirty="0" smtClean="0"/>
              <a:t> due to its </a:t>
            </a:r>
            <a:r>
              <a:rPr lang="en-IN" sz="2400" b="1" dirty="0" smtClean="0"/>
              <a:t>strength, durability, and ease of assembly</a:t>
            </a:r>
            <a:r>
              <a:rPr lang="en-IN" sz="2400" dirty="0" smtClean="0"/>
              <a:t>.</a:t>
            </a:r>
          </a:p>
          <a:p>
            <a:pPr marL="0" indent="0" algn="just">
              <a:buNone/>
            </a:pPr>
            <a:endParaRPr lang="en-IN" sz="2400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5003" y="3394323"/>
            <a:ext cx="5725309" cy="327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Features of Tubular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9263" indent="-449263" algn="just"/>
            <a:r>
              <a:rPr lang="en-IN" b="1" dirty="0" smtClean="0"/>
              <a:t>Made of steel tubes</a:t>
            </a:r>
            <a:r>
              <a:rPr lang="en-IN" dirty="0" smtClean="0"/>
              <a:t> instead of wooden poles.</a:t>
            </a:r>
            <a:br>
              <a:rPr lang="en-IN" dirty="0" smtClean="0"/>
            </a:br>
            <a:r>
              <a:rPr lang="en-IN" b="1" dirty="0" smtClean="0"/>
              <a:t>Connected using couplers and fittings</a:t>
            </a:r>
            <a:r>
              <a:rPr lang="en-IN" dirty="0" smtClean="0"/>
              <a:t>, making it adjustable and flexible. </a:t>
            </a:r>
          </a:p>
          <a:p>
            <a:pPr marL="449263" indent="-449263" algn="just"/>
            <a:r>
              <a:rPr lang="en-IN" b="1" dirty="0" smtClean="0"/>
              <a:t>High strength and durability</a:t>
            </a:r>
            <a:r>
              <a:rPr lang="en-IN" dirty="0" smtClean="0"/>
              <a:t> compared to traditional scaffolding.</a:t>
            </a:r>
          </a:p>
          <a:p>
            <a:pPr marL="449263" indent="-449263" algn="just"/>
            <a:r>
              <a:rPr lang="en-IN" b="1" dirty="0" smtClean="0"/>
              <a:t>Resistant to fire, weather, and decay</a:t>
            </a:r>
            <a:r>
              <a:rPr lang="en-IN" dirty="0" smtClean="0"/>
              <a:t>, making it suitable for long-term use.</a:t>
            </a:r>
          </a:p>
          <a:p>
            <a:pPr marL="449263" indent="-449263" algn="just"/>
            <a:r>
              <a:rPr lang="en-IN" b="1" dirty="0" smtClean="0"/>
              <a:t>Easy to assemble and dismantle</a:t>
            </a:r>
            <a:r>
              <a:rPr lang="en-IN" dirty="0" smtClean="0"/>
              <a:t>, reducing </a:t>
            </a:r>
            <a:r>
              <a:rPr lang="en-IN" dirty="0" err="1" smtClean="0"/>
              <a:t>labor</a:t>
            </a:r>
            <a:r>
              <a:rPr lang="en-IN" dirty="0" smtClean="0"/>
              <a:t> costs.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Ladder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4104456" cy="532859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IN" b="1" dirty="0" smtClean="0"/>
              <a:t>Ladder scaffolding</a:t>
            </a:r>
            <a:r>
              <a:rPr lang="en-IN" dirty="0" smtClean="0"/>
              <a:t> is a type of scaffolding that consists of </a:t>
            </a:r>
            <a:r>
              <a:rPr lang="en-IN" b="1" dirty="0" smtClean="0"/>
              <a:t>ladders used as vertical supports (standards)</a:t>
            </a:r>
            <a:r>
              <a:rPr lang="en-IN" dirty="0" smtClean="0"/>
              <a:t>, with horizontal planks or platforms fixed between them. It is commonly used for </a:t>
            </a:r>
            <a:r>
              <a:rPr lang="en-IN" b="1" dirty="0" smtClean="0"/>
              <a:t>light construction, maintenance, and repair work</a:t>
            </a:r>
            <a:r>
              <a:rPr lang="en-IN" dirty="0" smtClean="0"/>
              <a:t> where frequent movement is needed.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70022" y="1340768"/>
            <a:ext cx="383442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Needle or Cantilever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47248" cy="492514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b="1" dirty="0" smtClean="0"/>
              <a:t>Cantilever scaffolding</a:t>
            </a:r>
            <a:r>
              <a:rPr lang="en-IN" dirty="0" smtClean="0"/>
              <a:t>, also known as </a:t>
            </a:r>
            <a:r>
              <a:rPr lang="en-IN" b="1" dirty="0" smtClean="0"/>
              <a:t>needle scaffolding</a:t>
            </a:r>
            <a:r>
              <a:rPr lang="en-IN" dirty="0" smtClean="0"/>
              <a:t>, is a type of scaffolding where the working platform is </a:t>
            </a:r>
            <a:r>
              <a:rPr lang="en-IN" b="1" dirty="0" smtClean="0"/>
              <a:t>supported by cantilevered beams (needles) projecting out from a building</a:t>
            </a:r>
            <a:r>
              <a:rPr lang="en-IN" dirty="0" smtClean="0"/>
              <a:t>. It is used when </a:t>
            </a:r>
            <a:r>
              <a:rPr lang="en-IN" b="1" dirty="0" smtClean="0"/>
              <a:t>ground support is not feasible</a:t>
            </a:r>
            <a:r>
              <a:rPr lang="en-IN" dirty="0" smtClean="0"/>
              <a:t> due to obstacles like streets, rivers, or when scaffolding cannot rest on the ground.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88640"/>
            <a:ext cx="5797511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19" name="Picture 3" descr="C:\Users\computational lab\Downloads\WhatsApp Image 2025-03-12 at 10.28.45.jpeg"/>
          <p:cNvPicPr>
            <a:picLocks noChangeAspect="1" noChangeArrowheads="1"/>
          </p:cNvPicPr>
          <p:nvPr/>
        </p:nvPicPr>
        <p:blipFill>
          <a:blip r:embed="rId3" cstate="print">
            <a:lum bright="20000" contrast="40000"/>
          </a:blip>
          <a:srcRect l="20660" t="6636" r="32577" b="11417"/>
          <a:stretch>
            <a:fillRect/>
          </a:stretch>
        </p:blipFill>
        <p:spPr bwMode="auto">
          <a:xfrm rot="16200000">
            <a:off x="5103559" y="2808431"/>
            <a:ext cx="3960440" cy="39054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Suspended Scaffolding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 smtClean="0"/>
              <a:t>Suspended scaffolding</a:t>
            </a:r>
            <a:r>
              <a:rPr lang="en-IN" dirty="0" smtClean="0"/>
              <a:t> is a type of scaffolding in which the working platform is </a:t>
            </a:r>
            <a:r>
              <a:rPr lang="en-IN" b="1" dirty="0" smtClean="0"/>
              <a:t>hung from the top of a building or structure using ropes, chains, or wires</a:t>
            </a:r>
            <a:r>
              <a:rPr lang="en-IN" dirty="0" smtClean="0"/>
              <a:t>. It is primarily used for </a:t>
            </a:r>
            <a:r>
              <a:rPr lang="en-IN" b="1" dirty="0" smtClean="0"/>
              <a:t>high-rise building maintenance, painting, and window cleaning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Functions of a Foundation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b="1" dirty="0" smtClean="0"/>
              <a:t>Distributes load evenly</a:t>
            </a:r>
            <a:r>
              <a:rPr lang="en-IN" dirty="0" smtClean="0"/>
              <a:t> to prevent excessive settlement.</a:t>
            </a:r>
            <a:endParaRPr lang="en-IN" dirty="0"/>
          </a:p>
          <a:p>
            <a:pPr algn="just"/>
            <a:r>
              <a:rPr lang="en-IN" b="1" dirty="0" smtClean="0"/>
              <a:t>Provides stability</a:t>
            </a:r>
            <a:r>
              <a:rPr lang="en-IN" dirty="0" smtClean="0"/>
              <a:t> against wind, earthquake, and soil movement.</a:t>
            </a:r>
            <a:endParaRPr lang="en-IN" dirty="0"/>
          </a:p>
          <a:p>
            <a:pPr algn="just"/>
            <a:r>
              <a:rPr lang="en-IN" b="1" dirty="0" smtClean="0"/>
              <a:t>Prevents lateral movement</a:t>
            </a:r>
            <a:r>
              <a:rPr lang="en-IN" dirty="0" smtClean="0"/>
              <a:t> due to soil pressure.</a:t>
            </a:r>
          </a:p>
          <a:p>
            <a:pPr algn="just"/>
            <a:r>
              <a:rPr lang="en-IN" b="1" dirty="0" smtClean="0"/>
              <a:t>Protects against moisture</a:t>
            </a:r>
            <a:r>
              <a:rPr lang="en-IN" dirty="0" smtClean="0"/>
              <a:t> and dampness from the ground.</a:t>
            </a:r>
            <a:endParaRPr lang="en-IN" dirty="0"/>
          </a:p>
          <a:p>
            <a:pPr algn="just"/>
            <a:r>
              <a:rPr lang="en-IN" b="1" dirty="0" smtClean="0"/>
              <a:t>Increases building lifespan</a:t>
            </a:r>
            <a:r>
              <a:rPr lang="en-IN" dirty="0" smtClean="0"/>
              <a:t> by preventing structural failure.</a:t>
            </a:r>
          </a:p>
          <a:p>
            <a:pPr marL="0" indent="0" algn="just">
              <a:buNone/>
            </a:pPr>
            <a:endParaRPr lang="en-IN" dirty="0" smtClean="0"/>
          </a:p>
          <a:p>
            <a:pPr marL="0" indent="0" algn="just">
              <a:buNone/>
            </a:pPr>
            <a:r>
              <a:rPr lang="en-IN" dirty="0" smtClean="0"/>
              <a:t>Choosing the right foundation type </a:t>
            </a:r>
            <a:r>
              <a:rPr lang="en-IN" b="1" dirty="0" smtClean="0"/>
              <a:t>depends on soil conditions, building load, and environmental factors</a:t>
            </a:r>
            <a:r>
              <a:rPr lang="en-IN" dirty="0" smtClean="0"/>
              <a:t>. </a:t>
            </a:r>
          </a:p>
          <a:p>
            <a:pPr algn="just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Foundations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Shallow Foundations (Depth ≤ 3m)</a:t>
            </a:r>
          </a:p>
          <a:p>
            <a:r>
              <a:rPr lang="en-IN" dirty="0" smtClean="0"/>
              <a:t>Deep Foundations (Depth &gt; 3m)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429" y="1916832"/>
            <a:ext cx="8787059" cy="39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27584" y="47667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Shallow Foundation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27584" y="47667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Deep Foundation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690" y="1628800"/>
            <a:ext cx="895680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Selection Criteria for Foundations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49263" indent="-449263" algn="just"/>
            <a:r>
              <a:rPr lang="en-IN" b="1" dirty="0" smtClean="0"/>
              <a:t>Soil Bearing Capacity (SBC)</a:t>
            </a:r>
            <a:r>
              <a:rPr lang="en-IN" dirty="0" smtClean="0"/>
              <a:t> – Stronger soils allow shallow foundations, while weaker soils require deep foundations.</a:t>
            </a:r>
          </a:p>
          <a:p>
            <a:pPr marL="449263" indent="-449263" algn="just"/>
            <a:r>
              <a:rPr lang="en-IN" b="1" dirty="0" smtClean="0"/>
              <a:t>Load of the Structure</a:t>
            </a:r>
            <a:r>
              <a:rPr lang="en-IN" dirty="0" smtClean="0"/>
              <a:t> – Heavier buildings need deep foundations for stability.</a:t>
            </a:r>
          </a:p>
          <a:p>
            <a:pPr marL="449263" indent="-449263" algn="just"/>
            <a:r>
              <a:rPr lang="en-IN" b="1" dirty="0" smtClean="0"/>
              <a:t>Water Table Level</a:t>
            </a:r>
            <a:r>
              <a:rPr lang="en-IN" dirty="0" smtClean="0"/>
              <a:t> – High water table conditions require waterproofing measures or special foundations.</a:t>
            </a:r>
          </a:p>
          <a:p>
            <a:pPr marL="449263" indent="-449263" algn="just"/>
            <a:r>
              <a:rPr lang="en-IN" b="1" dirty="0" smtClean="0"/>
              <a:t>Environmental Factors</a:t>
            </a:r>
            <a:r>
              <a:rPr lang="en-IN" dirty="0" smtClean="0"/>
              <a:t> – Flood-prone or earthquake-prone areas need </a:t>
            </a:r>
            <a:r>
              <a:rPr lang="en-IN" b="1" dirty="0" smtClean="0"/>
              <a:t>reinforced or flexible foundations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Centering</a:t>
            </a:r>
            <a:r>
              <a:rPr lang="en-IN" dirty="0" smtClean="0"/>
              <a:t> and Shuttering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 err="1" smtClean="0"/>
              <a:t>Centering</a:t>
            </a:r>
            <a:r>
              <a:rPr lang="en-IN" b="1" dirty="0" smtClean="0"/>
              <a:t> and shuttering</a:t>
            </a:r>
            <a:r>
              <a:rPr lang="en-IN" dirty="0" smtClean="0"/>
              <a:t> are temporary structures used in </a:t>
            </a:r>
            <a:r>
              <a:rPr lang="en-IN" b="1" dirty="0" smtClean="0"/>
              <a:t>reinforced concrete construction</a:t>
            </a:r>
            <a:r>
              <a:rPr lang="en-IN" dirty="0" smtClean="0"/>
              <a:t> to support fresh concrete until it gains sufficient strength. These structures ensure the correct </a:t>
            </a:r>
            <a:r>
              <a:rPr lang="en-IN" b="1" dirty="0" smtClean="0"/>
              <a:t>shape, alignment, and dimensions</a:t>
            </a:r>
            <a:r>
              <a:rPr lang="en-IN" dirty="0" smtClean="0"/>
              <a:t> of concrete elements such as </a:t>
            </a:r>
            <a:r>
              <a:rPr lang="en-IN" b="1" dirty="0" smtClean="0"/>
              <a:t>slabs, beams, columns, and foundations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Shuttering (Formwork)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400" dirty="0" smtClean="0"/>
              <a:t>Shuttering is the </a:t>
            </a:r>
            <a:r>
              <a:rPr lang="en-IN" sz="2400" b="1" dirty="0" err="1" smtClean="0"/>
              <a:t>mold</a:t>
            </a:r>
            <a:r>
              <a:rPr lang="en-IN" sz="2400" b="1" dirty="0" smtClean="0"/>
              <a:t> or form</a:t>
            </a:r>
            <a:r>
              <a:rPr lang="en-IN" sz="2400" dirty="0" smtClean="0"/>
              <a:t> used to shape </a:t>
            </a:r>
            <a:r>
              <a:rPr lang="en-IN" sz="2400" b="1" dirty="0" smtClean="0"/>
              <a:t>concrete</a:t>
            </a:r>
            <a:r>
              <a:rPr lang="en-IN" sz="2400" dirty="0" smtClean="0"/>
              <a:t> until it hardens. It supports the </a:t>
            </a:r>
            <a:r>
              <a:rPr lang="en-IN" sz="2400" b="1" dirty="0" smtClean="0"/>
              <a:t>vertical</a:t>
            </a:r>
            <a:r>
              <a:rPr lang="en-IN" sz="2400" dirty="0" smtClean="0"/>
              <a:t> components of a structure.</a:t>
            </a:r>
          </a:p>
          <a:p>
            <a:pPr marL="0" indent="0" algn="just">
              <a:buNone/>
            </a:pPr>
            <a:r>
              <a:rPr lang="en-IN" sz="2400" b="1" dirty="0" smtClean="0"/>
              <a:t>Types of Shuttering: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924945"/>
            <a:ext cx="8344344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10043</TotalTime>
  <Words>920</Words>
  <Application>Microsoft Office PowerPoint</Application>
  <PresentationFormat>On-screen Show (4:3)</PresentationFormat>
  <Paragraphs>85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Foundations</vt:lpstr>
      <vt:lpstr>Foundations</vt:lpstr>
      <vt:lpstr>Functions of a Foundation</vt:lpstr>
      <vt:lpstr>Types of Foundations</vt:lpstr>
      <vt:lpstr>Slide 5</vt:lpstr>
      <vt:lpstr>Slide 6</vt:lpstr>
      <vt:lpstr>Selection Criteria for Foundations</vt:lpstr>
      <vt:lpstr>Centering and Shuttering</vt:lpstr>
      <vt:lpstr>Shuttering (Formwork)</vt:lpstr>
      <vt:lpstr>Centering</vt:lpstr>
      <vt:lpstr>Stripping Time for Shuttering and Centering (As per IS 456: 2000)</vt:lpstr>
      <vt:lpstr>Importance of Centering and Shuttering</vt:lpstr>
      <vt:lpstr>Scaffolding</vt:lpstr>
      <vt:lpstr>Slide 14</vt:lpstr>
      <vt:lpstr>Components of Scaffolding</vt:lpstr>
      <vt:lpstr>Types of Scaffolding</vt:lpstr>
      <vt:lpstr>Brick Layer’s Scaffolding</vt:lpstr>
      <vt:lpstr>Mason’s Scaffolding</vt:lpstr>
      <vt:lpstr>Features of Mason’s Scaffolding</vt:lpstr>
      <vt:lpstr>Slide 20</vt:lpstr>
      <vt:lpstr>Tubular Scaffolding</vt:lpstr>
      <vt:lpstr>Features of Tubular Scaffolding</vt:lpstr>
      <vt:lpstr>Ladder Scaffolding</vt:lpstr>
      <vt:lpstr>Needle or Cantilever Scaffolding</vt:lpstr>
      <vt:lpstr>Slide 25</vt:lpstr>
      <vt:lpstr>Suspended Scaffolding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</dc:title>
  <dc:creator>computational lab</dc:creator>
  <cp:lastModifiedBy>computational lab</cp:lastModifiedBy>
  <cp:revision>20</cp:revision>
  <dcterms:created xsi:type="dcterms:W3CDTF">2025-03-05T07:01:23Z</dcterms:created>
  <dcterms:modified xsi:type="dcterms:W3CDTF">2025-03-24T03:44:12Z</dcterms:modified>
</cp:coreProperties>
</file>