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3E1-D663-4172-9CF4-352A2D107B64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9860-15B7-4C6A-A5BB-BB7FBFB50D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3E1-D663-4172-9CF4-352A2D107B64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9860-15B7-4C6A-A5BB-BB7FBFB50D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3E1-D663-4172-9CF4-352A2D107B64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9860-15B7-4C6A-A5BB-BB7FBFB50D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3E1-D663-4172-9CF4-352A2D107B64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9860-15B7-4C6A-A5BB-BB7FBFB50D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3E1-D663-4172-9CF4-352A2D107B64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9860-15B7-4C6A-A5BB-BB7FBFB50D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3E1-D663-4172-9CF4-352A2D107B64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9860-15B7-4C6A-A5BB-BB7FBFB50D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3E1-D663-4172-9CF4-352A2D107B64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9860-15B7-4C6A-A5BB-BB7FBFB50D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3E1-D663-4172-9CF4-352A2D107B64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9860-15B7-4C6A-A5BB-BB7FBFB50D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3E1-D663-4172-9CF4-352A2D107B64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9860-15B7-4C6A-A5BB-BB7FBFB50D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3E1-D663-4172-9CF4-352A2D107B64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9860-15B7-4C6A-A5BB-BB7FBFB50D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9D3E1-D663-4172-9CF4-352A2D107B64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E9860-15B7-4C6A-A5BB-BB7FBFB50D3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9D3E1-D663-4172-9CF4-352A2D107B64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E9860-15B7-4C6A-A5BB-BB7FBFB50D3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JOINTS IN A BUILDING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Building Construction Practice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Joint Filler Materials </a:t>
            </a:r>
            <a:br>
              <a:rPr lang="en-IN" dirty="0" smtClean="0"/>
            </a:br>
            <a:r>
              <a:rPr lang="en-IN" dirty="0" smtClean="0"/>
              <a:t>(Compressible Materials)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395536" y="1628800"/>
            <a:ext cx="8459932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Joint Sealing Materials </a:t>
            </a:r>
            <a:br>
              <a:rPr lang="en-IN" dirty="0" smtClean="0"/>
            </a:br>
            <a:r>
              <a:rPr lang="en-IN" dirty="0" smtClean="0"/>
              <a:t>(Sealants &amp; Flexible Fillers)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383379" y="1844824"/>
            <a:ext cx="8509101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Water-Proofing Joint Materials </a:t>
            </a:r>
            <a:br>
              <a:rPr lang="en-IN" dirty="0" smtClean="0"/>
            </a:br>
            <a:r>
              <a:rPr lang="en-IN" dirty="0" smtClean="0"/>
              <a:t>(Water Stops &amp; Barriers)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1628800"/>
            <a:ext cx="8602473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Joint Covering Materials </a:t>
            </a:r>
            <a:br>
              <a:rPr lang="en-IN" dirty="0" smtClean="0"/>
            </a:br>
            <a:r>
              <a:rPr lang="en-IN" dirty="0" smtClean="0"/>
              <a:t>(Protective &amp; Aesthetic Covers)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646645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Joints in buildings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/>
              <a:t>Joints in buildings are </a:t>
            </a:r>
            <a:r>
              <a:rPr lang="en-IN" b="1" dirty="0" smtClean="0"/>
              <a:t>intentional gaps or separations</a:t>
            </a:r>
            <a:r>
              <a:rPr lang="en-IN" dirty="0" smtClean="0"/>
              <a:t> provided to accommodate </a:t>
            </a:r>
            <a:r>
              <a:rPr lang="en-IN" b="1" dirty="0" smtClean="0"/>
              <a:t>movements due to thermal expansion, contraction, settlement, vibrations, and load variations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Joints in Buildings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None/>
            </a:pPr>
            <a:r>
              <a:rPr lang="en-IN" b="1" dirty="0" smtClean="0"/>
              <a:t>1. Expansion Joints</a:t>
            </a:r>
          </a:p>
          <a:p>
            <a:pPr lvl="1" algn="just"/>
            <a:r>
              <a:rPr lang="en-IN" sz="3200" b="1" dirty="0" smtClean="0"/>
              <a:t>Purpose:</a:t>
            </a:r>
            <a:r>
              <a:rPr lang="en-IN" sz="3200" dirty="0" smtClean="0"/>
              <a:t> Allow expansion and contraction due to temperature changes.</a:t>
            </a:r>
          </a:p>
          <a:p>
            <a:pPr lvl="1" algn="just"/>
            <a:r>
              <a:rPr lang="en-IN" sz="3200" b="1" dirty="0" smtClean="0"/>
              <a:t>Location:</a:t>
            </a:r>
            <a:r>
              <a:rPr lang="en-IN" sz="3200" dirty="0" smtClean="0"/>
              <a:t> Provided in </a:t>
            </a:r>
            <a:r>
              <a:rPr lang="en-IN" sz="3200" b="1" dirty="0" smtClean="0"/>
              <a:t>long structures, bridges, and concrete pavements</a:t>
            </a:r>
            <a:r>
              <a:rPr lang="en-IN" sz="3200" dirty="0" smtClean="0"/>
              <a:t>.</a:t>
            </a:r>
          </a:p>
          <a:p>
            <a:pPr lvl="1" algn="just"/>
            <a:r>
              <a:rPr lang="en-IN" sz="3200" b="1" dirty="0" smtClean="0"/>
              <a:t>Material Used:</a:t>
            </a:r>
            <a:r>
              <a:rPr lang="en-IN" sz="3200" dirty="0" smtClean="0"/>
              <a:t> Rubber, bitumen, metal strips, or flexible sealants.</a:t>
            </a:r>
            <a:endParaRPr lang="en-IN" sz="3200" dirty="0"/>
          </a:p>
          <a:p>
            <a:pPr lvl="1" algn="just">
              <a:buNone/>
            </a:pPr>
            <a:endParaRPr lang="en-IN" sz="3200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600" b="1" dirty="0" smtClean="0"/>
              <a:t>2. Contraction (Shrinkage) Joints</a:t>
            </a:r>
          </a:p>
          <a:p>
            <a:pPr lvl="1" algn="just"/>
            <a:r>
              <a:rPr lang="en-IN" sz="2600" b="1" dirty="0" smtClean="0"/>
              <a:t>Purpose:</a:t>
            </a:r>
            <a:r>
              <a:rPr lang="en-IN" sz="2600" dirty="0" smtClean="0"/>
              <a:t> Control cracks due to </a:t>
            </a:r>
            <a:r>
              <a:rPr lang="en-IN" sz="2600" b="1" dirty="0" smtClean="0"/>
              <a:t>drying shrinkage</a:t>
            </a:r>
            <a:r>
              <a:rPr lang="en-IN" sz="2600" dirty="0" smtClean="0"/>
              <a:t> in concrete.</a:t>
            </a:r>
          </a:p>
          <a:p>
            <a:pPr lvl="1" algn="just"/>
            <a:r>
              <a:rPr lang="en-IN" sz="2600" b="1" dirty="0" smtClean="0"/>
              <a:t>Location:</a:t>
            </a:r>
            <a:r>
              <a:rPr lang="en-IN" sz="2600" dirty="0" smtClean="0"/>
              <a:t> Found in </a:t>
            </a:r>
            <a:r>
              <a:rPr lang="en-IN" sz="2600" b="1" dirty="0" smtClean="0"/>
              <a:t>large concrete slabs, roads, and floors</a:t>
            </a:r>
            <a:r>
              <a:rPr lang="en-IN" sz="2600" dirty="0" smtClean="0"/>
              <a:t>.</a:t>
            </a:r>
          </a:p>
          <a:p>
            <a:pPr lvl="1" algn="just"/>
            <a:r>
              <a:rPr lang="en-IN" sz="2600" b="1" dirty="0" smtClean="0"/>
              <a:t>Material Used:</a:t>
            </a:r>
            <a:r>
              <a:rPr lang="en-IN" sz="2600" dirty="0" smtClean="0"/>
              <a:t> Preformed sealants or saw-cut grooves.</a:t>
            </a:r>
          </a:p>
          <a:p>
            <a:pPr algn="just">
              <a:buNone/>
            </a:pPr>
            <a:r>
              <a:rPr lang="en-IN" sz="2600" b="1" dirty="0" smtClean="0"/>
              <a:t>3. Construction Joints</a:t>
            </a:r>
          </a:p>
          <a:p>
            <a:pPr lvl="1" algn="just"/>
            <a:r>
              <a:rPr lang="en-IN" sz="2600" b="1" dirty="0" smtClean="0"/>
              <a:t>Purpose:</a:t>
            </a:r>
            <a:r>
              <a:rPr lang="en-IN" sz="2600" dirty="0" smtClean="0"/>
              <a:t> Separate different </a:t>
            </a:r>
            <a:r>
              <a:rPr lang="en-IN" sz="2600" b="1" dirty="0" smtClean="0"/>
              <a:t>phases of construction</a:t>
            </a:r>
            <a:r>
              <a:rPr lang="en-IN" sz="2600" dirty="0" smtClean="0"/>
              <a:t> when continuous pouring of concrete is not possible.</a:t>
            </a:r>
          </a:p>
          <a:p>
            <a:pPr lvl="1" algn="just"/>
            <a:r>
              <a:rPr lang="en-IN" sz="2600" b="1" dirty="0" smtClean="0"/>
              <a:t>Location:</a:t>
            </a:r>
            <a:r>
              <a:rPr lang="en-IN" sz="2600" dirty="0" smtClean="0"/>
              <a:t> Found in </a:t>
            </a:r>
            <a:r>
              <a:rPr lang="en-IN" sz="2600" b="1" dirty="0" smtClean="0"/>
              <a:t>columns, beams, walls, and slabs</a:t>
            </a:r>
            <a:r>
              <a:rPr lang="en-IN" sz="2600" dirty="0" smtClean="0"/>
              <a:t>.</a:t>
            </a:r>
          </a:p>
          <a:p>
            <a:pPr lvl="1" algn="just"/>
            <a:r>
              <a:rPr lang="en-IN" sz="2600" b="1" dirty="0" smtClean="0"/>
              <a:t>Material Used:</a:t>
            </a:r>
            <a:r>
              <a:rPr lang="en-IN" sz="2600" dirty="0" smtClean="0"/>
              <a:t> Bonding agents, key grooves, or dowel bars.</a:t>
            </a:r>
          </a:p>
          <a:p>
            <a:pPr algn="just"/>
            <a:endParaRPr lang="en-IN" sz="2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800" b="1" dirty="0" smtClean="0"/>
              <a:t>4. Settlement Joints</a:t>
            </a:r>
          </a:p>
          <a:p>
            <a:pPr lvl="1" algn="just"/>
            <a:r>
              <a:rPr lang="en-IN" sz="2400" b="1" dirty="0" smtClean="0"/>
              <a:t>Purpose:</a:t>
            </a:r>
            <a:r>
              <a:rPr lang="en-IN" sz="2400" dirty="0" smtClean="0"/>
              <a:t> Allow differential settlement in buildings with </a:t>
            </a:r>
            <a:r>
              <a:rPr lang="en-IN" sz="2400" b="1" dirty="0" smtClean="0"/>
              <a:t>varying soil conditions or foundation depths</a:t>
            </a:r>
            <a:r>
              <a:rPr lang="en-IN" sz="2400" dirty="0" smtClean="0"/>
              <a:t>.</a:t>
            </a:r>
          </a:p>
          <a:p>
            <a:pPr lvl="1" algn="just"/>
            <a:r>
              <a:rPr lang="en-IN" sz="2400" b="1" dirty="0" smtClean="0"/>
              <a:t>Location:</a:t>
            </a:r>
            <a:r>
              <a:rPr lang="en-IN" sz="2400" dirty="0" smtClean="0"/>
              <a:t> Provided between </a:t>
            </a:r>
            <a:r>
              <a:rPr lang="en-IN" sz="2400" b="1" dirty="0" smtClean="0"/>
              <a:t>different structural sections</a:t>
            </a:r>
            <a:r>
              <a:rPr lang="en-IN" sz="2400" dirty="0" smtClean="0"/>
              <a:t> of a building.</a:t>
            </a:r>
          </a:p>
          <a:p>
            <a:pPr lvl="1" algn="just"/>
            <a:r>
              <a:rPr lang="en-IN" sz="2400" b="1" dirty="0" smtClean="0"/>
              <a:t>Material Used:</a:t>
            </a:r>
            <a:r>
              <a:rPr lang="en-IN" sz="2400" dirty="0" smtClean="0"/>
              <a:t> Flexible materials like </a:t>
            </a:r>
            <a:r>
              <a:rPr lang="en-IN" sz="2400" b="1" dirty="0" smtClean="0"/>
              <a:t>asphalt, rubber, or cork sheets</a:t>
            </a:r>
            <a:r>
              <a:rPr lang="en-IN" sz="2400" dirty="0" smtClean="0"/>
              <a:t>.</a:t>
            </a:r>
          </a:p>
          <a:p>
            <a:pPr algn="just">
              <a:buNone/>
            </a:pPr>
            <a:r>
              <a:rPr lang="en-IN" sz="2800" b="1" dirty="0" smtClean="0"/>
              <a:t>5. Seismic Joints</a:t>
            </a:r>
          </a:p>
          <a:p>
            <a:pPr lvl="1" algn="just"/>
            <a:r>
              <a:rPr lang="en-IN" sz="2400" b="1" dirty="0" smtClean="0"/>
              <a:t>Purpose:</a:t>
            </a:r>
            <a:r>
              <a:rPr lang="en-IN" sz="2400" dirty="0" smtClean="0"/>
              <a:t> Prevent structural failure by allowing movement during </a:t>
            </a:r>
            <a:r>
              <a:rPr lang="en-IN" sz="2400" b="1" dirty="0" smtClean="0"/>
              <a:t>earthquakes</a:t>
            </a:r>
            <a:r>
              <a:rPr lang="en-IN" sz="2400" dirty="0" smtClean="0"/>
              <a:t>.</a:t>
            </a:r>
          </a:p>
          <a:p>
            <a:pPr lvl="1" algn="just"/>
            <a:r>
              <a:rPr lang="en-IN" sz="2400" b="1" dirty="0" smtClean="0"/>
              <a:t>Location:</a:t>
            </a:r>
            <a:r>
              <a:rPr lang="en-IN" sz="2400" dirty="0" smtClean="0"/>
              <a:t> Found in </a:t>
            </a:r>
            <a:r>
              <a:rPr lang="en-IN" sz="2400" b="1" dirty="0" smtClean="0"/>
              <a:t>high-rise buildings, bridges, and earthquake-prone areas</a:t>
            </a:r>
            <a:r>
              <a:rPr lang="en-IN" sz="2400" dirty="0" smtClean="0"/>
              <a:t>.</a:t>
            </a:r>
          </a:p>
          <a:p>
            <a:pPr lvl="1" algn="just"/>
            <a:r>
              <a:rPr lang="en-IN" sz="2400" b="1" dirty="0" smtClean="0"/>
              <a:t>Material Used:</a:t>
            </a:r>
            <a:r>
              <a:rPr lang="en-IN" sz="2400" dirty="0" smtClean="0"/>
              <a:t> Flexible sealants, neoprene pads, or sliding bearings.</a:t>
            </a:r>
          </a:p>
          <a:p>
            <a:pPr algn="just"/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12068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IN" sz="2600" b="1" dirty="0" smtClean="0"/>
              <a:t>6. Control Joints in Masonry</a:t>
            </a:r>
          </a:p>
          <a:p>
            <a:pPr lvl="1" algn="just"/>
            <a:r>
              <a:rPr lang="en-IN" sz="2600" b="1" dirty="0" smtClean="0"/>
              <a:t>Purpose:</a:t>
            </a:r>
            <a:r>
              <a:rPr lang="en-IN" sz="2600" dirty="0" smtClean="0"/>
              <a:t> Prevent cracks due to </a:t>
            </a:r>
            <a:r>
              <a:rPr lang="en-IN" sz="2600" b="1" dirty="0" smtClean="0"/>
              <a:t>thermal expansion and drying shrinkage</a:t>
            </a:r>
            <a:r>
              <a:rPr lang="en-IN" sz="2600" dirty="0" smtClean="0"/>
              <a:t> in masonry walls.</a:t>
            </a:r>
          </a:p>
          <a:p>
            <a:pPr lvl="1" algn="just"/>
            <a:r>
              <a:rPr lang="en-IN" sz="2600" b="1" dirty="0" smtClean="0"/>
              <a:t>Location:</a:t>
            </a:r>
            <a:r>
              <a:rPr lang="en-IN" sz="2600" dirty="0" smtClean="0"/>
              <a:t> Used in </a:t>
            </a:r>
            <a:r>
              <a:rPr lang="en-IN" sz="2600" b="1" dirty="0" smtClean="0"/>
              <a:t>brick or block walls</a:t>
            </a:r>
            <a:r>
              <a:rPr lang="en-IN" sz="2600" dirty="0" smtClean="0"/>
              <a:t> at regular intervals.</a:t>
            </a:r>
          </a:p>
          <a:p>
            <a:pPr lvl="1" algn="just"/>
            <a:r>
              <a:rPr lang="en-IN" sz="2600" b="1" dirty="0" smtClean="0"/>
              <a:t>Material Used:</a:t>
            </a:r>
            <a:r>
              <a:rPr lang="en-IN" sz="2600" dirty="0" smtClean="0"/>
              <a:t> Flexible caulking or expansion foam.</a:t>
            </a:r>
          </a:p>
          <a:p>
            <a:pPr algn="just">
              <a:buNone/>
            </a:pPr>
            <a:r>
              <a:rPr lang="en-IN" sz="2600" b="1" dirty="0" smtClean="0"/>
              <a:t>7. Isolation Joints</a:t>
            </a:r>
          </a:p>
          <a:p>
            <a:pPr lvl="1" algn="just"/>
            <a:r>
              <a:rPr lang="en-IN" sz="2600" b="1" dirty="0" smtClean="0"/>
              <a:t>Purpose:</a:t>
            </a:r>
            <a:r>
              <a:rPr lang="en-IN" sz="2600" dirty="0" smtClean="0"/>
              <a:t> Separate different structural elements (e.g., </a:t>
            </a:r>
            <a:r>
              <a:rPr lang="en-IN" sz="2600" b="1" dirty="0" smtClean="0"/>
              <a:t>columns from slabs</a:t>
            </a:r>
            <a:r>
              <a:rPr lang="en-IN" sz="2600" dirty="0" smtClean="0"/>
              <a:t>) to prevent stress transfer.</a:t>
            </a:r>
          </a:p>
          <a:p>
            <a:pPr lvl="1" algn="just"/>
            <a:r>
              <a:rPr lang="en-IN" sz="2600" b="1" dirty="0" smtClean="0"/>
              <a:t>Location:</a:t>
            </a:r>
            <a:r>
              <a:rPr lang="en-IN" sz="2600" dirty="0" smtClean="0"/>
              <a:t> Found in </a:t>
            </a:r>
            <a:r>
              <a:rPr lang="en-IN" sz="2600" b="1" dirty="0" smtClean="0"/>
              <a:t>pavements, walls, and between different materials</a:t>
            </a:r>
            <a:r>
              <a:rPr lang="en-IN" sz="2600" dirty="0" smtClean="0"/>
              <a:t>.</a:t>
            </a:r>
          </a:p>
          <a:p>
            <a:pPr lvl="1" algn="just"/>
            <a:r>
              <a:rPr lang="en-IN" sz="2600" b="1" dirty="0" smtClean="0"/>
              <a:t>Material Used:</a:t>
            </a:r>
            <a:r>
              <a:rPr lang="en-IN" sz="2600" dirty="0" smtClean="0"/>
              <a:t> Cork, rubber, or </a:t>
            </a:r>
            <a:r>
              <a:rPr lang="en-IN" sz="2600" dirty="0" err="1" smtClean="0"/>
              <a:t>fiberboard</a:t>
            </a:r>
            <a:r>
              <a:rPr lang="en-IN" sz="2600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General Considerations While Designing and Locating Joints in Buildings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536504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IN" dirty="0" smtClean="0"/>
              <a:t>When designing and locating joints in a building:</a:t>
            </a:r>
          </a:p>
          <a:p>
            <a:pPr lvl="1" algn="just"/>
            <a:r>
              <a:rPr lang="en-IN" dirty="0" smtClean="0"/>
              <a:t>Identify the </a:t>
            </a:r>
            <a:r>
              <a:rPr lang="en-IN" b="1" dirty="0" smtClean="0"/>
              <a:t>type of joint</a:t>
            </a:r>
            <a:r>
              <a:rPr lang="en-IN" dirty="0" smtClean="0"/>
              <a:t> required.</a:t>
            </a:r>
          </a:p>
          <a:p>
            <a:pPr lvl="1" algn="just"/>
            <a:r>
              <a:rPr lang="en-IN" dirty="0" smtClean="0"/>
              <a:t>Follow </a:t>
            </a:r>
            <a:r>
              <a:rPr lang="en-IN" b="1" dirty="0" smtClean="0"/>
              <a:t>recommended spacing</a:t>
            </a:r>
            <a:r>
              <a:rPr lang="en-IN" dirty="0" smtClean="0"/>
              <a:t> for joints.</a:t>
            </a:r>
          </a:p>
          <a:p>
            <a:pPr lvl="1" algn="just"/>
            <a:r>
              <a:rPr lang="en-IN" dirty="0" smtClean="0"/>
              <a:t>Account for </a:t>
            </a:r>
            <a:r>
              <a:rPr lang="en-IN" b="1" dirty="0" smtClean="0"/>
              <a:t>thermal, seismic, and settlement movements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Consider </a:t>
            </a:r>
            <a:r>
              <a:rPr lang="en-IN" b="1" dirty="0" smtClean="0"/>
              <a:t>foundation type and soil conditions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Ensure </a:t>
            </a:r>
            <a:r>
              <a:rPr lang="en-IN" b="1" dirty="0" smtClean="0"/>
              <a:t>material compatibility</a:t>
            </a:r>
            <a:r>
              <a:rPr lang="en-IN" dirty="0" smtClean="0"/>
              <a:t> to prevent stress </a:t>
            </a:r>
            <a:r>
              <a:rPr lang="en-IN" dirty="0" err="1" smtClean="0"/>
              <a:t>buildup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Provide </a:t>
            </a:r>
            <a:r>
              <a:rPr lang="en-IN" b="1" dirty="0" smtClean="0"/>
              <a:t>proper waterproofing and sealing</a:t>
            </a:r>
            <a:r>
              <a:rPr lang="en-IN" dirty="0" smtClean="0"/>
              <a:t> in exposed areas.</a:t>
            </a:r>
          </a:p>
          <a:p>
            <a:pPr lvl="1" algn="just"/>
            <a:r>
              <a:rPr lang="en-IN" dirty="0" smtClean="0"/>
              <a:t>Maintain </a:t>
            </a:r>
            <a:r>
              <a:rPr lang="en-IN" b="1" dirty="0" smtClean="0"/>
              <a:t>aesthetic and functional efficiency</a:t>
            </a:r>
            <a:r>
              <a:rPr lang="en-IN" dirty="0" smtClean="0"/>
              <a:t>.</a:t>
            </a:r>
          </a:p>
          <a:p>
            <a:pPr marL="0" lvl="1" indent="0" algn="just">
              <a:buNone/>
            </a:pPr>
            <a:r>
              <a:rPr lang="en-IN" dirty="0" smtClean="0"/>
              <a:t>A well-planned </a:t>
            </a:r>
            <a:r>
              <a:rPr lang="en-IN" b="1" dirty="0" smtClean="0"/>
              <a:t>joint system enhances structural stability, durability, and long-term performance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Indian Standard Recommendations for Spacing of Joints in Buildings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/>
              <a:t>(IS 3414: 1968 – Code of Practice for Design and Installation of Joints in Buildings)</a:t>
            </a:r>
          </a:p>
          <a:p>
            <a:pPr marL="0" indent="0" algn="just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553" y="1585168"/>
          <a:ext cx="8352927" cy="515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223"/>
                <a:gridCol w="3552395"/>
                <a:gridCol w="2784309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Type of Joint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Structural Member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Recommended Spacing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IN" b="1" dirty="0"/>
                        <a:t>Expansion Joints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RCC Framed Structures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30 - 45 meters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Brick Masonry Walls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12 - 15 meters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Concrete Pavements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25 - 30 meters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IN" b="1" dirty="0"/>
                        <a:t>Contraction (Shrinkage) Joints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Concrete Slabs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3 - 5 meters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Concrete Pavements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4 - 6 meters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Construction Joints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Slabs, Beams, Columns, and Walls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As per construction sequence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Settlement Joints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Buildings with varying foundation levels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Where differential settlement is expected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Seismic Joints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Buildings in earthquake-prone areas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As per seismic zone analysis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Control Joints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Masonry Walls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6 - 9 meters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Isolation Joints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Between different structural components (e.g., slab and column)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Where different materials meet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Jointing Materials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/>
              <a:t>Various materials are used to </a:t>
            </a:r>
            <a:r>
              <a:rPr lang="en-IN" b="1" dirty="0" smtClean="0"/>
              <a:t>fill, seal, or cover joints</a:t>
            </a:r>
            <a:r>
              <a:rPr lang="en-IN" dirty="0" smtClean="0"/>
              <a:t> in buildings to accommodate movement, prevent water ingress, and enhance durability. These materials can be categorized based on their </a:t>
            </a:r>
            <a:r>
              <a:rPr lang="en-IN" b="1" dirty="0" smtClean="0"/>
              <a:t>function</a:t>
            </a:r>
            <a:r>
              <a:rPr lang="en-IN" dirty="0" smtClean="0"/>
              <a:t> and </a:t>
            </a:r>
            <a:r>
              <a:rPr lang="en-IN" b="1" dirty="0" smtClean="0"/>
              <a:t>application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614</Words>
  <Application>Microsoft Office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JOINTS IN A BUILDING</vt:lpstr>
      <vt:lpstr>Joints in buildings</vt:lpstr>
      <vt:lpstr>Types of Joints in Buildings</vt:lpstr>
      <vt:lpstr>Slide 4</vt:lpstr>
      <vt:lpstr>Slide 5</vt:lpstr>
      <vt:lpstr>Slide 6</vt:lpstr>
      <vt:lpstr>General Considerations While Designing and Locating Joints in Buildings</vt:lpstr>
      <vt:lpstr>Indian Standard Recommendations for Spacing of Joints in Buildings</vt:lpstr>
      <vt:lpstr>Jointing Materials</vt:lpstr>
      <vt:lpstr>Joint Filler Materials  (Compressible Materials)</vt:lpstr>
      <vt:lpstr>Joint Sealing Materials  (Sealants &amp; Flexible Fillers)</vt:lpstr>
      <vt:lpstr>Water-Proofing Joint Materials  (Water Stops &amp; Barriers)</vt:lpstr>
      <vt:lpstr>Joint Covering Materials  (Protective &amp; Aesthetic Covers)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JOINTS IN A BUILDING</dc:title>
  <dc:creator>computational lab</dc:creator>
  <cp:lastModifiedBy>computational lab</cp:lastModifiedBy>
  <cp:revision>8</cp:revision>
  <dcterms:created xsi:type="dcterms:W3CDTF">2025-03-05T06:20:49Z</dcterms:created>
  <dcterms:modified xsi:type="dcterms:W3CDTF">2025-03-05T06:53:12Z</dcterms:modified>
</cp:coreProperties>
</file>