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3" r:id="rId7"/>
    <p:sldId id="261" r:id="rId8"/>
    <p:sldId id="264" r:id="rId9"/>
    <p:sldId id="265" r:id="rId10"/>
    <p:sldId id="266" r:id="rId11"/>
    <p:sldId id="267" r:id="rId12"/>
    <p:sldId id="270" r:id="rId13"/>
    <p:sldId id="268" r:id="rId14"/>
    <p:sldId id="271" r:id="rId15"/>
    <p:sldId id="269"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1" d="100"/>
          <a:sy n="61" d="100"/>
        </p:scale>
        <p:origin x="-1542" y="-78"/>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4DFD59C3-0F9B-4660-A997-8E876E9CDD98}"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FD59C3-0F9B-4660-A997-8E876E9CDD98}"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FD59C3-0F9B-4660-A997-8E876E9CDD98}"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4DFD59C3-0F9B-4660-A997-8E876E9CDD98}"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DFD59C3-0F9B-4660-A997-8E876E9CDD98}" type="datetimeFigureOut">
              <a:rPr lang="en-IN" smtClean="0"/>
              <a:t>02-04-2025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4DFD59C3-0F9B-4660-A997-8E876E9CDD98}"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4DFD59C3-0F9B-4660-A997-8E876E9CDD98}" type="datetimeFigureOut">
              <a:rPr lang="en-IN" smtClean="0"/>
              <a:t>02-04-2025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4DFD59C3-0F9B-4660-A997-8E876E9CDD98}" type="datetimeFigureOut">
              <a:rPr lang="en-IN" smtClean="0"/>
              <a:t>02-04-2025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DFD59C3-0F9B-4660-A997-8E876E9CDD98}" type="datetimeFigureOut">
              <a:rPr lang="en-IN" smtClean="0"/>
              <a:t>02-04-2025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D59C3-0F9B-4660-A997-8E876E9CDD98}"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DFD59C3-0F9B-4660-A997-8E876E9CDD98}" type="datetimeFigureOut">
              <a:rPr lang="en-IN" smtClean="0"/>
              <a:t>02-04-2025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FCD66C6-B3E7-48C5-A1E4-A1B81FDD233D}" type="slidenum">
              <a:rPr lang="en-IN" smtClean="0"/>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DFD59C3-0F9B-4660-A997-8E876E9CDD98}" type="datetimeFigureOut">
              <a:rPr lang="en-IN" smtClean="0"/>
              <a:t>02-04-2025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CD66C6-B3E7-48C5-A1E4-A1B81FDD233D}" type="slidenum">
              <a:rPr lang="en-IN" smtClean="0"/>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IN" dirty="0" smtClean="0"/>
              <a:t>SUB-STRUCTURE CONSTRUCTION</a:t>
            </a:r>
            <a:endParaRPr lang="en-IN" dirty="0"/>
          </a:p>
        </p:txBody>
      </p:sp>
      <p:sp>
        <p:nvSpPr>
          <p:cNvPr id="3" name="Subtitle 2"/>
          <p:cNvSpPr>
            <a:spLocks noGrp="1"/>
          </p:cNvSpPr>
          <p:nvPr>
            <p:ph type="subTitle" idx="1"/>
          </p:nvPr>
        </p:nvSpPr>
        <p:spPr/>
        <p:txBody>
          <a:bodyPr/>
          <a:lstStyle/>
          <a:p>
            <a:r>
              <a:rPr lang="en-IN" dirty="0" smtClean="0"/>
              <a:t>PART-B</a:t>
            </a:r>
          </a:p>
          <a:p>
            <a:r>
              <a:rPr lang="en-IN" dirty="0" smtClean="0"/>
              <a:t>BUILDING CONSTRUCTION AND PRACTICE</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904656"/>
          </a:xfrm>
        </p:spPr>
        <p:txBody>
          <a:bodyPr>
            <a:normAutofit fontScale="85000" lnSpcReduction="20000"/>
          </a:bodyPr>
          <a:lstStyle/>
          <a:p>
            <a:pPr algn="just">
              <a:buNone/>
            </a:pPr>
            <a:r>
              <a:rPr lang="en-IN" b="1" dirty="0" smtClean="0"/>
              <a:t>3. Pipe Jacking Operation</a:t>
            </a:r>
          </a:p>
          <a:p>
            <a:pPr algn="just"/>
            <a:r>
              <a:rPr lang="en-IN" dirty="0" smtClean="0"/>
              <a:t>The first pipe section is positioned in the jacking pit.</a:t>
            </a:r>
          </a:p>
          <a:p>
            <a:pPr algn="just"/>
            <a:r>
              <a:rPr lang="en-IN" dirty="0" smtClean="0"/>
              <a:t>Hydraulic jacks push the pipe forward as soil is excavated ahead.</a:t>
            </a:r>
          </a:p>
          <a:p>
            <a:pPr algn="just"/>
            <a:r>
              <a:rPr lang="en-IN" dirty="0" smtClean="0"/>
              <a:t>Additional pipe segments are added sequentially and jacked into place.</a:t>
            </a:r>
          </a:p>
          <a:p>
            <a:pPr algn="just"/>
            <a:r>
              <a:rPr lang="en-IN" dirty="0" smtClean="0"/>
              <a:t>Spoil (excavated material) is removed using mechanical conveyors or pumping systems.</a:t>
            </a:r>
          </a:p>
          <a:p>
            <a:pPr algn="just">
              <a:buNone/>
            </a:pPr>
            <a:r>
              <a:rPr lang="en-IN" b="1" dirty="0" smtClean="0"/>
              <a:t>4. Completion and Finishing</a:t>
            </a:r>
          </a:p>
          <a:p>
            <a:pPr algn="just"/>
            <a:r>
              <a:rPr lang="en-IN" dirty="0" smtClean="0"/>
              <a:t>Once all pipe sections are in place, the excavation at the receiving shaft is completed.</a:t>
            </a:r>
          </a:p>
          <a:p>
            <a:pPr algn="just"/>
            <a:r>
              <a:rPr lang="en-IN" dirty="0" smtClean="0"/>
              <a:t>The hydraulic jacks are removed, and the pipe ends are sealed.</a:t>
            </a:r>
          </a:p>
          <a:p>
            <a:pPr algn="just"/>
            <a:r>
              <a:rPr lang="en-IN" dirty="0" smtClean="0"/>
              <a:t>The shafts are backfilled, and the surface is restored.</a:t>
            </a:r>
          </a:p>
          <a:p>
            <a:pPr algn="just">
              <a:buNone/>
            </a:pP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Pipe Jacking</a:t>
            </a:r>
            <a:endParaRPr lang="en-IN" dirty="0"/>
          </a:p>
        </p:txBody>
      </p:sp>
      <p:sp>
        <p:nvSpPr>
          <p:cNvPr id="3" name="Content Placeholder 2"/>
          <p:cNvSpPr>
            <a:spLocks noGrp="1"/>
          </p:cNvSpPr>
          <p:nvPr>
            <p:ph idx="1"/>
          </p:nvPr>
        </p:nvSpPr>
        <p:spPr/>
        <p:txBody>
          <a:bodyPr>
            <a:normAutofit fontScale="92500" lnSpcReduction="10000"/>
          </a:bodyPr>
          <a:lstStyle/>
          <a:p>
            <a:pPr algn="just">
              <a:buNone/>
            </a:pPr>
            <a:r>
              <a:rPr lang="en-IN" b="1" dirty="0" smtClean="0"/>
              <a:t>1. Minimal Surface Disruption</a:t>
            </a:r>
          </a:p>
          <a:p>
            <a:pPr algn="just"/>
            <a:r>
              <a:rPr lang="en-IN" dirty="0" smtClean="0"/>
              <a:t>Ideal for urban areas, highways, and railway crossings where open excavation is impractical.</a:t>
            </a:r>
          </a:p>
          <a:p>
            <a:pPr algn="just">
              <a:buNone/>
            </a:pPr>
            <a:r>
              <a:rPr lang="en-IN" b="1" dirty="0" smtClean="0"/>
              <a:t>2. Accurate Installation</a:t>
            </a:r>
          </a:p>
          <a:p>
            <a:pPr algn="just"/>
            <a:r>
              <a:rPr lang="en-IN" dirty="0" smtClean="0"/>
              <a:t>Provides precise alignment, reducing the risk of misaligned pipes and leakage.</a:t>
            </a:r>
          </a:p>
          <a:p>
            <a:pPr algn="just">
              <a:buNone/>
            </a:pPr>
            <a:r>
              <a:rPr lang="en-IN" b="1" dirty="0" smtClean="0"/>
              <a:t>3. Safer Alternative</a:t>
            </a:r>
          </a:p>
          <a:p>
            <a:pPr algn="just"/>
            <a:r>
              <a:rPr lang="en-IN" dirty="0" smtClean="0"/>
              <a:t>Eliminates the need for deep open trenches, reducing worker exposure to hazards.</a:t>
            </a:r>
          </a:p>
          <a:p>
            <a:pPr algn="just"/>
            <a:endParaRPr lang="en-IN"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lstStyle/>
          <a:p>
            <a:pPr algn="just"/>
            <a:r>
              <a:rPr lang="en-IN" b="1" dirty="0" smtClean="0"/>
              <a:t>4. Environmentally Friendly</a:t>
            </a:r>
          </a:p>
          <a:p>
            <a:pPr algn="just"/>
            <a:r>
              <a:rPr lang="en-IN" dirty="0" smtClean="0"/>
              <a:t>Reduces the impact on existing infrastructure, landscapes, and ecosystems.</a:t>
            </a:r>
          </a:p>
          <a:p>
            <a:pPr algn="just"/>
            <a:r>
              <a:rPr lang="en-IN" b="1" dirty="0" smtClean="0"/>
              <a:t>5. Suitable for Various Ground Conditions</a:t>
            </a:r>
          </a:p>
          <a:p>
            <a:pPr algn="just"/>
            <a:r>
              <a:rPr lang="en-IN" dirty="0" smtClean="0"/>
              <a:t>Can be used in clay, sand, silt, and even hard rock with the right equipment.</a:t>
            </a:r>
          </a:p>
          <a:p>
            <a:pPr algn="just">
              <a:buNone/>
            </a:pPr>
            <a:endParaRPr lang="en-I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Pipe Jacking</a:t>
            </a:r>
            <a:endParaRPr lang="en-IN" dirty="0"/>
          </a:p>
        </p:txBody>
      </p:sp>
      <p:sp>
        <p:nvSpPr>
          <p:cNvPr id="3" name="Content Placeholder 2"/>
          <p:cNvSpPr>
            <a:spLocks noGrp="1"/>
          </p:cNvSpPr>
          <p:nvPr>
            <p:ph idx="1"/>
          </p:nvPr>
        </p:nvSpPr>
        <p:spPr/>
        <p:txBody>
          <a:bodyPr>
            <a:normAutofit fontScale="92500" lnSpcReduction="20000"/>
          </a:bodyPr>
          <a:lstStyle/>
          <a:p>
            <a:pPr algn="just"/>
            <a:r>
              <a:rPr lang="en-IN" b="1" dirty="0" smtClean="0"/>
              <a:t>Sewer and Drainage Systems</a:t>
            </a:r>
            <a:r>
              <a:rPr lang="en-IN" dirty="0" smtClean="0"/>
              <a:t> – Used for installing large-diameter sewer pipelines.</a:t>
            </a:r>
          </a:p>
          <a:p>
            <a:pPr algn="just"/>
            <a:r>
              <a:rPr lang="en-IN" b="1" dirty="0" smtClean="0"/>
              <a:t>Water Supply Pipelines</a:t>
            </a:r>
            <a:r>
              <a:rPr lang="en-IN" dirty="0" smtClean="0"/>
              <a:t> – Helps lay water transmission pipes with minimal disruption.</a:t>
            </a:r>
          </a:p>
          <a:p>
            <a:pPr algn="just"/>
            <a:r>
              <a:rPr lang="en-IN" b="1" dirty="0" smtClean="0"/>
              <a:t>Railway and Highway Crossings</a:t>
            </a:r>
            <a:r>
              <a:rPr lang="en-IN" dirty="0" smtClean="0"/>
              <a:t> – Allows utilities to be installed without disturbing traffic.</a:t>
            </a:r>
          </a:p>
          <a:p>
            <a:pPr algn="just"/>
            <a:r>
              <a:rPr lang="en-IN" b="1" dirty="0" smtClean="0"/>
              <a:t>Oil and Gas Pipelines</a:t>
            </a:r>
            <a:r>
              <a:rPr lang="en-IN" dirty="0" smtClean="0"/>
              <a:t> – Used for underground oil and gas transportation pipelines.</a:t>
            </a:r>
          </a:p>
          <a:p>
            <a:pPr algn="just"/>
            <a:r>
              <a:rPr lang="en-IN" b="1" dirty="0" smtClean="0"/>
              <a:t>Utility Tunnels</a:t>
            </a:r>
            <a:r>
              <a:rPr lang="en-IN" dirty="0" smtClean="0"/>
              <a:t> – Provides space for electrical, communication, and other utilities.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Disadvantages of Pipe Jacking</a:t>
            </a:r>
            <a:endParaRPr lang="en-IN" dirty="0"/>
          </a:p>
        </p:txBody>
      </p:sp>
      <p:sp>
        <p:nvSpPr>
          <p:cNvPr id="3" name="Content Placeholder 2"/>
          <p:cNvSpPr>
            <a:spLocks noGrp="1"/>
          </p:cNvSpPr>
          <p:nvPr>
            <p:ph idx="1"/>
          </p:nvPr>
        </p:nvSpPr>
        <p:spPr/>
        <p:txBody>
          <a:bodyPr/>
          <a:lstStyle/>
          <a:p>
            <a:pPr algn="just"/>
            <a:r>
              <a:rPr lang="en-IN" b="1" dirty="0" smtClean="0"/>
              <a:t>1. High Initial Cost</a:t>
            </a:r>
          </a:p>
          <a:p>
            <a:pPr algn="just"/>
            <a:r>
              <a:rPr lang="en-IN" dirty="0" smtClean="0"/>
              <a:t>Requires specialized equipment and skilled </a:t>
            </a:r>
            <a:r>
              <a:rPr lang="en-IN" dirty="0" err="1" smtClean="0"/>
              <a:t>labor</a:t>
            </a:r>
            <a:r>
              <a:rPr lang="en-IN" dirty="0" smtClean="0"/>
              <a:t>, making it more expensive upfront compared to traditional methods.</a:t>
            </a:r>
          </a:p>
          <a:p>
            <a:pPr algn="just"/>
            <a:r>
              <a:rPr lang="en-IN" b="1" dirty="0" smtClean="0"/>
              <a:t>2. Limited by Ground Conditions</a:t>
            </a:r>
          </a:p>
          <a:p>
            <a:pPr algn="just"/>
            <a:r>
              <a:rPr lang="en-IN" dirty="0" smtClean="0"/>
              <a:t>Unstable or highly variable soils may cause difficulties and require additional support.</a:t>
            </a:r>
          </a:p>
          <a:p>
            <a:pPr algn="just">
              <a:buNone/>
            </a:pPr>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5433467"/>
          </a:xfrm>
        </p:spPr>
        <p:txBody>
          <a:bodyPr>
            <a:normAutofit lnSpcReduction="10000"/>
          </a:bodyPr>
          <a:lstStyle/>
          <a:p>
            <a:pPr algn="just"/>
            <a:r>
              <a:rPr lang="en-IN" b="1" dirty="0" smtClean="0"/>
              <a:t>3. Length Constraints</a:t>
            </a:r>
          </a:p>
          <a:p>
            <a:pPr algn="just"/>
            <a:r>
              <a:rPr lang="en-IN" dirty="0" smtClean="0"/>
              <a:t>Maximum jacking distances depend on soil conditions and pipe strength. Longer distances may require intermediate jacking stations.</a:t>
            </a:r>
          </a:p>
          <a:p>
            <a:pPr algn="just"/>
            <a:r>
              <a:rPr lang="en-IN" b="1" dirty="0" smtClean="0"/>
              <a:t>4. Potential for Ground Settlement</a:t>
            </a:r>
          </a:p>
          <a:p>
            <a:pPr algn="just"/>
            <a:r>
              <a:rPr lang="en-IN" dirty="0" smtClean="0"/>
              <a:t>Improper execution can lead to soil displacement, causing surface settlement or structural damage.</a:t>
            </a:r>
          </a:p>
          <a:p>
            <a:pPr algn="just"/>
            <a:r>
              <a:rPr lang="en-IN" b="1" dirty="0" smtClean="0"/>
              <a:t>5. Requires Launch and Receiving Shafts</a:t>
            </a:r>
          </a:p>
          <a:p>
            <a:pPr algn="just"/>
            <a:r>
              <a:rPr lang="en-IN" dirty="0" smtClean="0"/>
              <a:t>The construction of entry and exit shafts can be time-consuming and space-intensive.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Box Jacking</a:t>
            </a:r>
            <a:endParaRPr lang="en-IN" dirty="0"/>
          </a:p>
        </p:txBody>
      </p:sp>
      <p:sp>
        <p:nvSpPr>
          <p:cNvPr id="3" name="Content Placeholder 2"/>
          <p:cNvSpPr>
            <a:spLocks noGrp="1"/>
          </p:cNvSpPr>
          <p:nvPr>
            <p:ph idx="1"/>
          </p:nvPr>
        </p:nvSpPr>
        <p:spPr/>
        <p:txBody>
          <a:bodyPr>
            <a:normAutofit fontScale="92500"/>
          </a:bodyPr>
          <a:lstStyle/>
          <a:p>
            <a:pPr marL="0" indent="0" algn="just">
              <a:buNone/>
            </a:pPr>
            <a:r>
              <a:rPr lang="en-IN" dirty="0" smtClean="0"/>
              <a:t>Box jacking is a civil construction technique used for installing underground structures, such as tunnels, culverts, and underpasses, without disrupting surface activities. It involves pushing a prefabricated concrete box or segment through the soil using hydraulic jacks while simultaneously excavating the soil from the front. </a:t>
            </a:r>
          </a:p>
          <a:p>
            <a:pPr marL="0" indent="0" algn="just">
              <a:buNone/>
            </a:pPr>
            <a:r>
              <a:rPr lang="en-IN" dirty="0" smtClean="0"/>
              <a:t>Box jacking is also called tunnel jacking or jack box tunnelling. </a:t>
            </a:r>
            <a:endParaRPr lang="en-IN"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cstate="print"/>
          <a:srcRect/>
          <a:stretch>
            <a:fillRect/>
          </a:stretch>
        </p:blipFill>
        <p:spPr bwMode="auto">
          <a:xfrm>
            <a:off x="1009130" y="548680"/>
            <a:ext cx="7060266" cy="5472608"/>
          </a:xfrm>
          <a:prstGeom prst="rect">
            <a:avLst/>
          </a:prstGeom>
          <a:noFill/>
          <a:ln w="9525">
            <a:noFill/>
            <a:miter lim="800000"/>
            <a:headEnd/>
            <a:tailEnd/>
          </a:ln>
          <a:effec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cstate="print"/>
          <a:srcRect/>
          <a:stretch>
            <a:fillRect/>
          </a:stretch>
        </p:blipFill>
        <p:spPr bwMode="auto">
          <a:xfrm>
            <a:off x="828675" y="1089025"/>
            <a:ext cx="7486650" cy="4686300"/>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Benefits of Box Jacking</a:t>
            </a:r>
            <a:endParaRPr lang="en-IN" dirty="0"/>
          </a:p>
        </p:txBody>
      </p:sp>
      <p:sp>
        <p:nvSpPr>
          <p:cNvPr id="3" name="Content Placeholder 2"/>
          <p:cNvSpPr>
            <a:spLocks noGrp="1"/>
          </p:cNvSpPr>
          <p:nvPr>
            <p:ph idx="1"/>
          </p:nvPr>
        </p:nvSpPr>
        <p:spPr/>
        <p:txBody>
          <a:bodyPr/>
          <a:lstStyle/>
          <a:p>
            <a:pPr algn="just"/>
            <a:r>
              <a:rPr lang="en-IN" b="1" dirty="0" smtClean="0"/>
              <a:t>Minimal Surface Disruption</a:t>
            </a:r>
            <a:r>
              <a:rPr lang="en-IN" dirty="0" smtClean="0"/>
              <a:t>: Ideal for railways, highways, or urban areas where excavation would cause significant disruption.</a:t>
            </a:r>
          </a:p>
          <a:p>
            <a:pPr algn="just"/>
            <a:r>
              <a:rPr lang="en-IN" b="1" dirty="0" smtClean="0"/>
              <a:t>Faster Installation</a:t>
            </a:r>
            <a:r>
              <a:rPr lang="en-IN" dirty="0" smtClean="0"/>
              <a:t>: Precast elements speed up the construction process.</a:t>
            </a:r>
          </a:p>
          <a:p>
            <a:pPr algn="just"/>
            <a:r>
              <a:rPr lang="en-IN" b="1" dirty="0" smtClean="0"/>
              <a:t>Safer Execution</a:t>
            </a:r>
            <a:r>
              <a:rPr lang="en-IN" dirty="0" smtClean="0"/>
              <a:t>: Reduces risks compared to traditional open-cut excavation.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Applications of Box Jacking</a:t>
            </a:r>
            <a:endParaRPr lang="en-IN" dirty="0"/>
          </a:p>
        </p:txBody>
      </p:sp>
      <p:sp>
        <p:nvSpPr>
          <p:cNvPr id="3" name="Content Placeholder 2"/>
          <p:cNvSpPr>
            <a:spLocks noGrp="1"/>
          </p:cNvSpPr>
          <p:nvPr>
            <p:ph idx="1"/>
          </p:nvPr>
        </p:nvSpPr>
        <p:spPr/>
        <p:txBody>
          <a:bodyPr/>
          <a:lstStyle/>
          <a:p>
            <a:r>
              <a:rPr lang="en-IN" dirty="0" smtClean="0"/>
              <a:t>Highway and railway underpasses</a:t>
            </a:r>
          </a:p>
          <a:p>
            <a:r>
              <a:rPr lang="en-IN" dirty="0" smtClean="0"/>
              <a:t>Metro and pedestrian subways</a:t>
            </a:r>
          </a:p>
          <a:p>
            <a:r>
              <a:rPr lang="en-IN" dirty="0" smtClean="0"/>
              <a:t>Drainage culverts</a:t>
            </a:r>
          </a:p>
          <a:p>
            <a:r>
              <a:rPr lang="en-IN" dirty="0" smtClean="0"/>
              <a:t>Utility tunnels</a:t>
            </a:r>
          </a:p>
          <a:p>
            <a:pPr>
              <a:buNone/>
            </a:pP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Pipe Jacking</a:t>
            </a:r>
            <a:endParaRPr lang="en-IN" dirty="0"/>
          </a:p>
        </p:txBody>
      </p:sp>
      <p:pic>
        <p:nvPicPr>
          <p:cNvPr id="3074" name="Picture 2"/>
          <p:cNvPicPr>
            <a:picLocks noChangeAspect="1" noChangeArrowheads="1"/>
          </p:cNvPicPr>
          <p:nvPr/>
        </p:nvPicPr>
        <p:blipFill>
          <a:blip r:embed="rId2" cstate="print"/>
          <a:srcRect/>
          <a:stretch>
            <a:fillRect/>
          </a:stretch>
        </p:blipFill>
        <p:spPr bwMode="auto">
          <a:xfrm>
            <a:off x="967206" y="1484783"/>
            <a:ext cx="7086692" cy="4896545"/>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92696"/>
            <a:ext cx="8229600" cy="4525963"/>
          </a:xfrm>
        </p:spPr>
        <p:txBody>
          <a:bodyPr/>
          <a:lstStyle/>
          <a:p>
            <a:pPr marL="0" indent="0" algn="just">
              <a:buNone/>
            </a:pPr>
            <a:r>
              <a:rPr lang="en-IN" b="1" dirty="0" smtClean="0"/>
              <a:t>Pipe jacking</a:t>
            </a:r>
            <a:r>
              <a:rPr lang="en-IN" dirty="0" smtClean="0"/>
              <a:t> is a trenchless construction method used to install underground pipelines, conduits, or tunnels by pushing prefabricated pipe sections through the ground using hydraulic jacks. The process is commonly used for sewerage, drainage, and utility tunnels, reducing surface disruption compared to traditional excavation methods.</a:t>
            </a:r>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t>Process of Pipe Jacking</a:t>
            </a:r>
            <a:endParaRPr lang="en-IN" dirty="0"/>
          </a:p>
        </p:txBody>
      </p:sp>
      <p:sp>
        <p:nvSpPr>
          <p:cNvPr id="3" name="Content Placeholder 2"/>
          <p:cNvSpPr>
            <a:spLocks noGrp="1"/>
          </p:cNvSpPr>
          <p:nvPr>
            <p:ph idx="1"/>
          </p:nvPr>
        </p:nvSpPr>
        <p:spPr>
          <a:xfrm>
            <a:off x="457200" y="1600200"/>
            <a:ext cx="8229600" cy="4997152"/>
          </a:xfrm>
        </p:spPr>
        <p:txBody>
          <a:bodyPr>
            <a:normAutofit fontScale="92500" lnSpcReduction="20000"/>
          </a:bodyPr>
          <a:lstStyle/>
          <a:p>
            <a:pPr algn="just">
              <a:buNone/>
            </a:pPr>
            <a:r>
              <a:rPr lang="en-IN" b="1" dirty="0" smtClean="0"/>
              <a:t>1. Site Preparation</a:t>
            </a:r>
          </a:p>
          <a:p>
            <a:pPr algn="just"/>
            <a:r>
              <a:rPr lang="en-IN" dirty="0" smtClean="0"/>
              <a:t>A </a:t>
            </a:r>
            <a:r>
              <a:rPr lang="en-IN" b="1" dirty="0" smtClean="0"/>
              <a:t>launch shaft</a:t>
            </a:r>
            <a:r>
              <a:rPr lang="en-IN" dirty="0" smtClean="0"/>
              <a:t> (or jacking pit) and a </a:t>
            </a:r>
            <a:r>
              <a:rPr lang="en-IN" b="1" dirty="0" smtClean="0"/>
              <a:t>receiving shaft</a:t>
            </a:r>
            <a:r>
              <a:rPr lang="en-IN" dirty="0" smtClean="0"/>
              <a:t> are excavated at the starting and ending points.</a:t>
            </a:r>
          </a:p>
          <a:p>
            <a:pPr algn="just"/>
            <a:r>
              <a:rPr lang="en-IN" dirty="0" smtClean="0"/>
              <a:t>Guide rails and thrust walls are set up to ensure accurate alignment of the pipes.</a:t>
            </a:r>
          </a:p>
          <a:p>
            <a:pPr algn="just">
              <a:buNone/>
            </a:pPr>
            <a:r>
              <a:rPr lang="en-IN" b="1" dirty="0" smtClean="0"/>
              <a:t>2. Installation of Hydraulic Jacks</a:t>
            </a:r>
          </a:p>
          <a:p>
            <a:pPr algn="just"/>
            <a:r>
              <a:rPr lang="en-IN" dirty="0" smtClean="0"/>
              <a:t>Hydraulic jacks are placed in the jacking pit to push the pipe segments forward.</a:t>
            </a:r>
          </a:p>
          <a:p>
            <a:pPr algn="just"/>
            <a:r>
              <a:rPr lang="en-IN" dirty="0" smtClean="0"/>
              <a:t>A cutting head or tunnel boring machine (TBM) is used in front of the first pipe to help excavate the soil.</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659</Words>
  <Application>Microsoft Office PowerPoint</Application>
  <PresentationFormat>On-screen Show (4:3)</PresentationFormat>
  <Paragraphs>61</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SUB-STRUCTURE CONSTRUCTION</vt:lpstr>
      <vt:lpstr>Box Jacking</vt:lpstr>
      <vt:lpstr>Slide 3</vt:lpstr>
      <vt:lpstr>Slide 4</vt:lpstr>
      <vt:lpstr>Benefits of Box Jacking</vt:lpstr>
      <vt:lpstr>Applications of Box Jacking</vt:lpstr>
      <vt:lpstr>Pipe Jacking</vt:lpstr>
      <vt:lpstr>Slide 8</vt:lpstr>
      <vt:lpstr>Process of Pipe Jacking</vt:lpstr>
      <vt:lpstr>Slide 10</vt:lpstr>
      <vt:lpstr>Benefits of Pipe Jacking</vt:lpstr>
      <vt:lpstr>Slide 12</vt:lpstr>
      <vt:lpstr>Applications of Pipe Jacking</vt:lpstr>
      <vt:lpstr>Disadvantages of Pipe Jacking</vt:lpstr>
      <vt:lpstr>Slide 15</vt:lpstr>
    </vt:vector>
  </TitlesOfParts>
  <Company>Toshiba</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SUB-STRUCTURE CONSTRUCTION</dc:title>
  <dc:creator>computational lab</dc:creator>
  <cp:lastModifiedBy>computational lab</cp:lastModifiedBy>
  <cp:revision>2</cp:revision>
  <dcterms:created xsi:type="dcterms:W3CDTF">2025-04-02T04:57:32Z</dcterms:created>
  <dcterms:modified xsi:type="dcterms:W3CDTF">2025-04-02T10:48:00Z</dcterms:modified>
</cp:coreProperties>
</file>