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311" r:id="rId3"/>
    <p:sldId id="313" r:id="rId4"/>
    <p:sldId id="330" r:id="rId5"/>
    <p:sldId id="314" r:id="rId6"/>
    <p:sldId id="333" r:id="rId7"/>
    <p:sldId id="323" r:id="rId8"/>
    <p:sldId id="324" r:id="rId9"/>
    <p:sldId id="328" r:id="rId10"/>
    <p:sldId id="326" r:id="rId11"/>
    <p:sldId id="327" r:id="rId12"/>
    <p:sldId id="315" r:id="rId13"/>
    <p:sldId id="331" r:id="rId14"/>
    <p:sldId id="332" r:id="rId15"/>
    <p:sldId id="300" r:id="rId16"/>
    <p:sldId id="334" r:id="rId17"/>
    <p:sldId id="335" r:id="rId18"/>
    <p:sldId id="336" r:id="rId19"/>
    <p:sldId id="295" r:id="rId20"/>
    <p:sldId id="271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3D5B"/>
    <a:srgbClr val="EAE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/>
    <p:restoredTop sz="90764"/>
  </p:normalViewPr>
  <p:slideViewPr>
    <p:cSldViewPr snapToGrid="0" snapToObjects="1">
      <p:cViewPr>
        <p:scale>
          <a:sx n="98" d="100"/>
          <a:sy n="98" d="100"/>
        </p:scale>
        <p:origin x="148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FB-15K</a:t>
            </a:r>
            <a:r>
              <a:rPr lang="en-US" baseline="0" dirty="0" smtClean="0"/>
              <a:t> </a:t>
            </a:r>
            <a:r>
              <a:rPr lang="en-US" dirty="0" smtClean="0"/>
              <a:t>Error statistics</a:t>
            </a:r>
            <a:endParaRPr lang="en-US" dirty="0"/>
          </a:p>
        </c:rich>
      </c:tx>
      <c:layout>
        <c:manualLayout>
          <c:xMode val="edge"/>
          <c:yMode val="edge"/>
          <c:x val="0.105305814704188"/>
          <c:y val="0.004168923465786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49373580864225"/>
          <c:y val="0.107266400774698"/>
          <c:w val="0.788045298755971"/>
          <c:h val="0.89273359922530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Error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layout>
                <c:manualLayout>
                  <c:x val="-0.147602195512832"/>
                  <c:y val="0.2332744293994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Path</a:t>
                    </a:r>
                  </a:p>
                  <a:p>
                    <a:pPr>
                      <a:defRPr sz="1800"/>
                    </a:pPr>
                    <a:r>
                      <a:rPr lang="en-US" baseline="0" dirty="0" smtClean="0"/>
                      <a:t>Finder</a:t>
                    </a:r>
                    <a:r>
                      <a:rPr lang="en-US" baseline="0" dirty="0"/>
                      <a:t>
</a:t>
                    </a:r>
                    <a:fld id="{3EF82B91-075A-124B-A2EA-8E5FF8C8FE13}" type="PERCENTAGE">
                      <a:rPr lang="en-US" baseline="0"/>
                      <a:pPr>
                        <a:defRPr sz="1800"/>
                      </a:pPr>
                      <a:t>[PERCENTAGE]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88464592164"/>
                      <c:h val="0.322002396310339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61639440980347"/>
                  <c:y val="-0.14561373943222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Path</a:t>
                    </a:r>
                  </a:p>
                  <a:p>
                    <a:pPr>
                      <a:defRPr sz="1800"/>
                    </a:pPr>
                    <a:r>
                      <a:rPr lang="en-US" baseline="0" dirty="0" smtClean="0"/>
                      <a:t>Reasoner</a:t>
                    </a:r>
                    <a:r>
                      <a:rPr lang="en-US" baseline="0" dirty="0"/>
                      <a:t>
</a:t>
                    </a:r>
                    <a:fld id="{1E213FFD-8941-9B44-A140-BF21C535CB20}" type="PERCENTAGE">
                      <a:rPr lang="en-US" baseline="0" dirty="0"/>
                      <a:pPr>
                        <a:defRPr sz="1800"/>
                      </a:pPr>
                      <a:t>[PERCENTAGE]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5812258551325"/>
                      <c:h val="0.342847013639273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Path-finder error</c:v>
                </c:pt>
                <c:pt idx="1">
                  <c:v>Path-reasoner error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921.0</c:v>
                </c:pt>
                <c:pt idx="1">
                  <c:v>1931.0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840C7-9F23-7A46-B96D-52B8AE08AF7D}" type="datetimeFigureOut">
              <a:rPr lang="en-US" smtClean="0"/>
              <a:t>6/2/18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3DCF1-F9EF-AA44-A123-FD1B42A0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43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2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43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56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3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56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47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8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4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3600" b="1" baseline="0"/>
            </a:lvl1pPr>
          </a:lstStyle>
          <a:p>
            <a:r>
              <a:rPr lang="en-US" dirty="0" err="1"/>
              <a:t>DeepPath</a:t>
            </a:r>
            <a:r>
              <a:rPr lang="en-US" dirty="0"/>
              <a:t>: A Reinforcement Learning Method for Knowledge Graph Reasoning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D4E4-FF10-C349-8645-B54EC115892F}" type="datetime1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r>
              <a:rPr lang="en-US" dirty="0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F4A-DEB0-9E42-BEFA-DA0BB8C545A8}" type="datetime1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F8BD-0F31-8248-94C2-20516F6AEB54}" type="datetime1">
              <a:rPr lang="en-US" smtClean="0"/>
              <a:t>6/2/18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1103-8F37-D347-9CA8-20AB17F9D6CF}" type="datetime1">
              <a:rPr lang="en-US" smtClean="0"/>
              <a:t>6/2/18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F8BD-0F31-8248-94C2-20516F6AEB54}" type="datetime1">
              <a:rPr lang="en-US" smtClean="0"/>
              <a:t>6/2/18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2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3039"/>
            <a:ext cx="7886700" cy="471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3F8BD-0F31-8248-94C2-20516F6AEB54}" type="datetime1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0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6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0.png"/><Relationship Id="rId12" Type="http://schemas.openxmlformats.org/officeDocument/2006/relationships/image" Target="../media/image300.png"/><Relationship Id="rId13" Type="http://schemas.openxmlformats.org/officeDocument/2006/relationships/image" Target="../media/image340.png"/><Relationship Id="rId14" Type="http://schemas.openxmlformats.org/officeDocument/2006/relationships/image" Target="../media/image36.png"/><Relationship Id="rId16" Type="http://schemas.openxmlformats.org/officeDocument/2006/relationships/image" Target="../media/image350.png"/><Relationship Id="rId17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00.png"/><Relationship Id="rId5" Type="http://schemas.openxmlformats.org/officeDocument/2006/relationships/image" Target="../media/image111.png"/><Relationship Id="rId6" Type="http://schemas.openxmlformats.org/officeDocument/2006/relationships/image" Target="../media/image120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image" Target="../media/image440.png"/><Relationship Id="rId22" Type="http://schemas.openxmlformats.org/officeDocument/2006/relationships/image" Target="../media/image45.png"/><Relationship Id="rId2" Type="http://schemas.openxmlformats.org/officeDocument/2006/relationships/image" Target="../media/image37.png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8.png"/><Relationship Id="rId17" Type="http://schemas.openxmlformats.org/officeDocument/2006/relationships/image" Target="../media/image41.png"/><Relationship Id="rId15" Type="http://schemas.openxmlformats.org/officeDocument/2006/relationships/image" Target="../media/image400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361.png"/><Relationship Id="rId5" Type="http://schemas.openxmlformats.org/officeDocument/2006/relationships/image" Target="../media/image371.png"/><Relationship Id="rId6" Type="http://schemas.openxmlformats.org/officeDocument/2006/relationships/image" Target="../media/image51.png"/><Relationship Id="rId7" Type="http://schemas.openxmlformats.org/officeDocument/2006/relationships/image" Target="../media/image54.png"/><Relationship Id="rId8" Type="http://schemas.openxmlformats.org/officeDocument/2006/relationships/image" Target="../media/image52.png"/><Relationship Id="rId9" Type="http://schemas.openxmlformats.org/officeDocument/2006/relationships/image" Target="../media/image58.png"/><Relationship Id="rId10" Type="http://schemas.openxmlformats.org/officeDocument/2006/relationships/image" Target="../media/image53.png"/><Relationship Id="rId11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9.png"/><Relationship Id="rId16" Type="http://schemas.openxmlformats.org/officeDocument/2006/relationships/image" Target="../media/image70.png"/><Relationship Id="rId17" Type="http://schemas.openxmlformats.org/officeDocument/2006/relationships/image" Target="../media/image71.png"/><Relationship Id="rId18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210.png"/><Relationship Id="rId5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0863"/>
            <a:ext cx="7772400" cy="2387600"/>
          </a:xfrm>
        </p:spPr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Knowledge Graph Reasoning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73438"/>
            <a:ext cx="7772400" cy="1655762"/>
          </a:xfrm>
        </p:spPr>
        <p:txBody>
          <a:bodyPr>
            <a:normAutofit/>
          </a:bodyPr>
          <a:lstStyle/>
          <a:p>
            <a:r>
              <a:rPr lang="en-US" b="1" dirty="0" smtClean="0"/>
              <a:t>Wenhu Chen</a:t>
            </a:r>
            <a:r>
              <a:rPr lang="en-US" dirty="0" smtClean="0"/>
              <a:t>, </a:t>
            </a:r>
            <a:r>
              <a:rPr lang="en-US" dirty="0" err="1" smtClean="0"/>
              <a:t>Wenhan</a:t>
            </a:r>
            <a:r>
              <a:rPr lang="en-US" dirty="0" smtClean="0"/>
              <a:t> </a:t>
            </a:r>
            <a:r>
              <a:rPr lang="en-US" dirty="0" err="1"/>
              <a:t>Xiong</a:t>
            </a:r>
            <a:r>
              <a:rPr lang="en-US" dirty="0" smtClean="0"/>
              <a:t>, </a:t>
            </a:r>
            <a:r>
              <a:rPr lang="en-US" dirty="0" err="1" smtClean="0"/>
              <a:t>Xifeng</a:t>
            </a:r>
            <a:r>
              <a:rPr lang="en-US" dirty="0" smtClean="0"/>
              <a:t> Yan, </a:t>
            </a:r>
            <a:r>
              <a:rPr lang="en-US" dirty="0"/>
              <a:t>William Wang</a:t>
            </a:r>
          </a:p>
          <a:p>
            <a:r>
              <a:rPr lang="en-US" dirty="0"/>
              <a:t>Department of Computer Science</a:t>
            </a:r>
          </a:p>
          <a:p>
            <a:r>
              <a:rPr lang="en-US" dirty="0"/>
              <a:t>UC Santa Barbara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3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32"/>
    </mc:Choice>
    <mc:Fallback xmlns="">
      <p:transition spd="slow" advTm="2033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KG </a:t>
            </a:r>
            <a:r>
              <a:rPr lang="en-US" altLang="zh-CN" dirty="0" err="1"/>
              <a:t>Variational</a:t>
            </a:r>
            <a:r>
              <a:rPr lang="en-US" altLang="zh-CN" dirty="0"/>
              <a:t> Inference (</a:t>
            </a:r>
            <a:r>
              <a:rPr lang="en-US" altLang="zh-CN" dirty="0" smtClean="0"/>
              <a:t>KG-VI</a:t>
            </a:r>
            <a:r>
              <a:rPr lang="en-US" altLang="zh-CN" dirty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 re-parameterization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 and prior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We view </a:t>
                </a:r>
                <a:r>
                  <a:rPr lang="en-US" dirty="0" smtClean="0"/>
                  <a:t>the sampling of latent </a:t>
                </a:r>
                <a:r>
                  <a:rPr lang="en-US" dirty="0"/>
                  <a:t>variable as </a:t>
                </a:r>
                <a:r>
                  <a:rPr lang="en-US" dirty="0" smtClean="0"/>
                  <a:t>a Markov Decision Process.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/>
              <p:cNvSpPr/>
              <p:nvPr/>
            </p:nvSpPr>
            <p:spPr>
              <a:xfrm>
                <a:off x="1405550" y="4785612"/>
                <a:ext cx="555404" cy="41570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550" y="4785612"/>
                <a:ext cx="555404" cy="415704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3551908" y="4765659"/>
                <a:ext cx="555404" cy="41570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908" y="4765659"/>
                <a:ext cx="555404" cy="415704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18" idx="6"/>
          </p:cNvCxnSpPr>
          <p:nvPr/>
        </p:nvCxnSpPr>
        <p:spPr>
          <a:xfrm flipV="1">
            <a:off x="2819756" y="4973511"/>
            <a:ext cx="732152" cy="109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128953" y="5022979"/>
                <a:ext cx="418400" cy="3291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953" y="5022979"/>
                <a:ext cx="418400" cy="329115"/>
              </a:xfrm>
              <a:prstGeom prst="rect">
                <a:avLst/>
              </a:prstGeom>
              <a:blipFill rotWithShape="0">
                <a:blip r:embed="rId5"/>
                <a:stretch>
                  <a:fillRect b="-7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4660710" y="4184687"/>
                <a:ext cx="518619" cy="43367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710" y="4184687"/>
                <a:ext cx="518619" cy="433678"/>
              </a:xfrm>
              <a:prstGeom prst="ellipse">
                <a:avLst/>
              </a:prstGeom>
              <a:blipFill rotWithShape="0">
                <a:blip r:embed="rId6"/>
                <a:stretch>
                  <a:fillRect l="-70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endCxn id="9" idx="2"/>
          </p:cNvCxnSpPr>
          <p:nvPr/>
        </p:nvCxnSpPr>
        <p:spPr>
          <a:xfrm flipV="1">
            <a:off x="4025975" y="4401526"/>
            <a:ext cx="634735" cy="425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2" idx="2"/>
          </p:cNvCxnSpPr>
          <p:nvPr/>
        </p:nvCxnSpPr>
        <p:spPr>
          <a:xfrm flipV="1">
            <a:off x="4107312" y="4973113"/>
            <a:ext cx="553398" cy="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/>
              <p:cNvSpPr/>
              <p:nvPr/>
            </p:nvSpPr>
            <p:spPr>
              <a:xfrm>
                <a:off x="4660710" y="4756274"/>
                <a:ext cx="542176" cy="43367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710" y="4756274"/>
                <a:ext cx="542176" cy="433678"/>
              </a:xfrm>
              <a:prstGeom prst="ellipse">
                <a:avLst/>
              </a:prstGeom>
              <a:blipFill rotWithShape="0">
                <a:blip r:embed="rId7"/>
                <a:stretch>
                  <a:fillRect l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/>
              <p:cNvSpPr/>
              <p:nvPr/>
            </p:nvSpPr>
            <p:spPr>
              <a:xfrm>
                <a:off x="4660710" y="5287357"/>
                <a:ext cx="537621" cy="43367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710" y="5287357"/>
                <a:ext cx="537621" cy="433678"/>
              </a:xfrm>
              <a:prstGeom prst="ellipse">
                <a:avLst/>
              </a:prstGeom>
              <a:blipFill rotWithShape="0">
                <a:blip r:embed="rId8"/>
                <a:stretch>
                  <a:fillRect l="-56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/>
              <p:cNvSpPr/>
              <p:nvPr/>
            </p:nvSpPr>
            <p:spPr>
              <a:xfrm>
                <a:off x="6208183" y="3603161"/>
                <a:ext cx="499533" cy="43367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3" y="3603161"/>
                <a:ext cx="499533" cy="433678"/>
              </a:xfrm>
              <a:prstGeom prst="ellipse">
                <a:avLst/>
              </a:prstGeom>
              <a:blipFill rotWithShape="0">
                <a:blip r:embed="rId9"/>
                <a:stretch>
                  <a:fillRect l="-85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/>
              <p:cNvSpPr/>
              <p:nvPr/>
            </p:nvSpPr>
            <p:spPr>
              <a:xfrm>
                <a:off x="6208182" y="4160384"/>
                <a:ext cx="499533" cy="43367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2" y="4160384"/>
                <a:ext cx="499533" cy="433678"/>
              </a:xfrm>
              <a:prstGeom prst="ellipse">
                <a:avLst/>
              </a:prstGeom>
              <a:blipFill rotWithShape="0">
                <a:blip r:embed="rId10"/>
                <a:stretch>
                  <a:fillRect l="-85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5179329" y="3820000"/>
            <a:ext cx="1028854" cy="581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2"/>
          </p:cNvCxnSpPr>
          <p:nvPr/>
        </p:nvCxnSpPr>
        <p:spPr>
          <a:xfrm>
            <a:off x="4025975" y="5120485"/>
            <a:ext cx="634735" cy="383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/>
              <p:cNvSpPr/>
              <p:nvPr/>
            </p:nvSpPr>
            <p:spPr>
              <a:xfrm>
                <a:off x="2301137" y="4767638"/>
                <a:ext cx="518619" cy="43367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137" y="4767638"/>
                <a:ext cx="518619" cy="433678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5" idx="6"/>
          </p:cNvCxnSpPr>
          <p:nvPr/>
        </p:nvCxnSpPr>
        <p:spPr>
          <a:xfrm flipV="1">
            <a:off x="1960954" y="4984478"/>
            <a:ext cx="340184" cy="8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179329" y="4377223"/>
            <a:ext cx="1028853" cy="24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179329" y="4401526"/>
            <a:ext cx="1028853" cy="543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/>
              <p:cNvSpPr/>
              <p:nvPr/>
            </p:nvSpPr>
            <p:spPr>
              <a:xfrm>
                <a:off x="6208182" y="4728525"/>
                <a:ext cx="499533" cy="43367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2" y="4728525"/>
                <a:ext cx="499533" cy="433678"/>
              </a:xfrm>
              <a:prstGeom prst="ellipse">
                <a:avLst/>
              </a:prstGeom>
              <a:blipFill rotWithShape="0">
                <a:blip r:embed="rId12"/>
                <a:stretch>
                  <a:fillRect l="-85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3876183" y="4184687"/>
                <a:ext cx="68352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183" y="4184687"/>
                <a:ext cx="683520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5351995" y="3621870"/>
                <a:ext cx="68352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995" y="3621870"/>
                <a:ext cx="68352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44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22" grpId="0" animBg="1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KG </a:t>
            </a:r>
            <a:r>
              <a:rPr lang="en-US" altLang="zh-CN" dirty="0" err="1"/>
              <a:t>Variational</a:t>
            </a:r>
            <a:r>
              <a:rPr lang="en-US" altLang="zh-CN" dirty="0"/>
              <a:t> Inference (</a:t>
            </a:r>
            <a:r>
              <a:rPr lang="en-US" altLang="zh-CN" dirty="0" smtClean="0"/>
              <a:t>KG-VI</a:t>
            </a:r>
            <a:r>
              <a:rPr lang="en-US" altLang="zh-CN" dirty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63038"/>
                <a:ext cx="7886700" cy="4713923"/>
              </a:xfrm>
            </p:spPr>
            <p:txBody>
              <a:bodyPr/>
              <a:lstStyle/>
              <a:p>
                <a:r>
                  <a:rPr lang="en-US" dirty="0" smtClean="0"/>
                  <a:t>We </a:t>
                </a:r>
                <a:r>
                  <a:rPr lang="en-US" dirty="0" smtClean="0"/>
                  <a:t>view likelihood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(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as a sequence classification </a:t>
                </a:r>
                <a:r>
                  <a:rPr lang="en-US" dirty="0" smtClean="0"/>
                  <a:t>model.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63038"/>
                <a:ext cx="7886700" cy="4713923"/>
              </a:xfrm>
              <a:blipFill rotWithShape="0">
                <a:blip r:embed="rId2"/>
                <a:stretch>
                  <a:fillRect l="-1391" t="-2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/>
              <p:cNvSpPr/>
              <p:nvPr/>
            </p:nvSpPr>
            <p:spPr>
              <a:xfrm>
                <a:off x="546422" y="3482148"/>
                <a:ext cx="615814" cy="46650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" y="3482148"/>
                <a:ext cx="615814" cy="466502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18" idx="6"/>
            <a:endCxn id="9" idx="2"/>
          </p:cNvCxnSpPr>
          <p:nvPr/>
        </p:nvCxnSpPr>
        <p:spPr>
          <a:xfrm flipV="1">
            <a:off x="2949235" y="3705698"/>
            <a:ext cx="363865" cy="100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3313100" y="3472447"/>
                <a:ext cx="615814" cy="466502"/>
              </a:xfrm>
              <a:prstGeom prst="ellipse">
                <a:avLst/>
              </a:prstGeom>
              <a:solidFill>
                <a:schemeClr val="accent4"/>
              </a:solidFill>
              <a:ln w="25400"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100" y="3472447"/>
                <a:ext cx="615814" cy="466502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/>
              <p:cNvSpPr/>
              <p:nvPr/>
            </p:nvSpPr>
            <p:spPr>
              <a:xfrm>
                <a:off x="1521892" y="3475429"/>
                <a:ext cx="529645" cy="4866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892" y="3475429"/>
                <a:ext cx="529645" cy="486672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/>
              <p:cNvSpPr/>
              <p:nvPr/>
            </p:nvSpPr>
            <p:spPr>
              <a:xfrm>
                <a:off x="1521635" y="4064111"/>
                <a:ext cx="529645" cy="4866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635" y="4064111"/>
                <a:ext cx="529645" cy="486672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/>
              <p:cNvSpPr/>
              <p:nvPr/>
            </p:nvSpPr>
            <p:spPr>
              <a:xfrm>
                <a:off x="1516585" y="4642506"/>
                <a:ext cx="529645" cy="4866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85" y="4642506"/>
                <a:ext cx="529645" cy="486672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419590" y="3472447"/>
            <a:ext cx="529645" cy="4866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421177" y="4060011"/>
            <a:ext cx="529645" cy="4866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0" idx="6"/>
            <a:endCxn id="86" idx="2"/>
          </p:cNvCxnSpPr>
          <p:nvPr/>
        </p:nvCxnSpPr>
        <p:spPr>
          <a:xfrm>
            <a:off x="2950822" y="4303347"/>
            <a:ext cx="362278" cy="40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406182" y="4637350"/>
            <a:ext cx="529645" cy="4866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3" idx="6"/>
            <a:endCxn id="88" idx="2"/>
          </p:cNvCxnSpPr>
          <p:nvPr/>
        </p:nvCxnSpPr>
        <p:spPr>
          <a:xfrm flipV="1">
            <a:off x="2935827" y="4872094"/>
            <a:ext cx="37343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6"/>
            <a:endCxn id="18" idx="2"/>
          </p:cNvCxnSpPr>
          <p:nvPr/>
        </p:nvCxnSpPr>
        <p:spPr>
          <a:xfrm flipV="1">
            <a:off x="2051537" y="3715783"/>
            <a:ext cx="368053" cy="2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6"/>
            <a:endCxn id="20" idx="2"/>
          </p:cNvCxnSpPr>
          <p:nvPr/>
        </p:nvCxnSpPr>
        <p:spPr>
          <a:xfrm flipV="1">
            <a:off x="2051280" y="4303347"/>
            <a:ext cx="369897" cy="4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6"/>
            <a:endCxn id="23" idx="2"/>
          </p:cNvCxnSpPr>
          <p:nvPr/>
        </p:nvCxnSpPr>
        <p:spPr>
          <a:xfrm flipV="1">
            <a:off x="2046230" y="4880686"/>
            <a:ext cx="359952" cy="5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/>
              <p:cNvSpPr/>
              <p:nvPr/>
            </p:nvSpPr>
            <p:spPr>
              <a:xfrm>
                <a:off x="537630" y="4071459"/>
                <a:ext cx="615814" cy="46650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30" y="4071459"/>
                <a:ext cx="615814" cy="466502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/>
              <p:cNvSpPr/>
              <p:nvPr/>
            </p:nvSpPr>
            <p:spPr>
              <a:xfrm>
                <a:off x="537630" y="4650056"/>
                <a:ext cx="615814" cy="46650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30" y="4650056"/>
                <a:ext cx="615814" cy="466502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35" idx="6"/>
            <a:endCxn id="16" idx="2"/>
          </p:cNvCxnSpPr>
          <p:nvPr/>
        </p:nvCxnSpPr>
        <p:spPr>
          <a:xfrm>
            <a:off x="1153444" y="4883307"/>
            <a:ext cx="363141" cy="2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6"/>
            <a:endCxn id="15" idx="2"/>
          </p:cNvCxnSpPr>
          <p:nvPr/>
        </p:nvCxnSpPr>
        <p:spPr>
          <a:xfrm>
            <a:off x="1153444" y="4304710"/>
            <a:ext cx="368191" cy="2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6"/>
            <a:endCxn id="11" idx="2"/>
          </p:cNvCxnSpPr>
          <p:nvPr/>
        </p:nvCxnSpPr>
        <p:spPr>
          <a:xfrm>
            <a:off x="1162236" y="3715399"/>
            <a:ext cx="359656" cy="3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503086" y="3820000"/>
            <a:ext cx="295226" cy="947363"/>
            <a:chOff x="6606074" y="3415004"/>
            <a:chExt cx="671804" cy="1343608"/>
          </a:xfrm>
          <a:solidFill>
            <a:schemeClr val="accent2"/>
          </a:solidFill>
        </p:grpSpPr>
        <p:sp>
          <p:nvSpPr>
            <p:cNvPr id="62" name="Rectangle 61"/>
            <p:cNvSpPr/>
            <p:nvPr/>
          </p:nvSpPr>
          <p:spPr>
            <a:xfrm>
              <a:off x="6606074" y="3415004"/>
              <a:ext cx="671804" cy="33590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06074" y="3750906"/>
              <a:ext cx="671804" cy="33590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606074" y="4086808"/>
              <a:ext cx="671804" cy="33590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606074" y="4422710"/>
              <a:ext cx="671804" cy="33590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Oval 85"/>
              <p:cNvSpPr/>
              <p:nvPr/>
            </p:nvSpPr>
            <p:spPr>
              <a:xfrm>
                <a:off x="3313100" y="4074195"/>
                <a:ext cx="615814" cy="466502"/>
              </a:xfrm>
              <a:prstGeom prst="ellipse">
                <a:avLst/>
              </a:prstGeom>
              <a:solidFill>
                <a:schemeClr val="accent4"/>
              </a:solidFill>
              <a:ln w="25400"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100" y="4074195"/>
                <a:ext cx="615814" cy="466502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Oval 87"/>
              <p:cNvSpPr/>
              <p:nvPr/>
            </p:nvSpPr>
            <p:spPr>
              <a:xfrm>
                <a:off x="3309261" y="4638843"/>
                <a:ext cx="615814" cy="466502"/>
              </a:xfrm>
              <a:prstGeom prst="ellipse">
                <a:avLst/>
              </a:prstGeom>
              <a:solidFill>
                <a:schemeClr val="accent4"/>
              </a:solidFill>
              <a:ln w="25400"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8" name="Oval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61" y="4638843"/>
                <a:ext cx="615814" cy="466502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ight Arrow 89"/>
          <p:cNvSpPr/>
          <p:nvPr/>
        </p:nvSpPr>
        <p:spPr>
          <a:xfrm>
            <a:off x="4098297" y="4169229"/>
            <a:ext cx="1125292" cy="30388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6179294" y="4151403"/>
            <a:ext cx="853553" cy="3217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7170467" y="3414731"/>
                <a:ext cx="979251" cy="31297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𝑟𝑒𝑙𝑎𝑡𝑖𝑜𝑛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467" y="3414731"/>
                <a:ext cx="979251" cy="312975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/>
              <p:cNvSpPr/>
              <p:nvPr/>
            </p:nvSpPr>
            <p:spPr>
              <a:xfrm>
                <a:off x="7202229" y="3990372"/>
                <a:ext cx="979251" cy="31297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𝑟𝑒𝑙𝑎𝑡𝑖𝑜𝑛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Oval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229" y="3990372"/>
                <a:ext cx="979251" cy="312975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Oval 97"/>
              <p:cNvSpPr/>
              <p:nvPr/>
            </p:nvSpPr>
            <p:spPr>
              <a:xfrm>
                <a:off x="7189945" y="4537961"/>
                <a:ext cx="979251" cy="31297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𝑟𝑒𝑙𝑎𝑡𝑖𝑜𝑛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Oval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945" y="4537961"/>
                <a:ext cx="979251" cy="312975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/>
              <p:cNvSpPr txBox="1"/>
              <p:nvPr/>
            </p:nvSpPr>
            <p:spPr>
              <a:xfrm>
                <a:off x="4061840" y="3938420"/>
                <a:ext cx="1136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𝐶𝑁𝑁</m:t>
                      </m:r>
                      <m:r>
                        <a:rPr lang="en-US" b="0" i="1" smtClean="0">
                          <a:latin typeface="Cambria Math" charset="0"/>
                        </a:rPr>
                        <m:t>/</m:t>
                      </m:r>
                      <m:r>
                        <a:rPr lang="en-US" b="0" i="1" smtClean="0">
                          <a:latin typeface="Cambria Math" charset="0"/>
                        </a:rPr>
                        <m:t>𝑅𝑁𝑁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840" y="3938420"/>
                <a:ext cx="113659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4278" t="-2174" r="-37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6132182" y="3913786"/>
                <a:ext cx="954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𝑠𝑜𝑓𝑡𝑚𝑎𝑥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182" y="3913786"/>
                <a:ext cx="95436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3205" t="-2222" r="-8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/>
              <p:cNvSpPr/>
              <p:nvPr/>
            </p:nvSpPr>
            <p:spPr>
              <a:xfrm>
                <a:off x="7189945" y="5059765"/>
                <a:ext cx="979251" cy="31297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/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Ova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945" y="5059765"/>
                <a:ext cx="979251" cy="312975"/>
              </a:xfrm>
              <a:prstGeom prst="ellipse">
                <a:avLst/>
              </a:prstGeom>
              <a:blipFill rotWithShape="0">
                <a:blip r:embed="rId17"/>
                <a:stretch>
                  <a:fillRect b="-78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11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5" grpId="0" animBg="1"/>
      <p:bldP spid="16" grpId="0" animBg="1"/>
      <p:bldP spid="18" grpId="0" animBg="1"/>
      <p:bldP spid="20" grpId="0" animBg="1"/>
      <p:bldP spid="23" grpId="0" animBg="1"/>
      <p:bldP spid="34" grpId="0" animBg="1"/>
      <p:bldP spid="35" grpId="0" animBg="1"/>
      <p:bldP spid="86" grpId="0" animBg="1"/>
      <p:bldP spid="88" grpId="0" animBg="1"/>
      <p:bldP spid="90" grpId="0" animBg="1"/>
      <p:bldP spid="91" grpId="0" animBg="1"/>
      <p:bldP spid="94" grpId="0" animBg="1"/>
      <p:bldP spid="97" grpId="0" animBg="1"/>
      <p:bldP spid="98" grpId="0" animBg="1"/>
      <p:bldP spid="99" grpId="0"/>
      <p:bldP spid="100" grpId="0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 Lower Bound</a:t>
            </a:r>
            <a:endParaRPr lang="en-US" altLang="zh-C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ELBO = Reconstruction + KL-divergence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964308" y="2954662"/>
                <a:ext cx="3358161" cy="544575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308" y="2954662"/>
                <a:ext cx="3358161" cy="544575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3964308" y="4473903"/>
                <a:ext cx="3358161" cy="544575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𝐾𝐿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||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𝐿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r>
                  <a:rPr lang="en-US" i="1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/>
                </a:r>
                <a:br>
                  <a:rPr lang="en-US" i="1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308" y="4473903"/>
                <a:ext cx="3358161" cy="544575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5356822" y="3664207"/>
                <a:ext cx="573131" cy="52251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822" y="3664207"/>
                <a:ext cx="573131" cy="522514"/>
              </a:xfrm>
              <a:prstGeom prst="ellipse">
                <a:avLst/>
              </a:prstGeom>
              <a:blipFill rotWithShape="0">
                <a:blip r:embed="rId5"/>
                <a:stretch>
                  <a:fillRect t="-48889" b="-6555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7" idx="3"/>
            <a:endCxn id="8" idx="1"/>
          </p:cNvCxnSpPr>
          <p:nvPr/>
        </p:nvCxnSpPr>
        <p:spPr>
          <a:xfrm>
            <a:off x="3508890" y="3899538"/>
            <a:ext cx="455418" cy="846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9153" y="6420126"/>
            <a:ext cx="239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DP </a:t>
            </a:r>
            <a:r>
              <a:rPr lang="hr-HR" dirty="0" err="1"/>
              <a:t>Kingma</a:t>
            </a:r>
            <a:r>
              <a:rPr lang="hr-HR" dirty="0"/>
              <a:t> </a:t>
            </a:r>
            <a:r>
              <a:rPr lang="hr-HR" dirty="0" err="1" smtClean="0"/>
              <a:t>et</a:t>
            </a:r>
            <a:r>
              <a:rPr lang="hr-HR" dirty="0"/>
              <a:t> </a:t>
            </a:r>
            <a:r>
              <a:rPr lang="hr-HR" dirty="0" err="1" smtClean="0"/>
              <a:t>al</a:t>
            </a:r>
            <a:r>
              <a:rPr lang="hr-HR" dirty="0" smtClean="0"/>
              <a:t>. </a:t>
            </a:r>
            <a:r>
              <a:rPr lang="hr-HR" dirty="0"/>
              <a:t>‎2013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68918" y="5890115"/>
                <a:ext cx="41890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w</a:t>
                </a:r>
                <a:r>
                  <a:rPr lang="en-US" dirty="0" smtClean="0"/>
                  <a:t>here posterior </a:t>
                </a:r>
                <a:r>
                  <a:rPr lang="en-US" dirty="0"/>
                  <a:t>distribution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𝑟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918" y="5890115"/>
                <a:ext cx="418903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6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45395" y="3714872"/>
                <a:ext cx="2463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US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charset="0"/>
                                </a:rPr>
                                <m:t>r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𝐸𝐿𝐵𝑂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395" y="3714872"/>
                <a:ext cx="246349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4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17" idx="3"/>
            <a:endCxn id="7" idx="1"/>
          </p:cNvCxnSpPr>
          <p:nvPr/>
        </p:nvCxnSpPr>
        <p:spPr>
          <a:xfrm flipV="1">
            <a:off x="3508890" y="3226950"/>
            <a:ext cx="455418" cy="672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618265" y="2590607"/>
            <a:ext cx="2050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Reconstruction Loss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893277" y="5020819"/>
            <a:ext cx="15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KL-divergence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8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47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KG </a:t>
            </a:r>
            <a:r>
              <a:rPr lang="en-US" altLang="zh-CN" dirty="0" err="1"/>
              <a:t>Variational</a:t>
            </a:r>
            <a:r>
              <a:rPr lang="en-US" altLang="zh-CN" dirty="0"/>
              <a:t> Inference (KG-VI)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3038"/>
            <a:ext cx="7886700" cy="4713923"/>
          </a:xfrm>
        </p:spPr>
        <p:txBody>
          <a:bodyPr/>
          <a:lstStyle/>
          <a:p>
            <a:r>
              <a:rPr lang="en-US" smtClean="0"/>
              <a:t>Training with Gradient Descent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13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646948" y="4275221"/>
            <a:ext cx="1181359" cy="324676"/>
            <a:chOff x="646948" y="4275221"/>
            <a:chExt cx="1181359" cy="3246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/>
                <p:cNvSpPr/>
                <p:nvPr/>
              </p:nvSpPr>
              <p:spPr>
                <a:xfrm>
                  <a:off x="1272499" y="4275221"/>
                  <a:ext cx="555808" cy="324676"/>
                </a:xfrm>
                <a:prstGeom prst="ellipse">
                  <a:avLst/>
                </a:prstGeom>
                <a:solidFill>
                  <a:schemeClr val="accent4"/>
                </a:solidFill>
                <a:ln w="31750"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3" name="Oval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499" y="4275221"/>
                  <a:ext cx="555808" cy="324676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317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/>
                <p:cNvSpPr/>
                <p:nvPr/>
              </p:nvSpPr>
              <p:spPr>
                <a:xfrm>
                  <a:off x="646948" y="4278236"/>
                  <a:ext cx="555808" cy="31923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0"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4" name="Oval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948" y="4278236"/>
                  <a:ext cx="555808" cy="31923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317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1756708" y="5432195"/>
                <a:ext cx="858633" cy="394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708" y="5432195"/>
                <a:ext cx="858633" cy="394082"/>
              </a:xfrm>
              <a:prstGeom prst="rect">
                <a:avLst/>
              </a:prstGeom>
              <a:blipFill rotWithShape="0">
                <a:blip r:embed="rId4"/>
                <a:stretch>
                  <a:fillRect t="-89231" b="-10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2952089" y="5020830"/>
            <a:ext cx="2704246" cy="1199713"/>
            <a:chOff x="2748615" y="2842111"/>
            <a:chExt cx="2704246" cy="1199713"/>
          </a:xfrm>
        </p:grpSpPr>
        <p:sp>
          <p:nvSpPr>
            <p:cNvPr id="53" name="Oval 52"/>
            <p:cNvSpPr/>
            <p:nvPr/>
          </p:nvSpPr>
          <p:spPr>
            <a:xfrm>
              <a:off x="3519720" y="3160179"/>
              <a:ext cx="362462" cy="2807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3206065" y="3300544"/>
              <a:ext cx="313655" cy="12525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206065" y="3624306"/>
              <a:ext cx="316630" cy="174343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2748615" y="2842111"/>
              <a:ext cx="2704246" cy="119971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272897" y="2842111"/>
              <a:ext cx="1755945" cy="2692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KG connected Path</a:t>
              </a:r>
              <a:endParaRPr lang="en-US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3882182" y="3300544"/>
              <a:ext cx="249956" cy="89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3522696" y="3658284"/>
              <a:ext cx="362462" cy="2807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4147736" y="3658063"/>
              <a:ext cx="362462" cy="2807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Oval 65"/>
                <p:cNvSpPr/>
                <p:nvPr/>
              </p:nvSpPr>
              <p:spPr>
                <a:xfrm>
                  <a:off x="2896684" y="3384688"/>
                  <a:ext cx="362462" cy="28072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6" name="Oval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684" y="3384688"/>
                  <a:ext cx="362462" cy="280729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b="-217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Oval 66"/>
            <p:cNvSpPr/>
            <p:nvPr/>
          </p:nvSpPr>
          <p:spPr>
            <a:xfrm>
              <a:off x="4132138" y="3161070"/>
              <a:ext cx="362462" cy="2807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/>
                <p:cNvSpPr/>
                <p:nvPr/>
              </p:nvSpPr>
              <p:spPr>
                <a:xfrm>
                  <a:off x="4808493" y="3390443"/>
                  <a:ext cx="362462" cy="28072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8" name="Oval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493" y="3390443"/>
                  <a:ext cx="362462" cy="280729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 b="-65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/>
            <p:nvPr/>
          </p:nvCxnSpPr>
          <p:spPr>
            <a:xfrm>
              <a:off x="4494600" y="3301435"/>
              <a:ext cx="366974" cy="13012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510198" y="3630061"/>
              <a:ext cx="351377" cy="16836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3885158" y="3798428"/>
              <a:ext cx="262578" cy="22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/>
          <p:nvPr/>
        </p:nvCxnSpPr>
        <p:spPr>
          <a:xfrm flipV="1">
            <a:off x="2615341" y="5620687"/>
            <a:ext cx="336748" cy="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5880104" y="4240518"/>
                <a:ext cx="3173696" cy="394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𝐾𝐿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||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</a:rPr>
                        <m:t>𝐿</m:t>
                      </m:r>
                      <m:r>
                        <a:rPr lang="en-US" i="1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r>
                  <a:rPr lang="en-US" i="1" dirty="0">
                    <a:latin typeface="Cambria Math" charset="0"/>
                    <a:ea typeface="Cambria Math" charset="0"/>
                    <a:cs typeface="Cambria Math" charset="0"/>
                  </a:rPr>
                  <a:t/>
                </a:r>
                <a:br>
                  <a:rPr lang="en-US" i="1" dirty="0">
                    <a:latin typeface="Cambria Math" charset="0"/>
                    <a:ea typeface="Cambria Math" charset="0"/>
                    <a:cs typeface="Cambria Math" charset="0"/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104" y="4240518"/>
                <a:ext cx="3173696" cy="394082"/>
              </a:xfrm>
              <a:prstGeom prst="rect">
                <a:avLst/>
              </a:prstGeom>
              <a:blipFill rotWithShape="0">
                <a:blip r:embed="rId18"/>
                <a:stretch>
                  <a:fillRect l="-2692" r="-2308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Elbow Connector 50"/>
          <p:cNvCxnSpPr/>
          <p:nvPr/>
        </p:nvCxnSpPr>
        <p:spPr>
          <a:xfrm rot="16200000" flipH="1">
            <a:off x="1138078" y="4384248"/>
            <a:ext cx="834720" cy="12611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1452065" y="4698235"/>
            <a:ext cx="832298" cy="63562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/>
              <p:cNvSpPr/>
              <p:nvPr/>
            </p:nvSpPr>
            <p:spPr>
              <a:xfrm>
                <a:off x="5917634" y="3127787"/>
                <a:ext cx="934062" cy="269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634" y="3127787"/>
                <a:ext cx="934062" cy="269298"/>
              </a:xfrm>
              <a:prstGeom prst="rect">
                <a:avLst/>
              </a:prstGeom>
              <a:blipFill rotWithShape="0">
                <a:blip r:embed="rId19"/>
                <a:stretch>
                  <a:fillRect t="-134091" r="-7190" b="-20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/>
              <p:cNvSpPr/>
              <p:nvPr/>
            </p:nvSpPr>
            <p:spPr>
              <a:xfrm>
                <a:off x="1807460" y="3115099"/>
                <a:ext cx="735041" cy="287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460" y="3115099"/>
                <a:ext cx="735041" cy="287298"/>
              </a:xfrm>
              <a:prstGeom prst="rect">
                <a:avLst/>
              </a:prstGeom>
              <a:blipFill rotWithShape="0">
                <a:blip r:embed="rId20"/>
                <a:stretch>
                  <a:fillRect r="-5785" b="-48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/>
          <p:cNvGrpSpPr/>
          <p:nvPr/>
        </p:nvGrpSpPr>
        <p:grpSpPr>
          <a:xfrm>
            <a:off x="2920689" y="2666267"/>
            <a:ext cx="2704246" cy="1199713"/>
            <a:chOff x="2748615" y="2842111"/>
            <a:chExt cx="2704246" cy="1199713"/>
          </a:xfrm>
        </p:grpSpPr>
        <p:sp>
          <p:nvSpPr>
            <p:cNvPr id="83" name="Oval 82"/>
            <p:cNvSpPr/>
            <p:nvPr/>
          </p:nvSpPr>
          <p:spPr>
            <a:xfrm>
              <a:off x="3519720" y="3160179"/>
              <a:ext cx="362462" cy="2807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84" name="Straight Arrow Connector 83"/>
            <p:cNvCxnSpPr>
              <a:stCxn id="106" idx="7"/>
              <a:endCxn id="68" idx="2"/>
            </p:cNvCxnSpPr>
            <p:nvPr/>
          </p:nvCxnSpPr>
          <p:spPr>
            <a:xfrm flipV="1">
              <a:off x="3206065" y="3300544"/>
              <a:ext cx="313655" cy="12525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106" idx="5"/>
              <a:endCxn id="93" idx="2"/>
            </p:cNvCxnSpPr>
            <p:nvPr/>
          </p:nvCxnSpPr>
          <p:spPr>
            <a:xfrm>
              <a:off x="3206065" y="3624306"/>
              <a:ext cx="316630" cy="174343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Rounded Rectangle 86"/>
            <p:cNvSpPr/>
            <p:nvPr/>
          </p:nvSpPr>
          <p:spPr>
            <a:xfrm>
              <a:off x="2748615" y="2842111"/>
              <a:ext cx="2704246" cy="119971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272897" y="2842111"/>
              <a:ext cx="1755945" cy="2692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KG connected Path</a:t>
              </a:r>
              <a:endParaRPr lang="en-US" dirty="0"/>
            </a:p>
          </p:txBody>
        </p:sp>
        <p:cxnSp>
          <p:nvCxnSpPr>
            <p:cNvPr id="92" name="Straight Arrow Connector 91"/>
            <p:cNvCxnSpPr>
              <a:stCxn id="68" idx="6"/>
            </p:cNvCxnSpPr>
            <p:nvPr/>
          </p:nvCxnSpPr>
          <p:spPr>
            <a:xfrm>
              <a:off x="3882182" y="3300544"/>
              <a:ext cx="249956" cy="89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3522696" y="3658284"/>
              <a:ext cx="362462" cy="2807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4147736" y="3658063"/>
              <a:ext cx="362462" cy="2807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Oval 95"/>
                <p:cNvSpPr/>
                <p:nvPr/>
              </p:nvSpPr>
              <p:spPr>
                <a:xfrm>
                  <a:off x="2896684" y="3384688"/>
                  <a:ext cx="362462" cy="28072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6" name="Oval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684" y="3384688"/>
                  <a:ext cx="362462" cy="280729"/>
                </a:xfrm>
                <a:prstGeom prst="ellipse">
                  <a:avLst/>
                </a:prstGeom>
                <a:blipFill rotWithShape="0">
                  <a:blip r:embed="rId21"/>
                  <a:stretch>
                    <a:fillRect b="-43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Oval 100"/>
            <p:cNvSpPr/>
            <p:nvPr/>
          </p:nvSpPr>
          <p:spPr>
            <a:xfrm>
              <a:off x="4132138" y="3161070"/>
              <a:ext cx="362462" cy="2807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/>
                <p:cNvSpPr/>
                <p:nvPr/>
              </p:nvSpPr>
              <p:spPr>
                <a:xfrm>
                  <a:off x="4808493" y="3390443"/>
                  <a:ext cx="362462" cy="28072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2" name="Oval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493" y="3390443"/>
                  <a:ext cx="362462" cy="280729"/>
                </a:xfrm>
                <a:prstGeom prst="ellipse">
                  <a:avLst/>
                </a:prstGeom>
                <a:blipFill rotWithShape="0">
                  <a:blip r:embed="rId22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>
              <a:off x="4494600" y="3301435"/>
              <a:ext cx="366974" cy="13012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6" idx="6"/>
            </p:cNvCxnSpPr>
            <p:nvPr/>
          </p:nvCxnSpPr>
          <p:spPr>
            <a:xfrm flipV="1">
              <a:off x="4510198" y="3630061"/>
              <a:ext cx="351377" cy="16836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3" idx="6"/>
              <a:endCxn id="96" idx="2"/>
            </p:cNvCxnSpPr>
            <p:nvPr/>
          </p:nvCxnSpPr>
          <p:spPr>
            <a:xfrm flipV="1">
              <a:off x="3885158" y="3798428"/>
              <a:ext cx="262578" cy="22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/>
              <p:cNvSpPr/>
              <p:nvPr/>
            </p:nvSpPr>
            <p:spPr>
              <a:xfrm>
                <a:off x="6290268" y="2306324"/>
                <a:ext cx="2911631" cy="442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68" y="2306324"/>
                <a:ext cx="2911631" cy="442878"/>
              </a:xfrm>
              <a:prstGeom prst="rect">
                <a:avLst/>
              </a:prstGeom>
              <a:blipFill rotWithShape="0">
                <a:blip r:embed="rId23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/>
          <p:cNvCxnSpPr>
            <a:stCxn id="107" idx="6"/>
            <a:endCxn id="74" idx="1"/>
          </p:cNvCxnSpPr>
          <p:nvPr/>
        </p:nvCxnSpPr>
        <p:spPr>
          <a:xfrm flipV="1">
            <a:off x="1201211" y="3258748"/>
            <a:ext cx="606249" cy="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5" idx="1"/>
          </p:cNvCxnSpPr>
          <p:nvPr/>
        </p:nvCxnSpPr>
        <p:spPr>
          <a:xfrm>
            <a:off x="2542501" y="3258748"/>
            <a:ext cx="378188" cy="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5" idx="3"/>
          </p:cNvCxnSpPr>
          <p:nvPr/>
        </p:nvCxnSpPr>
        <p:spPr>
          <a:xfrm flipV="1">
            <a:off x="5624935" y="3262436"/>
            <a:ext cx="292699" cy="3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851696" y="3262436"/>
            <a:ext cx="615256" cy="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5400000" flipH="1" flipV="1">
            <a:off x="1426280" y="3526520"/>
            <a:ext cx="872824" cy="6245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5400000" flipH="1" flipV="1">
            <a:off x="1111997" y="3215253"/>
            <a:ext cx="875839" cy="12501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75" idx="2"/>
          </p:cNvCxnSpPr>
          <p:nvPr/>
        </p:nvCxnSpPr>
        <p:spPr>
          <a:xfrm rot="16200000" flipH="1">
            <a:off x="5682613" y="2456179"/>
            <a:ext cx="374538" cy="31941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642946" y="3084915"/>
            <a:ext cx="558265" cy="3569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8" name="Elbow Connector 107"/>
          <p:cNvCxnSpPr/>
          <p:nvPr/>
        </p:nvCxnSpPr>
        <p:spPr>
          <a:xfrm rot="5400000" flipH="1" flipV="1">
            <a:off x="5692467" y="3246345"/>
            <a:ext cx="386230" cy="31627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11" idx="0"/>
            <a:endCxn id="76" idx="2"/>
          </p:cNvCxnSpPr>
          <p:nvPr/>
        </p:nvCxnSpPr>
        <p:spPr>
          <a:xfrm flipH="1" flipV="1">
            <a:off x="7746084" y="2749202"/>
            <a:ext cx="1" cy="33826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7466952" y="3087464"/>
            <a:ext cx="558265" cy="3569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66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  <p:bldP spid="73" grpId="0"/>
      <p:bldP spid="74" grpId="0"/>
      <p:bldP spid="76" grpId="0"/>
      <p:bldP spid="107" grpId="0" animBg="1"/>
      <p:bldP spid="1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KG </a:t>
            </a:r>
            <a:r>
              <a:rPr lang="en-US" altLang="zh-CN" dirty="0" err="1"/>
              <a:t>Variational</a:t>
            </a:r>
            <a:r>
              <a:rPr lang="en-US" altLang="zh-CN" dirty="0"/>
              <a:t> Inference (KG-VI)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3038"/>
            <a:ext cx="7886700" cy="4713923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14</a:t>
            </a:fld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646948" y="4275221"/>
            <a:ext cx="1181359" cy="324676"/>
            <a:chOff x="646948" y="4275221"/>
            <a:chExt cx="1181359" cy="3246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/>
                <p:cNvSpPr/>
                <p:nvPr/>
              </p:nvSpPr>
              <p:spPr>
                <a:xfrm>
                  <a:off x="1272499" y="4275221"/>
                  <a:ext cx="555808" cy="324676"/>
                </a:xfrm>
                <a:prstGeom prst="ellipse">
                  <a:avLst/>
                </a:prstGeom>
                <a:solidFill>
                  <a:schemeClr val="accent4"/>
                </a:solidFill>
                <a:ln w="31750"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2" name="Oval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499" y="4275221"/>
                  <a:ext cx="555808" cy="324676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317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/>
                <p:cNvSpPr/>
                <p:nvPr/>
              </p:nvSpPr>
              <p:spPr>
                <a:xfrm>
                  <a:off x="646948" y="4278236"/>
                  <a:ext cx="555808" cy="31923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0"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3" name="Oval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948" y="4278236"/>
                  <a:ext cx="555808" cy="31923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317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8317" y="6478662"/>
                <a:ext cx="3687484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posterior</m:t>
                      </m:r>
                      <m:r>
                        <a:rPr lang="en-US" b="0" i="1" smtClean="0">
                          <a:latin typeface="Cambria Math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sub>
                      </m:sSub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likelihood</m:t>
                      </m: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prior</m:t>
                      </m: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7" y="6478662"/>
                <a:ext cx="3687484" cy="301749"/>
              </a:xfrm>
              <a:prstGeom prst="rect">
                <a:avLst/>
              </a:prstGeom>
              <a:blipFill rotWithShape="0">
                <a:blip r:embed="rId4"/>
                <a:stretch>
                  <a:fillRect l="-1653" r="-66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924851" y="3087464"/>
            <a:ext cx="7100366" cy="3133079"/>
            <a:chOff x="924851" y="3087464"/>
            <a:chExt cx="7100366" cy="3133079"/>
          </a:xfrm>
        </p:grpSpPr>
        <p:grpSp>
          <p:nvGrpSpPr>
            <p:cNvPr id="65" name="Group 64"/>
            <p:cNvGrpSpPr/>
            <p:nvPr/>
          </p:nvGrpSpPr>
          <p:grpSpPr>
            <a:xfrm>
              <a:off x="924851" y="4597475"/>
              <a:ext cx="4731484" cy="1623068"/>
              <a:chOff x="924851" y="4597475"/>
              <a:chExt cx="4731484" cy="16230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/>
                  <p:cNvSpPr/>
                  <p:nvPr/>
                </p:nvSpPr>
                <p:spPr>
                  <a:xfrm>
                    <a:off x="1756708" y="5432195"/>
                    <a:ext cx="858633" cy="39408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(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6708" y="5432195"/>
                    <a:ext cx="858633" cy="394082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t="-89231" b="-10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8" name="Group 87"/>
              <p:cNvGrpSpPr/>
              <p:nvPr/>
            </p:nvGrpSpPr>
            <p:grpSpPr>
              <a:xfrm>
                <a:off x="2952089" y="5020830"/>
                <a:ext cx="2704246" cy="1199713"/>
                <a:chOff x="2748615" y="2842111"/>
                <a:chExt cx="2704246" cy="1199713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3519720" y="3160179"/>
                  <a:ext cx="362462" cy="280729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3206065" y="3300544"/>
                  <a:ext cx="313655" cy="125256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>
                  <a:off x="3206065" y="3624306"/>
                  <a:ext cx="316630" cy="174343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Rounded Rectangle 99"/>
                <p:cNvSpPr/>
                <p:nvPr/>
              </p:nvSpPr>
              <p:spPr>
                <a:xfrm>
                  <a:off x="2748615" y="2842111"/>
                  <a:ext cx="2704246" cy="1199713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3272897" y="2842111"/>
                  <a:ext cx="1755945" cy="2692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/>
                    <a:t>KG connected Path</a:t>
                  </a:r>
                  <a:endParaRPr lang="en-US" dirty="0"/>
                </a:p>
              </p:txBody>
            </p:sp>
            <p:cxnSp>
              <p:nvCxnSpPr>
                <p:cNvPr id="113" name="Straight Arrow Connector 112"/>
                <p:cNvCxnSpPr/>
                <p:nvPr/>
              </p:nvCxnSpPr>
              <p:spPr>
                <a:xfrm>
                  <a:off x="3882182" y="3300544"/>
                  <a:ext cx="249956" cy="891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Oval 113"/>
                <p:cNvSpPr/>
                <p:nvPr/>
              </p:nvSpPr>
              <p:spPr>
                <a:xfrm>
                  <a:off x="3522696" y="3658284"/>
                  <a:ext cx="362462" cy="280729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4147736" y="3658063"/>
                  <a:ext cx="362462" cy="280729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2896684" y="3384688"/>
                      <a:ext cx="362462" cy="280729"/>
                    </a:xfrm>
                    <a:prstGeom prst="ellipse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16" name="Oval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6684" y="3384688"/>
                      <a:ext cx="362462" cy="280729"/>
                    </a:xfrm>
                    <a:prstGeom prst="ellipse">
                      <a:avLst/>
                    </a:prstGeom>
                    <a:blipFill rotWithShape="0">
                      <a:blip r:embed="rId16"/>
                      <a:stretch>
                        <a:fillRect b="-217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7" name="Oval 116"/>
                <p:cNvSpPr/>
                <p:nvPr/>
              </p:nvSpPr>
              <p:spPr>
                <a:xfrm>
                  <a:off x="4132138" y="3161070"/>
                  <a:ext cx="362462" cy="280729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4808493" y="3390443"/>
                      <a:ext cx="362462" cy="280729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18" name="Oval 1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8493" y="3390443"/>
                      <a:ext cx="362462" cy="280729"/>
                    </a:xfrm>
                    <a:prstGeom prst="ellipse">
                      <a:avLst/>
                    </a:prstGeom>
                    <a:blipFill rotWithShape="0">
                      <a:blip r:embed="rId17"/>
                      <a:stretch>
                        <a:fillRect b="-6522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4494600" y="3301435"/>
                  <a:ext cx="366974" cy="130120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V="1">
                  <a:off x="4510198" y="3630061"/>
                  <a:ext cx="351377" cy="168366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 flipV="1">
                  <a:off x="3885158" y="3798428"/>
                  <a:ext cx="262578" cy="221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Straight Arrow Connector 89"/>
              <p:cNvCxnSpPr/>
              <p:nvPr/>
            </p:nvCxnSpPr>
            <p:spPr>
              <a:xfrm flipV="1">
                <a:off x="2615341" y="5620687"/>
                <a:ext cx="336748" cy="85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Elbow Connector 90"/>
              <p:cNvCxnSpPr/>
              <p:nvPr/>
            </p:nvCxnSpPr>
            <p:spPr>
              <a:xfrm rot="16200000" flipH="1">
                <a:off x="1138078" y="4384248"/>
                <a:ext cx="834720" cy="1261173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Elbow Connector 93"/>
              <p:cNvCxnSpPr/>
              <p:nvPr/>
            </p:nvCxnSpPr>
            <p:spPr>
              <a:xfrm rot="16200000" flipH="1">
                <a:off x="1452065" y="4698235"/>
                <a:ext cx="832298" cy="635622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Oval 121"/>
            <p:cNvSpPr/>
            <p:nvPr/>
          </p:nvSpPr>
          <p:spPr>
            <a:xfrm>
              <a:off x="7466952" y="3087464"/>
              <a:ext cx="558265" cy="35698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Elbow Connector 122"/>
            <p:cNvCxnSpPr/>
            <p:nvPr/>
          </p:nvCxnSpPr>
          <p:spPr>
            <a:xfrm flipV="1">
              <a:off x="5656335" y="3265955"/>
              <a:ext cx="1810617" cy="235473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004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</a:t>
            </a:r>
            <a:r>
              <a:rPr lang="en-US" dirty="0" smtClean="0"/>
              <a:t>MINERVA (Path-Finder)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542" y="1569669"/>
            <a:ext cx="6912915" cy="1269868"/>
            <a:chOff x="211593" y="2925568"/>
            <a:chExt cx="6912915" cy="1269868"/>
          </a:xfrm>
        </p:grpSpPr>
        <p:grpSp>
          <p:nvGrpSpPr>
            <p:cNvPr id="62" name="Group 61"/>
            <p:cNvGrpSpPr/>
            <p:nvPr/>
          </p:nvGrpSpPr>
          <p:grpSpPr>
            <a:xfrm>
              <a:off x="1361374" y="2928247"/>
              <a:ext cx="2986892" cy="1267189"/>
              <a:chOff x="1402228" y="2928247"/>
              <a:chExt cx="2986892" cy="1267189"/>
            </a:xfrm>
            <a:no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/>
                  <p:nvPr/>
                </p:nvSpPr>
                <p:spPr>
                  <a:xfrm>
                    <a:off x="1402228" y="3396909"/>
                    <a:ext cx="326571" cy="27432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28" y="3396909"/>
                    <a:ext cx="326571" cy="27432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 l="-7547" b="-1111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Oval 7"/>
              <p:cNvSpPr/>
              <p:nvPr/>
            </p:nvSpPr>
            <p:spPr>
              <a:xfrm>
                <a:off x="2122787" y="2936127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784639" y="2929146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446491" y="2928247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120536" y="3396909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446491" y="3396909"/>
                <a:ext cx="326571" cy="27432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X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793349" y="3396909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120536" y="3921116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784638" y="3921116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446491" y="3919318"/>
                <a:ext cx="326571" cy="27432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✔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062549" y="2928247"/>
                <a:ext cx="326571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✔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5" idx="7"/>
                <a:endCxn id="8" idx="2"/>
              </p:cNvCxnSpPr>
              <p:nvPr/>
            </p:nvCxnSpPr>
            <p:spPr>
              <a:xfrm flipV="1">
                <a:off x="1680974" y="3073287"/>
                <a:ext cx="441813" cy="36379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5" idx="6"/>
                <a:endCxn id="11" idx="2"/>
              </p:cNvCxnSpPr>
              <p:nvPr/>
            </p:nvCxnSpPr>
            <p:spPr>
              <a:xfrm>
                <a:off x="1728799" y="3534069"/>
                <a:ext cx="391737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5" idx="5"/>
                <a:endCxn id="14" idx="1"/>
              </p:cNvCxnSpPr>
              <p:nvPr/>
            </p:nvCxnSpPr>
            <p:spPr>
              <a:xfrm>
                <a:off x="1680974" y="3631056"/>
                <a:ext cx="487387" cy="330233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1" idx="6"/>
                <a:endCxn id="13" idx="2"/>
              </p:cNvCxnSpPr>
              <p:nvPr/>
            </p:nvCxnSpPr>
            <p:spPr>
              <a:xfrm>
                <a:off x="2447107" y="3534069"/>
                <a:ext cx="346242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8" idx="6"/>
                <a:endCxn id="9" idx="2"/>
              </p:cNvCxnSpPr>
              <p:nvPr/>
            </p:nvCxnSpPr>
            <p:spPr>
              <a:xfrm flipV="1">
                <a:off x="2449358" y="3066306"/>
                <a:ext cx="335281" cy="6981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9" idx="6"/>
                <a:endCxn id="10" idx="2"/>
              </p:cNvCxnSpPr>
              <p:nvPr/>
            </p:nvCxnSpPr>
            <p:spPr>
              <a:xfrm flipV="1">
                <a:off x="3111210" y="3065407"/>
                <a:ext cx="335281" cy="899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0" idx="6"/>
                <a:endCxn id="18" idx="2"/>
              </p:cNvCxnSpPr>
              <p:nvPr/>
            </p:nvCxnSpPr>
            <p:spPr>
              <a:xfrm>
                <a:off x="3773062" y="3065407"/>
                <a:ext cx="289487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13" idx="6"/>
                <a:endCxn id="12" idx="2"/>
              </p:cNvCxnSpPr>
              <p:nvPr/>
            </p:nvCxnSpPr>
            <p:spPr>
              <a:xfrm>
                <a:off x="3119920" y="3534069"/>
                <a:ext cx="326571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4" idx="6"/>
                <a:endCxn id="15" idx="2"/>
              </p:cNvCxnSpPr>
              <p:nvPr/>
            </p:nvCxnSpPr>
            <p:spPr>
              <a:xfrm>
                <a:off x="2447107" y="4058276"/>
                <a:ext cx="337531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15" idx="6"/>
                <a:endCxn id="16" idx="2"/>
              </p:cNvCxnSpPr>
              <p:nvPr/>
            </p:nvCxnSpPr>
            <p:spPr>
              <a:xfrm flipV="1">
                <a:off x="3111209" y="4056478"/>
                <a:ext cx="335282" cy="1798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311465" y="2925568"/>
                  <a:ext cx="8130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=1.0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465" y="2925568"/>
                  <a:ext cx="81304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970" r="-671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311465" y="3428554"/>
                  <a:ext cx="8130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=0.0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465" y="3428554"/>
                  <a:ext cx="81304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970" r="-671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311464" y="3899449"/>
                  <a:ext cx="8130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=1.0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464" y="3899449"/>
                  <a:ext cx="81304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970" r="-671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Rounded Rectangle 91"/>
            <p:cNvSpPr/>
            <p:nvPr/>
          </p:nvSpPr>
          <p:spPr>
            <a:xfrm>
              <a:off x="4787828" y="3210447"/>
              <a:ext cx="1084075" cy="6236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Length/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Success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Elbow Connector 100"/>
            <p:cNvCxnSpPr>
              <a:stCxn id="16" idx="6"/>
              <a:endCxn id="92" idx="1"/>
            </p:cNvCxnSpPr>
            <p:nvPr/>
          </p:nvCxnSpPr>
          <p:spPr>
            <a:xfrm flipV="1">
              <a:off x="3732208" y="3522257"/>
              <a:ext cx="1055620" cy="534221"/>
            </a:xfrm>
            <a:prstGeom prst="bentConnector3">
              <a:avLst>
                <a:gd name="adj1" fmla="val 7846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>
              <a:stCxn id="18" idx="6"/>
              <a:endCxn id="92" idx="1"/>
            </p:cNvCxnSpPr>
            <p:nvPr/>
          </p:nvCxnSpPr>
          <p:spPr>
            <a:xfrm>
              <a:off x="4348266" y="3065407"/>
              <a:ext cx="439562" cy="4568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Elbow Connector 113"/>
            <p:cNvCxnSpPr>
              <a:stCxn id="92" idx="3"/>
              <a:endCxn id="63" idx="1"/>
            </p:cNvCxnSpPr>
            <p:nvPr/>
          </p:nvCxnSpPr>
          <p:spPr>
            <a:xfrm flipV="1">
              <a:off x="5871903" y="3064068"/>
              <a:ext cx="439562" cy="45818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Elbow Connector 116"/>
            <p:cNvCxnSpPr>
              <a:stCxn id="92" idx="3"/>
              <a:endCxn id="65" idx="1"/>
            </p:cNvCxnSpPr>
            <p:nvPr/>
          </p:nvCxnSpPr>
          <p:spPr>
            <a:xfrm>
              <a:off x="5871903" y="3522257"/>
              <a:ext cx="439561" cy="5156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211593" y="3364412"/>
              <a:ext cx="1076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MINERVA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1345" y="4484701"/>
            <a:ext cx="7129624" cy="1269868"/>
            <a:chOff x="448948" y="4552316"/>
            <a:chExt cx="7129624" cy="1269868"/>
          </a:xfrm>
        </p:grpSpPr>
        <p:grpSp>
          <p:nvGrpSpPr>
            <p:cNvPr id="66" name="Group 65"/>
            <p:cNvGrpSpPr/>
            <p:nvPr/>
          </p:nvGrpSpPr>
          <p:grpSpPr>
            <a:xfrm>
              <a:off x="1387500" y="4554995"/>
              <a:ext cx="2986892" cy="1267189"/>
              <a:chOff x="1402228" y="2928247"/>
              <a:chExt cx="2986892" cy="1267189"/>
            </a:xfrm>
            <a:no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Oval 66"/>
                  <p:cNvSpPr/>
                  <p:nvPr/>
                </p:nvSpPr>
                <p:spPr>
                  <a:xfrm>
                    <a:off x="1402228" y="3396909"/>
                    <a:ext cx="326571" cy="27432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Oval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28" y="3396909"/>
                    <a:ext cx="326571" cy="27432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5556" b="-1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Oval 67"/>
              <p:cNvSpPr/>
              <p:nvPr/>
            </p:nvSpPr>
            <p:spPr>
              <a:xfrm>
                <a:off x="2122787" y="2936127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784639" y="2929146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446491" y="2928247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120536" y="3396909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46491" y="3396909"/>
                <a:ext cx="326571" cy="27432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X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793349" y="3396909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120536" y="3921116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784638" y="3921116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3446491" y="3919318"/>
                <a:ext cx="326571" cy="27432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✔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062549" y="2928247"/>
                <a:ext cx="326571" cy="27432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✔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Straight Arrow Connector 77"/>
              <p:cNvCxnSpPr>
                <a:stCxn id="69" idx="7"/>
                <a:endCxn id="72" idx="2"/>
              </p:cNvCxnSpPr>
              <p:nvPr/>
            </p:nvCxnSpPr>
            <p:spPr>
              <a:xfrm flipV="1">
                <a:off x="1680974" y="3073287"/>
                <a:ext cx="441813" cy="36379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69" idx="6"/>
                <a:endCxn id="75" idx="2"/>
              </p:cNvCxnSpPr>
              <p:nvPr/>
            </p:nvCxnSpPr>
            <p:spPr>
              <a:xfrm>
                <a:off x="1728799" y="3534069"/>
                <a:ext cx="391737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69" idx="5"/>
                <a:endCxn id="78" idx="1"/>
              </p:cNvCxnSpPr>
              <p:nvPr/>
            </p:nvCxnSpPr>
            <p:spPr>
              <a:xfrm>
                <a:off x="1680974" y="3631056"/>
                <a:ext cx="487387" cy="330233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5" idx="6"/>
                <a:endCxn id="77" idx="2"/>
              </p:cNvCxnSpPr>
              <p:nvPr/>
            </p:nvCxnSpPr>
            <p:spPr>
              <a:xfrm>
                <a:off x="2447107" y="3534069"/>
                <a:ext cx="346242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2" idx="6"/>
                <a:endCxn id="73" idx="2"/>
              </p:cNvCxnSpPr>
              <p:nvPr/>
            </p:nvCxnSpPr>
            <p:spPr>
              <a:xfrm flipV="1">
                <a:off x="2449358" y="3066306"/>
                <a:ext cx="335281" cy="6981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73" idx="6"/>
                <a:endCxn id="74" idx="2"/>
              </p:cNvCxnSpPr>
              <p:nvPr/>
            </p:nvCxnSpPr>
            <p:spPr>
              <a:xfrm flipV="1">
                <a:off x="3111210" y="3065407"/>
                <a:ext cx="335281" cy="899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6"/>
                <a:endCxn id="82" idx="2"/>
              </p:cNvCxnSpPr>
              <p:nvPr/>
            </p:nvCxnSpPr>
            <p:spPr>
              <a:xfrm>
                <a:off x="3773062" y="3065407"/>
                <a:ext cx="289487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7" idx="6"/>
                <a:endCxn id="76" idx="2"/>
              </p:cNvCxnSpPr>
              <p:nvPr/>
            </p:nvCxnSpPr>
            <p:spPr>
              <a:xfrm>
                <a:off x="3119920" y="3534069"/>
                <a:ext cx="326571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8" idx="6"/>
                <a:endCxn id="79" idx="2"/>
              </p:cNvCxnSpPr>
              <p:nvPr/>
            </p:nvCxnSpPr>
            <p:spPr>
              <a:xfrm>
                <a:off x="2447107" y="4058276"/>
                <a:ext cx="337531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9" idx="6"/>
                <a:endCxn id="80" idx="2"/>
              </p:cNvCxnSpPr>
              <p:nvPr/>
            </p:nvCxnSpPr>
            <p:spPr>
              <a:xfrm flipV="1">
                <a:off x="3111209" y="4056478"/>
                <a:ext cx="335282" cy="1798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6337591" y="4552316"/>
                  <a:ext cx="12409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)=0.33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591" y="4552316"/>
                  <a:ext cx="124098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404" t="-2222" r="-443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6337591" y="5055302"/>
                  <a:ext cx="11127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  <m:r>
                          <a:rPr lang="en-US" i="1">
                            <a:latin typeface="Cambria Math" charset="0"/>
                          </a:rPr>
                          <m:t>)=0.0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591" y="5055302"/>
                  <a:ext cx="1112741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104" t="-2174" r="-4918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6337590" y="5526197"/>
                  <a:ext cx="11127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  <m:r>
                          <a:rPr lang="en-US" i="1">
                            <a:latin typeface="Cambria Math" charset="0"/>
                          </a:rPr>
                          <m:t>)=0.8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590" y="5526197"/>
                  <a:ext cx="1112741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t="-4444" r="-494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Rounded Rectangle 92"/>
            <p:cNvSpPr/>
            <p:nvPr/>
          </p:nvSpPr>
          <p:spPr>
            <a:xfrm>
              <a:off x="4683723" y="4881932"/>
              <a:ext cx="1116186" cy="6236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Path-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Reasoner</a:t>
              </a:r>
            </a:p>
          </p:txBody>
        </p:sp>
        <p:cxnSp>
          <p:nvCxnSpPr>
            <p:cNvPr id="96" name="Elbow Connector 95"/>
            <p:cNvCxnSpPr>
              <a:stCxn id="77" idx="6"/>
              <a:endCxn id="93" idx="1"/>
            </p:cNvCxnSpPr>
            <p:nvPr/>
          </p:nvCxnSpPr>
          <p:spPr>
            <a:xfrm>
              <a:off x="4374392" y="4692155"/>
              <a:ext cx="309331" cy="50158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76" idx="6"/>
              <a:endCxn id="93" idx="1"/>
            </p:cNvCxnSpPr>
            <p:nvPr/>
          </p:nvCxnSpPr>
          <p:spPr>
            <a:xfrm flipV="1">
              <a:off x="3758334" y="5193742"/>
              <a:ext cx="925389" cy="489484"/>
            </a:xfrm>
            <a:prstGeom prst="bentConnector3">
              <a:avLst>
                <a:gd name="adj1" fmla="val 824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/>
            <p:cNvCxnSpPr>
              <a:stCxn id="93" idx="3"/>
              <a:endCxn id="88" idx="1"/>
            </p:cNvCxnSpPr>
            <p:nvPr/>
          </p:nvCxnSpPr>
          <p:spPr>
            <a:xfrm flipV="1">
              <a:off x="5799909" y="4690816"/>
              <a:ext cx="537682" cy="50292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/>
            <p:cNvCxnSpPr>
              <a:stCxn id="93" idx="3"/>
              <a:endCxn id="90" idx="1"/>
            </p:cNvCxnSpPr>
            <p:nvPr/>
          </p:nvCxnSpPr>
          <p:spPr>
            <a:xfrm>
              <a:off x="5799909" y="5193742"/>
              <a:ext cx="537681" cy="47095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448948" y="4728545"/>
              <a:ext cx="7938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Our</a:t>
              </a:r>
            </a:p>
            <a:p>
              <a:r>
                <a:rPr lang="en-US" dirty="0" smtClean="0"/>
                <a:t>Model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940777" y="3744379"/>
                <a:ext cx="7262446" cy="5495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Path-Finder: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𝐸𝐿𝐵𝑂</m:t>
                        </m:r>
                      </m:num>
                      <m:den>
                        <m:r>
                          <a:rPr lang="mr-IN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𝜕𝜑</m:t>
                        </m:r>
                      </m:den>
                    </m:f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𝐿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𝜑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[−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f>
                      <m:fPr>
                        <m:ctrlPr>
                          <a:rPr lang="mr-IN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𝜑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mr-IN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𝜕𝜑</m:t>
                        </m:r>
                      </m:den>
                    </m:f>
                  </m:oMath>
                </a14:m>
                <a:r>
                  <a:rPr lang="en-US" dirty="0" smtClean="0"/>
                  <a:t>]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77" y="3744379"/>
                <a:ext cx="7262446" cy="549509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303732" y="1325563"/>
            <a:ext cx="8490348" cy="20951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42395" y="3037933"/>
            <a:ext cx="365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 el al.2018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1908" y="6321438"/>
                <a:ext cx="1852366" cy="531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</m:d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</m:d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14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8" y="6321438"/>
                <a:ext cx="1852366" cy="531877"/>
              </a:xfrm>
              <a:prstGeom prst="rect">
                <a:avLst/>
              </a:prstGeom>
              <a:blipFill rotWithShape="0">
                <a:blip r:embed="rId11"/>
                <a:stretch>
                  <a:fillRect t="-32184" b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ounded Rectangle 93"/>
          <p:cNvSpPr/>
          <p:nvPr/>
        </p:nvSpPr>
        <p:spPr>
          <a:xfrm>
            <a:off x="264034" y="3568337"/>
            <a:ext cx="8530045" cy="25189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FB15k, link prediction for 20 relations. </a:t>
            </a:r>
          </a:p>
          <a:p>
            <a:r>
              <a:rPr lang="en-US" dirty="0"/>
              <a:t>NELL-995, link predication for 12 relations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FB15k has more complex reasoning environment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78767"/>
              </p:ext>
            </p:extLst>
          </p:nvPr>
        </p:nvGraphicFramePr>
        <p:xfrm>
          <a:off x="1132828" y="2653028"/>
          <a:ext cx="5080000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Dataset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Entity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Relation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Triple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Relations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FB15k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14505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237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310116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NELL995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75492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154213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420856"/>
                  </p:ext>
                </p:extLst>
              </p:nvPr>
            </p:nvGraphicFramePr>
            <p:xfrm>
              <a:off x="1132828" y="4780276"/>
              <a:ext cx="5080000" cy="12344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1697"/>
                    <a:gridCol w="1118170"/>
                    <a:gridCol w="1327014"/>
                    <a:gridCol w="1483119"/>
                  </a:tblGrid>
                  <a:tr h="60957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Dataset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𝑇𝑟𝑖𝑝𝑙𝑒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𝐸𝑛𝑡𝑖𝑡𝑦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Path Length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Potential links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</a:tr>
                  <a:tr h="27813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FB15k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22.1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22.1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=238</m:t>
                                </m:r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68580" marR="68580" marT="34290" marB="34290"/>
                    </a:tc>
                  </a:tr>
                  <a:tr h="27813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NELL995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420856"/>
                  </p:ext>
                </p:extLst>
              </p:nvPr>
            </p:nvGraphicFramePr>
            <p:xfrm>
              <a:off x="1132828" y="4780276"/>
              <a:ext cx="5080000" cy="12344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1697"/>
                    <a:gridCol w="1118170"/>
                    <a:gridCol w="1327014"/>
                    <a:gridCol w="1483119"/>
                  </a:tblGrid>
                  <a:tr h="60957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Dataset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103261" t="-5000" r="-253261" b="-11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Path Length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Potential links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FB15k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22.1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242623" t="-201923" r="-1639" b="-126923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NELL995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242623" t="-307843" r="-1639" b="-2941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2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entity pairs, compute the rank of positive sample as evaluation score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025279" y="6012332"/>
                <a:ext cx="3028713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𝑀𝐴𝑃</m:t>
                      </m:r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𝑟𝑎𝑛𝑘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279" y="6012332"/>
                <a:ext cx="3028713" cy="5695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1463040" y="2846840"/>
            <a:ext cx="1123406" cy="2772368"/>
            <a:chOff x="1463040" y="2846840"/>
            <a:chExt cx="1123406" cy="2772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1463040" y="2846840"/>
                  <a:ext cx="1123406" cy="300446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846840"/>
                  <a:ext cx="1123406" cy="30044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261" b="-2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1463040" y="3470366"/>
                  <a:ext cx="1123406" cy="30044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3470366"/>
                  <a:ext cx="1123406" cy="3004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261" b="-26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1463040" y="4099561"/>
                  <a:ext cx="1123406" cy="30044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4099561"/>
                  <a:ext cx="1123406" cy="3004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61" b="-2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1463040" y="4702630"/>
                  <a:ext cx="1123406" cy="30044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4702630"/>
                  <a:ext cx="1123406" cy="3004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261" b="-2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/>
                <p:cNvSpPr/>
                <p:nvPr/>
              </p:nvSpPr>
              <p:spPr>
                <a:xfrm>
                  <a:off x="1463040" y="5318762"/>
                  <a:ext cx="1123406" cy="30044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5318762"/>
                  <a:ext cx="1123406" cy="3004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61" b="-2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/>
          <p:cNvGrpSpPr/>
          <p:nvPr/>
        </p:nvGrpSpPr>
        <p:grpSpPr>
          <a:xfrm>
            <a:off x="5914168" y="2846839"/>
            <a:ext cx="2419934" cy="2772369"/>
            <a:chOff x="5914168" y="2846839"/>
            <a:chExt cx="2419934" cy="27723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6534026" y="2846839"/>
                  <a:ext cx="1800076" cy="309491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=0.1</m:t>
                      </m:r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026" y="2846839"/>
                  <a:ext cx="1800076" cy="30949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19608" b="-392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6534026" y="3470366"/>
                  <a:ext cx="1800076" cy="30044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=0.2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026" y="3470366"/>
                  <a:ext cx="1800076" cy="3004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6534026" y="4092912"/>
                  <a:ext cx="1800076" cy="30003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=0.1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026" y="4092912"/>
                  <a:ext cx="1800076" cy="30003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534026" y="4706985"/>
                  <a:ext cx="1800076" cy="28302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026" y="4706985"/>
                  <a:ext cx="1800076" cy="28302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212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6534025" y="5334121"/>
                  <a:ext cx="1800077" cy="28508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025" y="5334121"/>
                  <a:ext cx="1800077" cy="2850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212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Arrow Connector 90"/>
            <p:cNvCxnSpPr/>
            <p:nvPr/>
          </p:nvCxnSpPr>
          <p:spPr>
            <a:xfrm>
              <a:off x="5914168" y="2997063"/>
              <a:ext cx="6198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5914168" y="3620589"/>
              <a:ext cx="6198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5914168" y="4236721"/>
              <a:ext cx="619858" cy="62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5914168" y="4848499"/>
              <a:ext cx="619858" cy="43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5914168" y="5468985"/>
              <a:ext cx="619857" cy="7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2586446" y="2846840"/>
            <a:ext cx="3327722" cy="2772368"/>
            <a:chOff x="2586446" y="2846840"/>
            <a:chExt cx="3327722" cy="2772368"/>
          </a:xfrm>
        </p:grpSpPr>
        <p:grpSp>
          <p:nvGrpSpPr>
            <p:cNvPr id="97" name="Group 96"/>
            <p:cNvGrpSpPr/>
            <p:nvPr/>
          </p:nvGrpSpPr>
          <p:grpSpPr>
            <a:xfrm>
              <a:off x="2586446" y="2846840"/>
              <a:ext cx="3327722" cy="2772368"/>
              <a:chOff x="2586446" y="2846840"/>
              <a:chExt cx="3327722" cy="27723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Oval 98"/>
                  <p:cNvSpPr/>
                  <p:nvPr/>
                </p:nvSpPr>
                <p:spPr>
                  <a:xfrm>
                    <a:off x="3206304" y="4016829"/>
                    <a:ext cx="1058091" cy="46590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6304" y="4016829"/>
                    <a:ext cx="1058091" cy="465909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 t="-68421" b="-8552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Elbow Connector 99"/>
              <p:cNvCxnSpPr>
                <a:stCxn id="85" idx="3"/>
                <a:endCxn id="90" idx="2"/>
              </p:cNvCxnSpPr>
              <p:nvPr/>
            </p:nvCxnSpPr>
            <p:spPr>
              <a:xfrm>
                <a:off x="2586446" y="2997063"/>
                <a:ext cx="619858" cy="125272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Elbow Connector 100"/>
              <p:cNvCxnSpPr>
                <a:stCxn id="86" idx="3"/>
                <a:endCxn id="90" idx="2"/>
              </p:cNvCxnSpPr>
              <p:nvPr/>
            </p:nvCxnSpPr>
            <p:spPr>
              <a:xfrm>
                <a:off x="2586446" y="3620589"/>
                <a:ext cx="619858" cy="62919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Elbow Connector 101"/>
              <p:cNvCxnSpPr>
                <a:stCxn id="88" idx="3"/>
                <a:endCxn id="90" idx="2"/>
              </p:cNvCxnSpPr>
              <p:nvPr/>
            </p:nvCxnSpPr>
            <p:spPr>
              <a:xfrm flipV="1">
                <a:off x="2586446" y="4249784"/>
                <a:ext cx="619858" cy="603069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Elbow Connector 102"/>
              <p:cNvCxnSpPr>
                <a:stCxn id="89" idx="3"/>
                <a:endCxn id="90" idx="2"/>
              </p:cNvCxnSpPr>
              <p:nvPr/>
            </p:nvCxnSpPr>
            <p:spPr>
              <a:xfrm flipV="1">
                <a:off x="2586446" y="4249784"/>
                <a:ext cx="619858" cy="121920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Rectangle 103"/>
                  <p:cNvSpPr/>
                  <p:nvPr/>
                </p:nvSpPr>
                <p:spPr>
                  <a:xfrm>
                    <a:off x="4790762" y="2846840"/>
                    <a:ext cx="1123406" cy="30044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0762" y="2846840"/>
                    <a:ext cx="1123406" cy="300446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1224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4790762" y="3470366"/>
                    <a:ext cx="1123406" cy="30044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0762" y="3470366"/>
                    <a:ext cx="1123406" cy="300446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0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Rectangle 105"/>
                  <p:cNvSpPr/>
                  <p:nvPr/>
                </p:nvSpPr>
                <p:spPr>
                  <a:xfrm>
                    <a:off x="4790762" y="4086498"/>
                    <a:ext cx="1123406" cy="30044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0762" y="4086498"/>
                    <a:ext cx="1123406" cy="300446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10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Rectangle 106"/>
                  <p:cNvSpPr/>
                  <p:nvPr/>
                </p:nvSpPr>
                <p:spPr>
                  <a:xfrm>
                    <a:off x="4790762" y="4702630"/>
                    <a:ext cx="1123406" cy="300446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𝑜𝑛𝑒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Rectangle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0762" y="4702630"/>
                    <a:ext cx="1123406" cy="300446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2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/>
                  <p:cNvSpPr/>
                  <p:nvPr/>
                </p:nvSpPr>
                <p:spPr>
                  <a:xfrm>
                    <a:off x="4790762" y="5318762"/>
                    <a:ext cx="1123406" cy="300446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𝑜𝑛𝑒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0762" y="5318762"/>
                    <a:ext cx="1123406" cy="300446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204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9" name="Elbow Connector 108"/>
              <p:cNvCxnSpPr>
                <a:stCxn id="90" idx="6"/>
              </p:cNvCxnSpPr>
              <p:nvPr/>
            </p:nvCxnSpPr>
            <p:spPr>
              <a:xfrm flipV="1">
                <a:off x="4264395" y="2997063"/>
                <a:ext cx="526367" cy="125272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Elbow Connector 109"/>
              <p:cNvCxnSpPr>
                <a:stCxn id="90" idx="6"/>
              </p:cNvCxnSpPr>
              <p:nvPr/>
            </p:nvCxnSpPr>
            <p:spPr>
              <a:xfrm flipV="1">
                <a:off x="4264395" y="3620589"/>
                <a:ext cx="526367" cy="62919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Elbow Connector 110"/>
              <p:cNvCxnSpPr>
                <a:stCxn id="90" idx="6"/>
              </p:cNvCxnSpPr>
              <p:nvPr/>
            </p:nvCxnSpPr>
            <p:spPr>
              <a:xfrm flipV="1">
                <a:off x="4264395" y="4236721"/>
                <a:ext cx="526367" cy="13063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Elbow Connector 111"/>
              <p:cNvCxnSpPr>
                <a:stCxn id="90" idx="6"/>
              </p:cNvCxnSpPr>
              <p:nvPr/>
            </p:nvCxnSpPr>
            <p:spPr>
              <a:xfrm>
                <a:off x="4264395" y="4249784"/>
                <a:ext cx="526367" cy="603069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Elbow Connector 112"/>
              <p:cNvCxnSpPr>
                <a:stCxn id="90" idx="6"/>
              </p:cNvCxnSpPr>
              <p:nvPr/>
            </p:nvCxnSpPr>
            <p:spPr>
              <a:xfrm>
                <a:off x="4264395" y="4249784"/>
                <a:ext cx="526367" cy="121920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stCxn id="87" idx="3"/>
                <a:endCxn id="90" idx="2"/>
              </p:cNvCxnSpPr>
              <p:nvPr/>
            </p:nvCxnSpPr>
            <p:spPr>
              <a:xfrm>
                <a:off x="2586446" y="4249784"/>
                <a:ext cx="61985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/>
            <p:cNvSpPr txBox="1"/>
            <p:nvPr/>
          </p:nvSpPr>
          <p:spPr>
            <a:xfrm>
              <a:off x="3025279" y="3649521"/>
              <a:ext cx="1418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Beam-Search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94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on NELL-995/FB-15k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inference framework performs better under more noisy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750619"/>
              </p:ext>
            </p:extLst>
          </p:nvPr>
        </p:nvGraphicFramePr>
        <p:xfrm>
          <a:off x="1539240" y="2479528"/>
          <a:ext cx="5762899" cy="3697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345"/>
                <a:gridCol w="1262777"/>
                <a:gridCol w="126277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NELL-995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FB15k</a:t>
                      </a:r>
                      <a:endParaRPr lang="en-US" dirty="0"/>
                    </a:p>
                  </a:txBody>
                  <a:tcPr/>
                </a:tc>
              </a:tr>
              <a:tr h="370186">
                <a:tc>
                  <a:txBody>
                    <a:bodyPr/>
                    <a:lstStyle/>
                    <a:p>
                      <a:r>
                        <a:rPr lang="en-US" dirty="0" smtClean="0"/>
                        <a:t>PRA</a:t>
                      </a:r>
                      <a:r>
                        <a:rPr lang="en-US" baseline="0" dirty="0" smtClean="0"/>
                        <a:t> (Lao el al. 2011)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54.1</a:t>
                      </a:r>
                    </a:p>
                  </a:txBody>
                  <a:tcPr/>
                </a:tc>
              </a:tr>
              <a:tr h="3701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TransE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Bordes</a:t>
                      </a:r>
                      <a:r>
                        <a:rPr lang="en-US" baseline="0" dirty="0" smtClean="0"/>
                        <a:t> et al. 2013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53.2</a:t>
                      </a:r>
                    </a:p>
                  </a:txBody>
                  <a:tcPr/>
                </a:tc>
              </a:tr>
              <a:tr h="3701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TransR</a:t>
                      </a:r>
                      <a:r>
                        <a:rPr lang="en-US" baseline="0" dirty="0" smtClean="0"/>
                        <a:t> (Lin et al. 2015)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54.0</a:t>
                      </a:r>
                    </a:p>
                  </a:txBody>
                  <a:tcPr/>
                </a:tc>
              </a:tr>
              <a:tr h="3701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TransD</a:t>
                      </a:r>
                      <a:r>
                        <a:rPr lang="en-US" dirty="0" smtClean="0"/>
                        <a:t> (Ji et</a:t>
                      </a:r>
                      <a:r>
                        <a:rPr lang="en-US" baseline="0" dirty="0" smtClean="0"/>
                        <a:t> al. 2015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1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DeepPath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Xiong</a:t>
                      </a:r>
                      <a:r>
                        <a:rPr lang="en-US" dirty="0" smtClean="0"/>
                        <a:t> et al. 2017)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57.2</a:t>
                      </a:r>
                      <a:endParaRPr lang="en-US" dirty="0"/>
                    </a:p>
                  </a:txBody>
                  <a:tcPr/>
                </a:tc>
              </a:tr>
              <a:tr h="370186">
                <a:tc>
                  <a:txBody>
                    <a:bodyPr/>
                    <a:lstStyle/>
                    <a:p>
                      <a:r>
                        <a:rPr lang="en-US" dirty="0" smtClean="0"/>
                        <a:t>RNN-Chain</a:t>
                      </a:r>
                      <a:r>
                        <a:rPr lang="en-US" baseline="0" dirty="0" smtClean="0"/>
                        <a:t> (Das et al. 2017)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51.2</a:t>
                      </a:r>
                      <a:endParaRPr lang="en-US" dirty="0"/>
                    </a:p>
                  </a:txBody>
                  <a:tcPr/>
                </a:tc>
              </a:tr>
              <a:tr h="370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MINERVA</a:t>
                      </a:r>
                      <a:r>
                        <a:rPr lang="en-US" baseline="0" dirty="0" smtClean="0"/>
                        <a:t> (Das et al. 2018)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88.8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55.2</a:t>
                      </a:r>
                      <a:endParaRPr lang="en-US" b="1" dirty="0" smtClean="0"/>
                    </a:p>
                  </a:txBody>
                  <a:tcPr/>
                </a:tc>
              </a:tr>
              <a:tr h="370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CNN Path-Reasoner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54.2</a:t>
                      </a:r>
                    </a:p>
                  </a:txBody>
                  <a:tcPr/>
                </a:tc>
              </a:tr>
              <a:tr h="3701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Our</a:t>
                      </a:r>
                      <a:r>
                        <a:rPr lang="en-US" b="1" baseline="0" dirty="0" smtClean="0"/>
                        <a:t>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88.6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59.8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14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8251691"/>
                  </p:ext>
                </p:extLst>
              </p:nvPr>
            </p:nvGraphicFramePr>
            <p:xfrm>
              <a:off x="1031966" y="1420559"/>
              <a:ext cx="6645767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59"/>
                    <a:gridCol w="2116183"/>
                    <a:gridCol w="2335025"/>
                  </a:tblGrid>
                  <a:tr h="28838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 Type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Positive Sample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Negative Sample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8838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Path-finder</a:t>
                          </a:r>
                          <a:r>
                            <a:rPr lang="en-US" baseline="0" dirty="0" smtClean="0"/>
                            <a:t> Error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✖ (find no paths)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✔ (find paths)</a:t>
                          </a:r>
                        </a:p>
                      </a:txBody>
                      <a:tcPr/>
                    </a:tc>
                  </a:tr>
                  <a:tr h="28838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✖ (find no paths)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✖ (find no paths)</a:t>
                          </a:r>
                        </a:p>
                      </a:txBody>
                      <a:tcPr/>
                    </a:tc>
                  </a:tr>
                  <a:tr h="28838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Path-reasoner</a:t>
                          </a:r>
                          <a:r>
                            <a:rPr lang="en-US" baseline="0" dirty="0" smtClean="0"/>
                            <a:t> Error</a:t>
                          </a:r>
                          <a:endParaRPr lang="en-US" dirty="0" smtClean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aseline="0" dirty="0" smtClean="0"/>
                            <a:t> &lt;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oMath>
                          </a14:m>
                          <a:endParaRPr lang="en-US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8251691"/>
                  </p:ext>
                </p:extLst>
              </p:nvPr>
            </p:nvGraphicFramePr>
            <p:xfrm>
              <a:off x="1031966" y="1420559"/>
              <a:ext cx="6645767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59"/>
                    <a:gridCol w="2116183"/>
                    <a:gridCol w="2335025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 Type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Positive Sample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Negative Sample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Path-finder</a:t>
                          </a:r>
                          <a:r>
                            <a:rPr lang="en-US" baseline="0" dirty="0" smtClean="0"/>
                            <a:t> Error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✖ (find no paths)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✔ (find paths)</a:t>
                          </a:r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✖ (find no paths)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✖ (find no paths)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Path-reasoner</a:t>
                          </a:r>
                          <a:r>
                            <a:rPr lang="en-US" baseline="0" dirty="0" smtClean="0"/>
                            <a:t> Error</a:t>
                          </a:r>
                          <a:endParaRPr lang="en-US" dirty="0" smtClean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384" t="-310000" r="-547" b="-2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522998"/>
              </p:ext>
            </p:extLst>
          </p:nvPr>
        </p:nvGraphicFramePr>
        <p:xfrm>
          <a:off x="2629327" y="3188240"/>
          <a:ext cx="3451044" cy="304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885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2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554285" y="5293864"/>
            <a:ext cx="1754011" cy="5958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Band of Brothers</a:t>
            </a:r>
          </a:p>
        </p:txBody>
      </p:sp>
      <p:sp>
        <p:nvSpPr>
          <p:cNvPr id="5" name="Oval 4"/>
          <p:cNvSpPr/>
          <p:nvPr/>
        </p:nvSpPr>
        <p:spPr>
          <a:xfrm>
            <a:off x="2101394" y="5293863"/>
            <a:ext cx="1633069" cy="595804"/>
          </a:xfrm>
          <a:prstGeom prst="ellipse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United States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64163" y="5149622"/>
            <a:ext cx="16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countryOfOrigin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15963" y="3435913"/>
            <a:ext cx="1892233" cy="67094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Neal McDonough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40901" y="4488393"/>
            <a:ext cx="12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nationality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002850" y="1833446"/>
            <a:ext cx="1339345" cy="536890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English</a:t>
            </a:r>
          </a:p>
        </p:txBody>
      </p:sp>
      <p:sp>
        <p:nvSpPr>
          <p:cNvPr id="10" name="Oval 9"/>
          <p:cNvSpPr/>
          <p:nvPr/>
        </p:nvSpPr>
        <p:spPr>
          <a:xfrm>
            <a:off x="6778956" y="3435913"/>
            <a:ext cx="1482861" cy="67094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Tom Hanks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99561" y="4482708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castActor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053315" y="3435913"/>
            <a:ext cx="1811447" cy="67094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Caesars Entertain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5018" y="4484856"/>
            <a:ext cx="168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serviceLocation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59962" y="2189877"/>
            <a:ext cx="173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serviceLanguage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0"/>
            <a:endCxn id="9" idx="4"/>
          </p:cNvCxnSpPr>
          <p:nvPr/>
        </p:nvCxnSpPr>
        <p:spPr>
          <a:xfrm flipV="1">
            <a:off x="4662080" y="2370336"/>
            <a:ext cx="10443" cy="1065577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1"/>
            <a:endCxn id="15" idx="4"/>
          </p:cNvCxnSpPr>
          <p:nvPr/>
        </p:nvCxnSpPr>
        <p:spPr>
          <a:xfrm flipH="1" flipV="1">
            <a:off x="1959039" y="4106859"/>
            <a:ext cx="381512" cy="127425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9" idx="6"/>
          </p:cNvCxnSpPr>
          <p:nvPr/>
        </p:nvCxnSpPr>
        <p:spPr>
          <a:xfrm flipH="1" flipV="1">
            <a:off x="3734463" y="5591765"/>
            <a:ext cx="1819822" cy="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0"/>
          </p:cNvCxnSpPr>
          <p:nvPr/>
        </p:nvCxnSpPr>
        <p:spPr>
          <a:xfrm flipH="1" flipV="1">
            <a:off x="5331085" y="4008601"/>
            <a:ext cx="1100206" cy="128526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7"/>
          </p:cNvCxnSpPr>
          <p:nvPr/>
        </p:nvCxnSpPr>
        <p:spPr>
          <a:xfrm flipV="1">
            <a:off x="7051427" y="4106859"/>
            <a:ext cx="468960" cy="127425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0"/>
            <a:endCxn id="38" idx="4"/>
          </p:cNvCxnSpPr>
          <p:nvPr/>
        </p:nvCxnSpPr>
        <p:spPr>
          <a:xfrm flipH="1" flipV="1">
            <a:off x="7386006" y="2768902"/>
            <a:ext cx="134381" cy="66701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22451" y="1888263"/>
            <a:ext cx="1352578" cy="6709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</a:t>
            </a:r>
          </a:p>
          <a:p>
            <a:pPr algn="ctr"/>
            <a:r>
              <a:rPr lang="en-US" dirty="0" smtClean="0"/>
              <a:t>Vegas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5" idx="1"/>
            <a:endCxn id="26" idx="4"/>
          </p:cNvCxnSpPr>
          <p:nvPr/>
        </p:nvCxnSpPr>
        <p:spPr>
          <a:xfrm flipH="1" flipV="1">
            <a:off x="898740" y="2559209"/>
            <a:ext cx="419855" cy="97496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849013" y="2152335"/>
            <a:ext cx="1073986" cy="6165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</a:t>
            </a:r>
            <a:endParaRPr lang="en-US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729926" y="2680398"/>
            <a:ext cx="18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personLanguages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59751" y="4543991"/>
            <a:ext cx="14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awardWinner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5" idx="0"/>
            <a:endCxn id="9" idx="2"/>
          </p:cNvCxnSpPr>
          <p:nvPr/>
        </p:nvCxnSpPr>
        <p:spPr>
          <a:xfrm flipV="1">
            <a:off x="1959039" y="2101891"/>
            <a:ext cx="2043811" cy="1334022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5" idx="0"/>
            <a:endCxn id="7" idx="3"/>
          </p:cNvCxnSpPr>
          <p:nvPr/>
        </p:nvCxnSpPr>
        <p:spPr>
          <a:xfrm flipV="1">
            <a:off x="2917929" y="4008601"/>
            <a:ext cx="1075145" cy="1285262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85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9" grpId="0" animBg="1"/>
      <p:bldP spid="10" grpId="0" animBg="1"/>
      <p:bldP spid="12" grpId="0"/>
      <p:bldP spid="15" grpId="0" animBg="1"/>
      <p:bldP spid="16" grpId="0"/>
      <p:bldP spid="17" grpId="0"/>
      <p:bldP spid="26" grpId="0" animBg="1"/>
      <p:bldP spid="38" grpId="0" animBg="1"/>
      <p:bldP spid="48" grpId="0"/>
      <p:bldP spid="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 Conclusions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Our framework can be seen as a new </a:t>
            </a:r>
            <a:r>
              <a:rPr lang="en-US" dirty="0" err="1" smtClean="0"/>
              <a:t>variational</a:t>
            </a:r>
            <a:r>
              <a:rPr lang="en-US" dirty="0" smtClean="0"/>
              <a:t> inference framework to deal </a:t>
            </a:r>
            <a:r>
              <a:rPr lang="en-US" dirty="0"/>
              <a:t>with sequential </a:t>
            </a:r>
            <a:r>
              <a:rPr lang="en-US" dirty="0" smtClean="0"/>
              <a:t>latent variables.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Our model shows its strength to deal with more complex graph structures.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 Future Directions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Extend our model to resolve more tasks with sequential latent variables.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9153" y="6420126"/>
            <a:ext cx="365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 el al. 2017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65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4"/>
    </mc:Choice>
    <mc:Fallback xmlns="">
      <p:transition spd="slow" advTm="6384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82652" y="2818356"/>
            <a:ext cx="1981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Thanks!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3824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33"/>
    </mc:Choice>
    <mc:Fallback xmlns="">
      <p:transition spd="slow" advTm="3063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Graph Completion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147731" y="3072922"/>
            <a:ext cx="4890070" cy="489116"/>
            <a:chOff x="2147731" y="3072922"/>
            <a:chExt cx="4890070" cy="489116"/>
          </a:xfrm>
        </p:grpSpPr>
        <p:sp>
          <p:nvSpPr>
            <p:cNvPr id="5" name="TextBox 4"/>
            <p:cNvSpPr txBox="1"/>
            <p:nvPr/>
          </p:nvSpPr>
          <p:spPr>
            <a:xfrm>
              <a:off x="2247527" y="3072922"/>
              <a:ext cx="4109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 smtClean="0">
                  <a:solidFill>
                    <a:srgbClr val="FF0000"/>
                  </a:solidFill>
                </a:rPr>
                <a:t>Query</a:t>
              </a:r>
              <a:r>
                <a:rPr lang="en-US" sz="2000" dirty="0" smtClean="0"/>
                <a:t>: </a:t>
              </a:r>
              <a:r>
                <a:rPr lang="en-US" sz="2000" dirty="0">
                  <a:solidFill>
                    <a:srgbClr val="FF0000"/>
                  </a:solidFill>
                </a:rPr>
                <a:t>?(</a:t>
              </a:r>
              <a:r>
                <a:rPr lang="en-US" sz="2000" b="1" dirty="0">
                  <a:solidFill>
                    <a:srgbClr val="FF0000"/>
                  </a:solidFill>
                </a:rPr>
                <a:t>Band of 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Brothers</a:t>
              </a:r>
              <a:r>
                <a:rPr lang="en-US" dirty="0" smtClean="0">
                  <a:solidFill>
                    <a:srgbClr val="FF0000"/>
                  </a:solidFill>
                </a:rPr>
                <a:t>, </a:t>
              </a:r>
              <a:r>
                <a:rPr lang="en-US" sz="2000" b="1" dirty="0">
                  <a:solidFill>
                    <a:srgbClr val="FF0000"/>
                  </a:solidFill>
                </a:rPr>
                <a:t>English</a:t>
              </a:r>
              <a:r>
                <a:rPr lang="en-US" dirty="0" smtClean="0">
                  <a:solidFill>
                    <a:srgbClr val="FF0000"/>
                  </a:solidFill>
                </a:rPr>
                <a:t>)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2147731" y="3538659"/>
              <a:ext cx="4890070" cy="2337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/>
          <p:cNvSpPr/>
          <p:nvPr/>
        </p:nvSpPr>
        <p:spPr>
          <a:xfrm>
            <a:off x="514662" y="3264136"/>
            <a:ext cx="1633069" cy="5958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 of Brothers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51156" y="4699522"/>
            <a:ext cx="1953853" cy="67094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Neal </a:t>
            </a:r>
            <a:r>
              <a:rPr lang="en-US" smtClean="0"/>
              <a:t>McDonough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4683" y="425428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castActor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037801" y="3244269"/>
            <a:ext cx="1339345" cy="588780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English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57950" y="4371823"/>
            <a:ext cx="18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personLanguages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357444" y="1904713"/>
            <a:ext cx="1528355" cy="61861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United States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2753" y="2336518"/>
            <a:ext cx="168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countryOfOrigin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94934" y="2336163"/>
            <a:ext cx="173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serviceLanguage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6"/>
            <a:endCxn id="19" idx="2"/>
          </p:cNvCxnSpPr>
          <p:nvPr/>
        </p:nvCxnSpPr>
        <p:spPr>
          <a:xfrm>
            <a:off x="3885799" y="2214020"/>
            <a:ext cx="1242087" cy="11405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6"/>
          </p:cNvCxnSpPr>
          <p:nvPr/>
        </p:nvCxnSpPr>
        <p:spPr>
          <a:xfrm flipV="1">
            <a:off x="5605009" y="3833050"/>
            <a:ext cx="2102465" cy="1201945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2"/>
          </p:cNvCxnSpPr>
          <p:nvPr/>
        </p:nvCxnSpPr>
        <p:spPr>
          <a:xfrm>
            <a:off x="1331197" y="3859940"/>
            <a:ext cx="2319959" cy="1175055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2"/>
          </p:cNvCxnSpPr>
          <p:nvPr/>
        </p:nvCxnSpPr>
        <p:spPr>
          <a:xfrm flipV="1">
            <a:off x="1331197" y="2214020"/>
            <a:ext cx="1026247" cy="105011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127886" y="1915086"/>
            <a:ext cx="1528355" cy="6206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Caesars </a:t>
            </a:r>
            <a:r>
              <a:rPr lang="en-US" dirty="0" smtClean="0"/>
              <a:t>Entertain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6"/>
          </p:cNvCxnSpPr>
          <p:nvPr/>
        </p:nvCxnSpPr>
        <p:spPr>
          <a:xfrm>
            <a:off x="6656241" y="2225425"/>
            <a:ext cx="1051233" cy="101884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591791" y="1584817"/>
            <a:ext cx="1686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serviceLocation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/>
      <p:bldP spid="19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Training, we intentionally mask some relations as missing links and use them as training triples: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During Test, we are interested in filling the relation slot given entity pair: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49565" y="2771080"/>
                <a:ext cx="22456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b="0" i="1" dirty="0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b="0" i="1" dirty="0" smtClean="0">
                          <a:latin typeface="Cambria Math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565" y="2771080"/>
                <a:ext cx="224567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717" r="-434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58078" y="3262582"/>
                <a:ext cx="24278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𝐾𝐵</m:t>
                      </m:r>
                      <m:r>
                        <a:rPr lang="en-US" b="0" i="1" smtClean="0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h𝑒𝑎𝑑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𝑡𝑎𝑖𝑙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𝑟𝑒𝑙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078" y="3262582"/>
                <a:ext cx="242784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759" t="-2174" r="-326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47817" y="5324593"/>
                <a:ext cx="24278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𝐾𝐵</m:t>
                      </m:r>
                      <m:r>
                        <a:rPr lang="en-US" b="0" i="1" smtClean="0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h𝑒𝑎𝑑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𝑡𝑎𝑖𝑙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𝑟𝑒𝑙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17" y="5324593"/>
                <a:ext cx="242784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759" t="-2174" r="-326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15159" y="4817785"/>
                <a:ext cx="2114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𝑡𝑒𝑠𝑡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b="0" i="1" dirty="0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b="0" i="1" dirty="0" smtClean="0">
                          <a:latin typeface="Cambria Math" charset="0"/>
                        </a:rPr>
                        <m:t>,?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159" y="4817785"/>
                <a:ext cx="211448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882" r="-4899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KGC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Embedding-based </a:t>
            </a:r>
            <a:r>
              <a:rPr lang="en-US" b="1" dirty="0" smtClean="0"/>
              <a:t>method</a:t>
            </a:r>
            <a:r>
              <a:rPr lang="en-US" altLang="zh-CN" b="1" dirty="0" smtClean="0"/>
              <a:t>s (fast and efficient)</a:t>
            </a:r>
            <a:endParaRPr lang="en-US" b="1" dirty="0"/>
          </a:p>
          <a:p>
            <a:pPr lvl="1"/>
            <a:r>
              <a:rPr lang="en-US" dirty="0" err="1"/>
              <a:t>TransE</a:t>
            </a:r>
            <a:r>
              <a:rPr lang="en-US" dirty="0"/>
              <a:t>, </a:t>
            </a:r>
            <a:r>
              <a:rPr lang="en-US" dirty="0" err="1"/>
              <a:t>Bordes</a:t>
            </a:r>
            <a:r>
              <a:rPr lang="en-US" dirty="0"/>
              <a:t> et al, 2013</a:t>
            </a:r>
          </a:p>
          <a:p>
            <a:pPr lvl="1"/>
            <a:r>
              <a:rPr lang="en-US" dirty="0" err="1"/>
              <a:t>TransR</a:t>
            </a:r>
            <a:r>
              <a:rPr lang="en-US" dirty="0"/>
              <a:t>/</a:t>
            </a:r>
            <a:r>
              <a:rPr lang="en-US" dirty="0" err="1"/>
              <a:t>CTransR</a:t>
            </a:r>
            <a:r>
              <a:rPr lang="en-US" dirty="0"/>
              <a:t>, Lin et al, 2015</a:t>
            </a:r>
          </a:p>
          <a:p>
            <a:pPr lvl="1"/>
            <a:r>
              <a:rPr lang="en-US" dirty="0" err="1"/>
              <a:t>DistMult</a:t>
            </a:r>
            <a:r>
              <a:rPr lang="en-US" dirty="0"/>
              <a:t>, Yang et al, 2015</a:t>
            </a:r>
          </a:p>
          <a:p>
            <a:pPr lvl="1"/>
            <a:r>
              <a:rPr lang="en-US" dirty="0" err="1"/>
              <a:t>ComplEx</a:t>
            </a:r>
            <a:r>
              <a:rPr lang="en-US" dirty="0"/>
              <a:t>, </a:t>
            </a:r>
            <a:r>
              <a:rPr lang="en-US" dirty="0" err="1"/>
              <a:t>Trouillon</a:t>
            </a:r>
            <a:r>
              <a:rPr lang="en-US" dirty="0"/>
              <a:t> et al., 2016 </a:t>
            </a:r>
          </a:p>
          <a:p>
            <a:pPr lvl="1"/>
            <a:endParaRPr lang="en-US" dirty="0"/>
          </a:p>
          <a:p>
            <a:r>
              <a:rPr lang="en-US" b="1" dirty="0"/>
              <a:t>Path-based </a:t>
            </a:r>
            <a:r>
              <a:rPr lang="en-US" b="1" dirty="0" smtClean="0"/>
              <a:t>methods (accurate and explainable)</a:t>
            </a:r>
            <a:endParaRPr lang="en-US" b="1" dirty="0"/>
          </a:p>
          <a:p>
            <a:pPr lvl="1"/>
            <a:r>
              <a:rPr lang="en-US" dirty="0"/>
              <a:t>Path-Ranking Algorithm (PRA), Lao et al. </a:t>
            </a:r>
            <a:r>
              <a:rPr lang="en-US" dirty="0" smtClean="0"/>
              <a:t>2011</a:t>
            </a:r>
          </a:p>
          <a:p>
            <a:pPr lvl="1"/>
            <a:r>
              <a:rPr lang="en-US" dirty="0" smtClean="0"/>
              <a:t>Compositional Vector, </a:t>
            </a:r>
            <a:r>
              <a:rPr lang="en-US" dirty="0" err="1" smtClean="0"/>
              <a:t>Neelakantan</a:t>
            </a:r>
            <a:r>
              <a:rPr lang="en-US" dirty="0" smtClean="0"/>
              <a:t> et al. 2015</a:t>
            </a:r>
            <a:endParaRPr lang="en-US" dirty="0"/>
          </a:p>
          <a:p>
            <a:pPr lvl="1"/>
            <a:r>
              <a:rPr lang="en-US" dirty="0" err="1"/>
              <a:t>DeepPath</a:t>
            </a:r>
            <a:r>
              <a:rPr lang="en-US" dirty="0"/>
              <a:t>, </a:t>
            </a:r>
            <a:r>
              <a:rPr lang="en-US" dirty="0" err="1"/>
              <a:t>Xiong</a:t>
            </a:r>
            <a:r>
              <a:rPr lang="en-US" dirty="0"/>
              <a:t> et al, 2017</a:t>
            </a:r>
          </a:p>
          <a:p>
            <a:pPr lvl="1"/>
            <a:r>
              <a:rPr lang="en-US" dirty="0"/>
              <a:t>Chains of Reasoning, Das et al, </a:t>
            </a:r>
            <a:r>
              <a:rPr lang="en-US" dirty="0" smtClean="0"/>
              <a:t>2017</a:t>
            </a:r>
          </a:p>
          <a:p>
            <a:pPr lvl="1"/>
            <a:r>
              <a:rPr lang="en-US" dirty="0" smtClean="0"/>
              <a:t>MINERVA</a:t>
            </a:r>
            <a:r>
              <a:rPr lang="en-US" dirty="0"/>
              <a:t>, Das et al, 2018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8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52697"/>
            <a:ext cx="7886700" cy="1325563"/>
          </a:xfrm>
        </p:spPr>
        <p:txBody>
          <a:bodyPr/>
          <a:lstStyle/>
          <a:p>
            <a:r>
              <a:rPr lang="en-US" altLang="zh-CN" dirty="0"/>
              <a:t>KGC  from a </a:t>
            </a:r>
            <a:r>
              <a:rPr lang="en-US" altLang="zh-CN" dirty="0" smtClean="0"/>
              <a:t>generative perspective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6</a:t>
            </a:fld>
            <a:endParaRPr lang="en-US"/>
          </a:p>
        </p:txBody>
      </p:sp>
      <p:cxnSp>
        <p:nvCxnSpPr>
          <p:cNvPr id="4" name="Straight Arrow Connector 3"/>
          <p:cNvCxnSpPr>
            <a:stCxn id="10" idx="6"/>
            <a:endCxn id="21" idx="1"/>
          </p:cNvCxnSpPr>
          <p:nvPr/>
        </p:nvCxnSpPr>
        <p:spPr>
          <a:xfrm flipV="1">
            <a:off x="2636258" y="2560217"/>
            <a:ext cx="409495" cy="510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" idx="6"/>
            <a:endCxn id="21" idx="1"/>
          </p:cNvCxnSpPr>
          <p:nvPr/>
        </p:nvCxnSpPr>
        <p:spPr>
          <a:xfrm>
            <a:off x="2636258" y="2170482"/>
            <a:ext cx="409495" cy="389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95915" y="3499758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87553" y="2821815"/>
                <a:ext cx="500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53" y="2821815"/>
                <a:ext cx="50099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07434" y="1976996"/>
                <a:ext cx="532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34" y="1976996"/>
                <a:ext cx="53235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1003189" y="1876092"/>
            <a:ext cx="1633069" cy="588780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English</a:t>
            </a:r>
          </a:p>
        </p:txBody>
      </p:sp>
      <p:sp>
        <p:nvSpPr>
          <p:cNvPr id="10" name="Oval 9"/>
          <p:cNvSpPr/>
          <p:nvPr/>
        </p:nvSpPr>
        <p:spPr>
          <a:xfrm>
            <a:off x="1003189" y="2773272"/>
            <a:ext cx="1633069" cy="5958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 of Brothers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3" idx="3"/>
            <a:endCxn id="26" idx="1"/>
          </p:cNvCxnSpPr>
          <p:nvPr/>
        </p:nvCxnSpPr>
        <p:spPr>
          <a:xfrm flipV="1">
            <a:off x="6368993" y="2572028"/>
            <a:ext cx="325146" cy="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4627053" y="2277856"/>
                <a:ext cx="591670" cy="58315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053" y="2277856"/>
                <a:ext cx="591670" cy="583152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45753" y="2375551"/>
                <a:ext cx="12806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𝑝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</a:rPr>
                        <m:t>𝐿</m:t>
                      </m:r>
                      <m:r>
                        <a:rPr lang="en-US" i="1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753" y="2375551"/>
                <a:ext cx="128067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1" idx="3"/>
            <a:endCxn id="20" idx="2"/>
          </p:cNvCxnSpPr>
          <p:nvPr/>
        </p:nvCxnSpPr>
        <p:spPr>
          <a:xfrm>
            <a:off x="4326424" y="2560217"/>
            <a:ext cx="300629" cy="9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493497" y="2388213"/>
                <a:ext cx="875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e>
                          <m:r>
                            <a:rPr lang="en-US" i="1"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497" y="2388213"/>
                <a:ext cx="87549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0" idx="6"/>
            <a:endCxn id="23" idx="1"/>
          </p:cNvCxnSpPr>
          <p:nvPr/>
        </p:nvCxnSpPr>
        <p:spPr>
          <a:xfrm>
            <a:off x="5218723" y="2569432"/>
            <a:ext cx="274774" cy="3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694139" y="2280452"/>
            <a:ext cx="1262218" cy="583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tvProgram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Language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35671" y="349975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055755" y="2406337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755" y="2406337"/>
                <a:ext cx="35163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3648681" y="3144138"/>
            <a:ext cx="2548414" cy="1128609"/>
            <a:chOff x="3659961" y="4638604"/>
            <a:chExt cx="2548414" cy="1128609"/>
          </a:xfrm>
        </p:grpSpPr>
        <p:sp>
          <p:nvSpPr>
            <p:cNvPr id="31" name="Rounded Rectangle 30"/>
            <p:cNvSpPr/>
            <p:nvPr/>
          </p:nvSpPr>
          <p:spPr>
            <a:xfrm>
              <a:off x="3659961" y="4638604"/>
              <a:ext cx="2548414" cy="112860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137513" y="4951743"/>
              <a:ext cx="130791" cy="15482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202909" y="5334827"/>
              <a:ext cx="130791" cy="15482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700529" y="5489648"/>
              <a:ext cx="130791" cy="15482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132753" y="5516412"/>
              <a:ext cx="130791" cy="15482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263544" y="4701319"/>
              <a:ext cx="130791" cy="15482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799354" y="4974416"/>
              <a:ext cx="130791" cy="15482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660338" y="4717569"/>
              <a:ext cx="130791" cy="15482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4202909" y="4794980"/>
              <a:ext cx="457429" cy="1567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4791129" y="4778730"/>
              <a:ext cx="472416" cy="16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831320" y="5567059"/>
              <a:ext cx="301433" cy="267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5641614" y="5151988"/>
              <a:ext cx="130791" cy="1548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268304" y="5029154"/>
              <a:ext cx="531050" cy="226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4812166" y="5229399"/>
              <a:ext cx="829448" cy="2829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4390" y="5284136"/>
              <a:ext cx="416377" cy="254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930145" y="5022571"/>
              <a:ext cx="485799" cy="292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5711351" y="5426800"/>
              <a:ext cx="342286" cy="2709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mtClean="0"/>
                <a:t>KG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5311440" y="4958223"/>
              <a:ext cx="130791" cy="15482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H="1" flipV="1">
              <a:off x="5442231" y="5035634"/>
              <a:ext cx="218538" cy="1390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333700" y="5412238"/>
              <a:ext cx="366829" cy="1548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202909" y="5106564"/>
              <a:ext cx="19154" cy="2509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5394335" y="4778730"/>
              <a:ext cx="312675" cy="373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/>
              <p:cNvSpPr/>
              <p:nvPr/>
            </p:nvSpPr>
            <p:spPr>
              <a:xfrm>
                <a:off x="1435675" y="5129348"/>
                <a:ext cx="6557555" cy="7630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𝑝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𝑝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</a:rPr>
                        <m:t>𝑟</m:t>
                      </m:r>
                      <m:r>
                        <a:rPr lang="en-US" i="1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675" y="5129348"/>
                <a:ext cx="6557555" cy="76302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/>
              <p:cNvSpPr/>
              <p:nvPr/>
            </p:nvSpPr>
            <p:spPr>
              <a:xfrm>
                <a:off x="1887583" y="5990951"/>
                <a:ext cx="536883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where prior: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𝐿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and likelihood: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𝑟</m:t>
                        </m:r>
                      </m:e>
                      <m:e>
                        <m:r>
                          <a:rPr lang="en-US" i="1"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583" y="5990951"/>
                <a:ext cx="536883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02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6419010" y="3499758"/>
            <a:ext cx="1900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Observed Variable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187996" y="4383597"/>
            <a:ext cx="1593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Latent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5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  <p:bldP spid="20" grpId="0" animBg="1"/>
      <p:bldP spid="21" grpId="0"/>
      <p:bldP spid="23" grpId="0"/>
      <p:bldP spid="26" grpId="0" animBg="1"/>
      <p:bldP spid="28" grpId="0"/>
      <p:bldP spid="66" grpId="0"/>
      <p:bldP spid="67" grpId="0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Variational</a:t>
            </a:r>
            <a:r>
              <a:rPr lang="en-US" dirty="0"/>
              <a:t> Bayesian </a:t>
            </a:r>
            <a:r>
              <a:rPr lang="en-US" dirty="0" smtClean="0"/>
              <a:t>methods: approximating intractable</a:t>
            </a:r>
            <a:r>
              <a:rPr lang="en-US" dirty="0"/>
              <a:t> </a:t>
            </a:r>
            <a:r>
              <a:rPr lang="en-US" dirty="0" smtClean="0"/>
              <a:t>integrals</a:t>
            </a:r>
            <a:r>
              <a:rPr lang="en-US" dirty="0"/>
              <a:t>: </a:t>
            </a:r>
            <a:endParaRPr lang="en-US" dirty="0" smtClean="0"/>
          </a:p>
          <a:p>
            <a:r>
              <a:rPr lang="en-US" dirty="0" smtClean="0"/>
              <a:t>Maximize ELBO as surrogate objective.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86613" y="3018578"/>
            <a:ext cx="5524723" cy="2816165"/>
            <a:chOff x="1665514" y="2705070"/>
            <a:chExt cx="5524723" cy="2816165"/>
          </a:xfrm>
        </p:grpSpPr>
        <p:sp>
          <p:nvSpPr>
            <p:cNvPr id="6" name="Rounded Rectangle 5"/>
            <p:cNvSpPr/>
            <p:nvPr/>
          </p:nvSpPr>
          <p:spPr>
            <a:xfrm>
              <a:off x="1665514" y="3043646"/>
              <a:ext cx="2259874" cy="1045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665514" y="5416732"/>
              <a:ext cx="2259874" cy="1045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1724296" y="4010297"/>
              <a:ext cx="214884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056046" y="2705070"/>
                  <a:ext cx="3134191" cy="7264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a:rPr lang="en-US" b="1" i="0" smtClean="0">
                                <a:latin typeface="Cambria Math" charset="0"/>
                              </a:rPr>
                              <m:t>𝐥𝐨𝐠</m:t>
                            </m:r>
                            <m:r>
                              <a:rPr lang="en-US" b="1" i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1" i="0" smtClean="0">
                                <a:latin typeface="Cambria Math" charset="0"/>
                              </a:rPr>
                              <m:t>𝐩</m:t>
                            </m:r>
                            <m:r>
                              <a:rPr lang="en-US" b="1" i="0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1" i="0" smtClean="0">
                                <a:latin typeface="Cambria Math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charset="0"/>
                              </a:rPr>
                              <m:t>)=</m:t>
                            </m:r>
                            <m:r>
                              <a:rPr lang="en-US" b="1" i="0" smtClean="0">
                                <a:latin typeface="Cambria Math" charset="0"/>
                              </a:rPr>
                              <m:t>𝐥𝐨𝐠</m:t>
                            </m:r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b="1" i="1" smtClean="0">
                                    <a:latin typeface="Cambria Math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b="1" i="0">
                                    <a:latin typeface="Cambria Math" charset="0"/>
                                  </a:rPr>
                                  <m:t>𝐩</m:t>
                                </m:r>
                                <m:d>
                                  <m:dPr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0">
                                        <a:latin typeface="Cambria Math" charset="0"/>
                                      </a:rPr>
                                      <m:t>𝐱</m:t>
                                    </m:r>
                                    <m:r>
                                      <a:rPr lang="en-US" b="1" i="0" smtClean="0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lang="en-US" b="1" i="0" smtClean="0">
                                        <a:latin typeface="Cambria Math" charset="0"/>
                                      </a:rPr>
                                      <m:t>𝐳</m:t>
                                    </m:r>
                                  </m:e>
                                </m:d>
                                <m:r>
                                  <a:rPr lang="en-US" b="1" i="0" smtClean="0">
                                    <a:latin typeface="Cambria Math" charset="0"/>
                                  </a:rPr>
                                  <m:t>𝐩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0" smtClean="0">
                                        <a:latin typeface="Cambria Math" charset="0"/>
                                      </a:rPr>
                                      <m:t>𝐳</m:t>
                                    </m:r>
                                  </m:e>
                                </m:d>
                                <m:r>
                                  <a:rPr lang="en-US" b="1" i="0" smtClean="0">
                                    <a:latin typeface="Cambria Math" charset="0"/>
                                  </a:rPr>
                                  <m:t>𝐝𝐳</m:t>
                                </m:r>
                              </m:e>
                            </m:nary>
                          </m:e>
                        </m:func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6046" y="2705070"/>
                  <a:ext cx="3134191" cy="72648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8" idx="2"/>
            </p:cNvCxnSpPr>
            <p:nvPr/>
          </p:nvCxnSpPr>
          <p:spPr>
            <a:xfrm>
              <a:off x="2795451" y="3148149"/>
              <a:ext cx="0" cy="86214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795451" y="4010297"/>
              <a:ext cx="0" cy="140643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924951" y="4544090"/>
                  <a:ext cx="35541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charset="0"/>
                          </a:rPr>
                          <m:t>𝐄𝐯𝐢𝐝𝐞𝐧𝐜𝐞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𝐋𝐨𝐰𝐞𝐫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𝐁𝐨𝐮𝐧𝐝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 (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𝐄𝐋𝐁𝐎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951" y="4544090"/>
                  <a:ext cx="355417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98333" b="-1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59992" y="3431551"/>
                  <a:ext cx="2297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KL</m:t>
                      </m:r>
                      <m:r>
                        <a:rPr lang="en-US" b="0" i="0" smtClean="0">
                          <a:latin typeface="Cambria Math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divergence</m:t>
                      </m: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9992" y="3431551"/>
                  <a:ext cx="229742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/>
          <p:cNvSpPr txBox="1"/>
          <p:nvPr/>
        </p:nvSpPr>
        <p:spPr>
          <a:xfrm>
            <a:off x="356902" y="6488668"/>
            <a:ext cx="239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DM </a:t>
            </a:r>
            <a:r>
              <a:rPr lang="en-US" dirty="0" err="1" smtClean="0"/>
              <a:t>Blei</a:t>
            </a:r>
            <a:r>
              <a:rPr lang="en-US" dirty="0"/>
              <a:t> </a:t>
            </a:r>
            <a:r>
              <a:rPr lang="en-US" dirty="0" smtClean="0"/>
              <a:t>et. </a:t>
            </a:r>
            <a:r>
              <a:rPr lang="en-US" dirty="0"/>
              <a:t>a</a:t>
            </a:r>
            <a:r>
              <a:rPr lang="en-US" dirty="0" smtClean="0"/>
              <a:t>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Auto-Encoder (VAE)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Auto-Encoder provides an efficient and practical way to perform </a:t>
            </a:r>
            <a:r>
              <a:rPr lang="en-US" dirty="0" err="1" smtClean="0"/>
              <a:t>variational</a:t>
            </a:r>
            <a:r>
              <a:rPr lang="en-US" dirty="0" smtClean="0"/>
              <a:t> inference.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https://cdn-images-1.medium.com/max/2000/1*22cSCfmktNIwH5m__u2ff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47" y="2831513"/>
            <a:ext cx="8588423" cy="273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/>
          <p:cNvSpPr/>
          <p:nvPr/>
        </p:nvSpPr>
        <p:spPr>
          <a:xfrm rot="5400000">
            <a:off x="2968659" y="4401021"/>
            <a:ext cx="303258" cy="23286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5535930" y="4423667"/>
            <a:ext cx="348546" cy="23286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43362" y="5807630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Encoder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33277" y="5791364"/>
            <a:ext cx="97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Decoder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4947" y="6470345"/>
            <a:ext cx="239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DP </a:t>
            </a:r>
            <a:r>
              <a:rPr lang="hr-HR" dirty="0" err="1"/>
              <a:t>Kingma</a:t>
            </a:r>
            <a:r>
              <a:rPr lang="hr-HR" dirty="0"/>
              <a:t> </a:t>
            </a:r>
            <a:r>
              <a:rPr lang="hr-HR" dirty="0" err="1" smtClean="0"/>
              <a:t>et</a:t>
            </a:r>
            <a:r>
              <a:rPr lang="hr-HR" dirty="0"/>
              <a:t> </a:t>
            </a:r>
            <a:r>
              <a:rPr lang="hr-HR" dirty="0" err="1" smtClean="0"/>
              <a:t>al</a:t>
            </a:r>
            <a:r>
              <a:rPr lang="hr-HR" dirty="0" smtClean="0"/>
              <a:t>. </a:t>
            </a:r>
            <a:r>
              <a:rPr lang="hr-HR" dirty="0"/>
              <a:t>‎2013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of VAE in KG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VAE methods only consider continuous latent vectors:</a:t>
            </a:r>
          </a:p>
          <a:p>
            <a:pPr lvl="1"/>
            <a:r>
              <a:rPr lang="en-US" dirty="0" smtClean="0"/>
              <a:t>NLP applications:</a:t>
            </a:r>
          </a:p>
          <a:p>
            <a:pPr lvl="2"/>
            <a:r>
              <a:rPr lang="en-US" dirty="0" smtClean="0"/>
              <a:t>Machine </a:t>
            </a:r>
            <a:r>
              <a:rPr lang="en-US" dirty="0"/>
              <a:t>t</a:t>
            </a:r>
            <a:r>
              <a:rPr lang="en-US" dirty="0" smtClean="0"/>
              <a:t>ranslation </a:t>
            </a:r>
            <a:r>
              <a:rPr lang="en-US" dirty="0"/>
              <a:t>(</a:t>
            </a:r>
            <a:r>
              <a:rPr lang="en-US" dirty="0" smtClean="0"/>
              <a:t>Biao et al. 2016)</a:t>
            </a:r>
          </a:p>
          <a:p>
            <a:pPr lvl="2"/>
            <a:r>
              <a:rPr lang="en-US" dirty="0" smtClean="0"/>
              <a:t>Text generation (</a:t>
            </a:r>
            <a:r>
              <a:rPr lang="fi-FI" dirty="0"/>
              <a:t>K </a:t>
            </a:r>
            <a:r>
              <a:rPr lang="fi-FI" dirty="0" err="1"/>
              <a:t>Guu</a:t>
            </a:r>
            <a:r>
              <a:rPr lang="fi-FI" dirty="0"/>
              <a:t> </a:t>
            </a:r>
            <a:r>
              <a:rPr lang="fi-FI" dirty="0" smtClean="0"/>
              <a:t>et al. ‎</a:t>
            </a:r>
            <a:r>
              <a:rPr lang="fi-FI" dirty="0"/>
              <a:t>2017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Dialogue generation (</a:t>
            </a:r>
            <a:r>
              <a:rPr lang="en-US" dirty="0"/>
              <a:t>TH </a:t>
            </a:r>
            <a:r>
              <a:rPr lang="en-US" dirty="0" smtClean="0"/>
              <a:t>Wen et al. 2017)</a:t>
            </a:r>
          </a:p>
          <a:p>
            <a:pPr lvl="1"/>
            <a:r>
              <a:rPr lang="en-US" dirty="0" smtClean="0"/>
              <a:t>CV applications:</a:t>
            </a:r>
          </a:p>
          <a:p>
            <a:pPr lvl="2"/>
            <a:r>
              <a:rPr lang="en-US" dirty="0" smtClean="0"/>
              <a:t>Image </a:t>
            </a:r>
            <a:r>
              <a:rPr lang="en-US" dirty="0"/>
              <a:t>classification (</a:t>
            </a:r>
            <a:r>
              <a:rPr lang="hr-HR" dirty="0"/>
              <a:t>DP </a:t>
            </a:r>
            <a:r>
              <a:rPr lang="hr-HR" dirty="0" err="1"/>
              <a:t>Kingma</a:t>
            </a:r>
            <a:r>
              <a:rPr lang="hr-HR" dirty="0"/>
              <a:t> </a:t>
            </a:r>
            <a:r>
              <a:rPr lang="hr-HR" dirty="0" err="1"/>
              <a:t>et</a:t>
            </a:r>
            <a:r>
              <a:rPr lang="hr-HR" dirty="0"/>
              <a:t> </a:t>
            </a:r>
            <a:r>
              <a:rPr lang="hr-HR" dirty="0" err="1"/>
              <a:t>al</a:t>
            </a:r>
            <a:r>
              <a:rPr lang="hr-HR" dirty="0"/>
              <a:t>. ‎2013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Image captioning (</a:t>
            </a:r>
            <a:r>
              <a:rPr lang="en-US" dirty="0" err="1" smtClean="0"/>
              <a:t>Liwei</a:t>
            </a:r>
            <a:r>
              <a:rPr lang="en-US" dirty="0" smtClean="0"/>
              <a:t> et al. 2017)</a:t>
            </a:r>
          </a:p>
          <a:p>
            <a:pPr lvl="2"/>
            <a:r>
              <a:rPr lang="en-US" dirty="0"/>
              <a:t>Visual </a:t>
            </a:r>
            <a:r>
              <a:rPr lang="en-US" dirty="0" smtClean="0"/>
              <a:t>question </a:t>
            </a:r>
            <a:r>
              <a:rPr lang="en-US" dirty="0"/>
              <a:t>generation (</a:t>
            </a:r>
            <a:r>
              <a:rPr lang="en-US" dirty="0" err="1"/>
              <a:t>Unnat</a:t>
            </a:r>
            <a:r>
              <a:rPr lang="en-US" dirty="0"/>
              <a:t> et al. 2017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are tackling sequential </a:t>
            </a:r>
            <a:r>
              <a:rPr lang="en-US" dirty="0" smtClean="0"/>
              <a:t>discrete variables.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2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28.7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19065</TotalTime>
  <Words>834</Words>
  <Application>Microsoft Macintosh PowerPoint</Application>
  <PresentationFormat>On-screen Show (4:3)</PresentationFormat>
  <Paragraphs>330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Calibri</vt:lpstr>
      <vt:lpstr>Calibri Light</vt:lpstr>
      <vt:lpstr>Cambria Math</vt:lpstr>
      <vt:lpstr>Mangal</vt:lpstr>
      <vt:lpstr>Wingdings</vt:lpstr>
      <vt:lpstr>等线</vt:lpstr>
      <vt:lpstr>等线 Light</vt:lpstr>
      <vt:lpstr>Arial</vt:lpstr>
      <vt:lpstr>Office Theme</vt:lpstr>
      <vt:lpstr>Variational Knowledge Graph Reasoning</vt:lpstr>
      <vt:lpstr>Knowledge Graph</vt:lpstr>
      <vt:lpstr>Knowledge Graph Completion</vt:lpstr>
      <vt:lpstr>Problem Formulation</vt:lpstr>
      <vt:lpstr>Existing KGC methods</vt:lpstr>
      <vt:lpstr>KGC  from a generative perspective</vt:lpstr>
      <vt:lpstr>Variational Inference</vt:lpstr>
      <vt:lpstr>Variational Auto-Encoder (VAE)</vt:lpstr>
      <vt:lpstr>Challenge of VAE in KG</vt:lpstr>
      <vt:lpstr>KG Variational Inference (KG-VI)</vt:lpstr>
      <vt:lpstr>KG Variational Inference (KG-VI)</vt:lpstr>
      <vt:lpstr>Evidence Lower Bound</vt:lpstr>
      <vt:lpstr>KG Variational Inference (KG-VI)</vt:lpstr>
      <vt:lpstr>KG Variational Inference (KG-VI)</vt:lpstr>
      <vt:lpstr>Comparison with MINERVA (Path-Finder)</vt:lpstr>
      <vt:lpstr>Dataset</vt:lpstr>
      <vt:lpstr>Evaluation</vt:lpstr>
      <vt:lpstr>Experimental Results on NELL-995/FB-15k</vt:lpstr>
      <vt:lpstr>Error Analysis</vt:lpstr>
      <vt:lpstr>Conclusion and Future Work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Wenhan Xiong</dc:creator>
  <cp:lastModifiedBy>wenhu chen</cp:lastModifiedBy>
  <cp:revision>1108</cp:revision>
  <dcterms:created xsi:type="dcterms:W3CDTF">2017-07-20T00:16:10Z</dcterms:created>
  <dcterms:modified xsi:type="dcterms:W3CDTF">2018-06-03T05:06:01Z</dcterms:modified>
</cp:coreProperties>
</file>