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260" r:id="rId2"/>
    <p:sldId id="261" r:id="rId3"/>
    <p:sldId id="268" r:id="rId4"/>
    <p:sldId id="266" r:id="rId5"/>
    <p:sldId id="263" r:id="rId6"/>
    <p:sldId id="26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00"/>
    <a:srgbClr val="8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3EC77-7741-43EB-99B9-FAA9A0B61434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17FA6C45-D6A1-4F2A-878B-570D13A9CE45}">
      <dgm:prSet custT="1"/>
      <dgm:spPr/>
      <dgm:t>
        <a:bodyPr/>
        <a:lstStyle/>
        <a:p>
          <a:pPr rtl="0"/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圖表</a:t>
          </a:r>
          <a: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物件</a:t>
          </a:r>
          <a:endParaRPr lang="zh-TW" altLang="en-US" sz="2800" b="1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BE190C9C-E4F4-46AD-AD94-DF9D0FAE7083}" type="parTrans" cxnId="{17C60F4A-8AE4-4294-9143-3F4CA450B93C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64FF882E-661C-410B-B5D0-8D7E4CA50124}" type="sibTrans" cxnId="{17C60F4A-8AE4-4294-9143-3F4CA450B93C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704F8039-620D-4FE6-B3AD-F158388C4C0E}">
      <dgm:prSet custT="1"/>
      <dgm:spPr/>
      <dgm:t>
        <a:bodyPr/>
        <a:lstStyle/>
        <a:p>
          <a:pPr rtl="0"/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圖表</a:t>
          </a:r>
          <a: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類型</a:t>
          </a:r>
          <a:endParaRPr lang="zh-TW" altLang="en-US" sz="2800" b="1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DBF3A96E-807E-4A5A-ABD3-773294D59498}" type="parTrans" cxnId="{8E447024-DF23-497B-A756-9BB0C3DFE520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FBC3E3A3-61B5-4DC2-BDC1-8788F8046341}" type="sibTrans" cxnId="{8E447024-DF23-497B-A756-9BB0C3DFE520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BF06793D-A7B6-420F-ABF6-8AC132791F56}">
      <dgm:prSet custT="1"/>
      <dgm:spPr/>
      <dgm:t>
        <a:bodyPr/>
        <a:lstStyle/>
        <a:p>
          <a:pPr rtl="0"/>
          <a:r>
            <a:rPr 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Excel 2016</a:t>
          </a:r>
          <a:br>
            <a:rPr 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4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新增圖表</a:t>
          </a:r>
          <a:endParaRPr lang="zh-TW" sz="2400" b="1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F84A2EA8-75D2-4329-8948-42E100764AF0}" type="parTrans" cxnId="{789CEA8E-B859-4B22-BE95-CC913EE5A80C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38906377-CD14-4C72-96CB-3A8553EF0230}" type="sibTrans" cxnId="{789CEA8E-B859-4B22-BE95-CC913EE5A80C}">
      <dgm:prSet/>
      <dgm:spPr/>
      <dgm:t>
        <a:bodyPr/>
        <a:lstStyle/>
        <a:p>
          <a:endParaRPr lang="zh-TW" altLang="en-US" b="1" cap="none" spc="0" baseline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29AD3782-7759-4165-8B3F-8FC911CD0547}">
      <dgm:prSet custT="1"/>
      <dgm:spPr/>
      <dgm:t>
        <a:bodyPr/>
        <a:lstStyle/>
        <a:p>
          <a:pPr rtl="0"/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動態</a:t>
          </a:r>
          <a: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圖表</a:t>
          </a:r>
          <a:endParaRPr lang="zh-TW" sz="2800" b="1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A1DCB73B-6411-46DB-A656-2ADDFF2382FD}" type="parTrans" cxnId="{232936A3-9C60-4126-BCF3-E4713A87367D}">
      <dgm:prSet/>
      <dgm:spPr/>
      <dgm:t>
        <a:bodyPr/>
        <a:lstStyle/>
        <a:p>
          <a:endParaRPr lang="zh-TW" altLang="en-US"/>
        </a:p>
      </dgm:t>
    </dgm:pt>
    <dgm:pt modelId="{E1A0B2EE-47E7-4D62-9293-063D38C4F583}" type="sibTrans" cxnId="{232936A3-9C60-4126-BCF3-E4713A87367D}">
      <dgm:prSet/>
      <dgm:spPr/>
      <dgm:t>
        <a:bodyPr/>
        <a:lstStyle/>
        <a:p>
          <a:endParaRPr lang="zh-TW" altLang="en-US"/>
        </a:p>
      </dgm:t>
    </dgm:pt>
    <dgm:pt modelId="{FFF40691-A03D-4A40-9173-51D429030213}" type="pres">
      <dgm:prSet presAssocID="{9A53EC77-7741-43EB-99B9-FAA9A0B6143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AC97C12-49B9-4F72-8529-37A526D80B8C}" type="pres">
      <dgm:prSet presAssocID="{9A53EC77-7741-43EB-99B9-FAA9A0B61434}" presName="diamond" presStyleLbl="bgShp" presStyleIdx="0" presStyleCnt="1"/>
      <dgm:spPr/>
      <dgm:t>
        <a:bodyPr/>
        <a:lstStyle/>
        <a:p>
          <a:endParaRPr lang="zh-TW" altLang="en-US"/>
        </a:p>
      </dgm:t>
    </dgm:pt>
    <dgm:pt modelId="{9F0FD8C6-D910-4B00-A98C-BB2695A62560}" type="pres">
      <dgm:prSet presAssocID="{9A53EC77-7741-43EB-99B9-FAA9A0B6143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3159F-DFF7-4A3A-B40D-50E261177A4E}" type="pres">
      <dgm:prSet presAssocID="{9A53EC77-7741-43EB-99B9-FAA9A0B6143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8FA9B0-D59B-484D-A461-A12820B62A3E}" type="pres">
      <dgm:prSet presAssocID="{9A53EC77-7741-43EB-99B9-FAA9A0B6143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BB5EBB-0E26-47CF-9AC4-3C20F9F33D0A}" type="pres">
      <dgm:prSet presAssocID="{9A53EC77-7741-43EB-99B9-FAA9A0B6143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03DE015-3177-4773-954F-A56FF1F2A522}" type="presOf" srcId="{17FA6C45-D6A1-4F2A-878B-570D13A9CE45}" destId="{9F0FD8C6-D910-4B00-A98C-BB2695A62560}" srcOrd="0" destOrd="0" presId="urn:microsoft.com/office/officeart/2005/8/layout/matrix3"/>
    <dgm:cxn modelId="{55DCBFE9-7AA8-4BFF-AB16-3D387A4E6B2A}" type="presOf" srcId="{9A53EC77-7741-43EB-99B9-FAA9A0B61434}" destId="{FFF40691-A03D-4A40-9173-51D429030213}" srcOrd="0" destOrd="0" presId="urn:microsoft.com/office/officeart/2005/8/layout/matrix3"/>
    <dgm:cxn modelId="{EC4F10B8-7595-4E67-8CEA-4BB9969325C4}" type="presOf" srcId="{BF06793D-A7B6-420F-ABF6-8AC132791F56}" destId="{028FA9B0-D59B-484D-A461-A12820B62A3E}" srcOrd="0" destOrd="0" presId="urn:microsoft.com/office/officeart/2005/8/layout/matrix3"/>
    <dgm:cxn modelId="{8E447024-DF23-497B-A756-9BB0C3DFE520}" srcId="{9A53EC77-7741-43EB-99B9-FAA9A0B61434}" destId="{704F8039-620D-4FE6-B3AD-F158388C4C0E}" srcOrd="1" destOrd="0" parTransId="{DBF3A96E-807E-4A5A-ABD3-773294D59498}" sibTransId="{FBC3E3A3-61B5-4DC2-BDC1-8788F8046341}"/>
    <dgm:cxn modelId="{17C60F4A-8AE4-4294-9143-3F4CA450B93C}" srcId="{9A53EC77-7741-43EB-99B9-FAA9A0B61434}" destId="{17FA6C45-D6A1-4F2A-878B-570D13A9CE45}" srcOrd="0" destOrd="0" parTransId="{BE190C9C-E4F4-46AD-AD94-DF9D0FAE7083}" sibTransId="{64FF882E-661C-410B-B5D0-8D7E4CA50124}"/>
    <dgm:cxn modelId="{0927EDA1-FDDC-4EAE-92D8-AD187561CACC}" type="presOf" srcId="{704F8039-620D-4FE6-B3AD-F158388C4C0E}" destId="{1A43159F-DFF7-4A3A-B40D-50E261177A4E}" srcOrd="0" destOrd="0" presId="urn:microsoft.com/office/officeart/2005/8/layout/matrix3"/>
    <dgm:cxn modelId="{789CEA8E-B859-4B22-BE95-CC913EE5A80C}" srcId="{9A53EC77-7741-43EB-99B9-FAA9A0B61434}" destId="{BF06793D-A7B6-420F-ABF6-8AC132791F56}" srcOrd="2" destOrd="0" parTransId="{F84A2EA8-75D2-4329-8948-42E100764AF0}" sibTransId="{38906377-CD14-4C72-96CB-3A8553EF0230}"/>
    <dgm:cxn modelId="{232936A3-9C60-4126-BCF3-E4713A87367D}" srcId="{9A53EC77-7741-43EB-99B9-FAA9A0B61434}" destId="{29AD3782-7759-4165-8B3F-8FC911CD0547}" srcOrd="3" destOrd="0" parTransId="{A1DCB73B-6411-46DB-A656-2ADDFF2382FD}" sibTransId="{E1A0B2EE-47E7-4D62-9293-063D38C4F583}"/>
    <dgm:cxn modelId="{0F8D8AA9-80E9-4D6B-9D9B-80AB525F26BA}" type="presOf" srcId="{29AD3782-7759-4165-8B3F-8FC911CD0547}" destId="{53BB5EBB-0E26-47CF-9AC4-3C20F9F33D0A}" srcOrd="0" destOrd="0" presId="urn:microsoft.com/office/officeart/2005/8/layout/matrix3"/>
    <dgm:cxn modelId="{A393FC4E-C78B-4B93-B711-5A9310F24C2C}" type="presParOf" srcId="{FFF40691-A03D-4A40-9173-51D429030213}" destId="{0AC97C12-49B9-4F72-8529-37A526D80B8C}" srcOrd="0" destOrd="0" presId="urn:microsoft.com/office/officeart/2005/8/layout/matrix3"/>
    <dgm:cxn modelId="{94F17406-F799-40CC-8CC9-041FB47C9853}" type="presParOf" srcId="{FFF40691-A03D-4A40-9173-51D429030213}" destId="{9F0FD8C6-D910-4B00-A98C-BB2695A62560}" srcOrd="1" destOrd="0" presId="urn:microsoft.com/office/officeart/2005/8/layout/matrix3"/>
    <dgm:cxn modelId="{BD4EF980-A65B-47BD-AEF3-4324EE5163C0}" type="presParOf" srcId="{FFF40691-A03D-4A40-9173-51D429030213}" destId="{1A43159F-DFF7-4A3A-B40D-50E261177A4E}" srcOrd="2" destOrd="0" presId="urn:microsoft.com/office/officeart/2005/8/layout/matrix3"/>
    <dgm:cxn modelId="{F117469D-5526-4856-A030-31EC4C4188A8}" type="presParOf" srcId="{FFF40691-A03D-4A40-9173-51D429030213}" destId="{028FA9B0-D59B-484D-A461-A12820B62A3E}" srcOrd="3" destOrd="0" presId="urn:microsoft.com/office/officeart/2005/8/layout/matrix3"/>
    <dgm:cxn modelId="{85AA5E0F-4B34-4106-9BE9-CC2900B56E96}" type="presParOf" srcId="{FFF40691-A03D-4A40-9173-51D429030213}" destId="{53BB5EBB-0E26-47CF-9AC4-3C20F9F33D0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97C12-49B9-4F72-8529-37A526D80B8C}">
      <dsp:nvSpPr>
        <dsp:cNvPr id="0" name=""/>
        <dsp:cNvSpPr/>
      </dsp:nvSpPr>
      <dsp:spPr>
        <a:xfrm>
          <a:off x="1642268" y="0"/>
          <a:ext cx="4602163" cy="460216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FD8C6-D910-4B00-A98C-BB2695A62560}">
      <dsp:nvSpPr>
        <dsp:cNvPr id="0" name=""/>
        <dsp:cNvSpPr/>
      </dsp:nvSpPr>
      <dsp:spPr>
        <a:xfrm>
          <a:off x="2079473" y="437205"/>
          <a:ext cx="1794843" cy="17948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圖表</a:t>
          </a:r>
          <a: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物件</a:t>
          </a:r>
          <a:endParaRPr lang="zh-TW" altLang="en-US" sz="2800" b="1" kern="1200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2167090" y="524822"/>
        <a:ext cx="1619609" cy="1619609"/>
      </dsp:txXfrm>
    </dsp:sp>
    <dsp:sp modelId="{1A43159F-DFF7-4A3A-B40D-50E261177A4E}">
      <dsp:nvSpPr>
        <dsp:cNvPr id="0" name=""/>
        <dsp:cNvSpPr/>
      </dsp:nvSpPr>
      <dsp:spPr>
        <a:xfrm>
          <a:off x="4012382" y="437205"/>
          <a:ext cx="1794843" cy="17948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圖表</a:t>
          </a:r>
          <a: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類型</a:t>
          </a:r>
          <a:endParaRPr lang="zh-TW" altLang="en-US" sz="2800" b="1" kern="1200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4099999" y="524822"/>
        <a:ext cx="1619609" cy="1619609"/>
      </dsp:txXfrm>
    </dsp:sp>
    <dsp:sp modelId="{028FA9B0-D59B-484D-A461-A12820B62A3E}">
      <dsp:nvSpPr>
        <dsp:cNvPr id="0" name=""/>
        <dsp:cNvSpPr/>
      </dsp:nvSpPr>
      <dsp:spPr>
        <a:xfrm>
          <a:off x="2079473" y="2370113"/>
          <a:ext cx="1794843" cy="17948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Excel 2016</a:t>
          </a:r>
          <a:br>
            <a:rPr 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4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新增圖表</a:t>
          </a:r>
          <a:endParaRPr lang="zh-TW" sz="2400" b="1" kern="1200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2167090" y="2457730"/>
        <a:ext cx="1619609" cy="1619609"/>
      </dsp:txXfrm>
    </dsp:sp>
    <dsp:sp modelId="{53BB5EBB-0E26-47CF-9AC4-3C20F9F33D0A}">
      <dsp:nvSpPr>
        <dsp:cNvPr id="0" name=""/>
        <dsp:cNvSpPr/>
      </dsp:nvSpPr>
      <dsp:spPr>
        <a:xfrm>
          <a:off x="4012382" y="2370113"/>
          <a:ext cx="1794843" cy="17948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動態</a:t>
          </a:r>
          <a: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/>
          </a:r>
          <a:br>
            <a:rPr lang="en-US" altLang="zh-TW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</a:br>
          <a:r>
            <a:rPr lang="zh-TW" altLang="en-US" sz="2800" b="1" kern="1200" cap="none" spc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華康儷中黑" panose="020B0509000000000000" pitchFamily="49" charset="-120"/>
            </a:rPr>
            <a:t>圖表</a:t>
          </a:r>
          <a:endParaRPr lang="zh-TW" sz="2800" b="1" kern="1200" cap="none" spc="0" baseline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4099999" y="2457730"/>
        <a:ext cx="1619609" cy="161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1641-548B-4329-B7E0-16A6FDDA7DA5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AFC7A-13F4-40F4-A7CD-4E5B2BAE3D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9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9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重點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anchor="b">
            <a:noAutofit/>
          </a:bodyPr>
          <a:lstStyle>
            <a:lvl1pPr algn="ctr">
              <a:defRPr sz="5800" b="1" cap="none" spc="0" baseline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8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技術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8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華康新特黑體" panose="02010609010101010101" pitchFamily="49" charset="-120"/>
                <a:ea typeface="華康新特黑體" panose="02010609010101010101" pitchFamily="49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學習資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5800" b="0" i="0" u="none" strike="noStrike" kern="1200" cap="none" spc="0" normalizeH="0" baseline="0" dirty="0">
                <a:ln w="0"/>
                <a:gradFill flip="none" rotWithShape="1">
                  <a:gsLst>
                    <a:gs pos="0">
                      <a:srgbClr val="B22600">
                        <a:lumMod val="67000"/>
                      </a:srgbClr>
                    </a:gs>
                    <a:gs pos="48000">
                      <a:srgbClr val="B22600">
                        <a:lumMod val="97000"/>
                        <a:lumOff val="3000"/>
                      </a:srgbClr>
                    </a:gs>
                    <a:gs pos="100000">
                      <a:srgbClr val="B22600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華康新特黑體" panose="02010609010101010101" pitchFamily="49" charset="-120"/>
                <a:ea typeface="華康新特黑體" panose="02010609010101010101" pitchFamily="49" charset="-120"/>
                <a:cs typeface="+mj-cs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665"/>
            <a:ext cx="7886700" cy="1047650"/>
          </a:xfrm>
        </p:spPr>
        <p:txBody>
          <a:bodyPr/>
          <a:lstStyle>
            <a:lvl1pPr algn="ctr">
              <a:defRPr baseline="0">
                <a:solidFill>
                  <a:srgbClr val="800000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網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55600" indent="-355600">
              <a:lnSpc>
                <a:spcPct val="150000"/>
              </a:lnSpc>
              <a:spcBef>
                <a:spcPts val="0"/>
              </a:spcBef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828800" y="6295053"/>
            <a:ext cx="6686549" cy="42642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28650" y="6284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chemeClr val="tx2"/>
                </a:solidFill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21941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A4FB-5AD1-48CB-A046-CA3D3C75B5B5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3884-E296-4F66-B740-720F047291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74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zh-tw/article/%e5%bb%ba%e7%ab%8b%e5%9c%96%e8%a1%a8%e7%9a%84%e5%ae%8c%e6%95%b4%e6%b5%81%e7%a8%8b-0baf399e-dd61-4e18-8a73-b3fd5d5680c2?ui=zh-TW&amp;rs=zh-TW&amp;ad=TW#__toc25590207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office.com/zh-tw/article/%E4%BB%A5%E8%82%A1%E7%A5%A8%E5%9C%96%E5%91%88%E7%8F%BE%E8%B3%87%E6%96%99-13b4084c-98d4-4529-b926-0d6b2130e848" TargetMode="External"/><Relationship Id="rId3" Type="http://schemas.openxmlformats.org/officeDocument/2006/relationships/hyperlink" Target="http://isvincent.pixnet.net/blog/post/31840646-excel-%E8%AE%93%E6%A9%AB%E6%A2%9D%E5%9C%96%E4%BE%9D%E5%A4%A7%E5%B0%8F%E6%AC%A1%E5%BA%8F%E6%8E%92%E5%88%97" TargetMode="External"/><Relationship Id="rId7" Type="http://schemas.openxmlformats.org/officeDocument/2006/relationships/hyperlink" Target="https://support.office.com/zh-tw/article/&#24314;&#31435;&#22294;&#34920;&#30340;&#23436;&#25972;&#27969;&#31243;-0baf399e-dd61-4e18-8a73-b3fd5d5680c2" TargetMode="External"/><Relationship Id="rId2" Type="http://schemas.openxmlformats.org/officeDocument/2006/relationships/hyperlink" Target="https://support.office.com/zh-tw/article/%E4%BB%A5%E7%9B%B4%E6%A2%9D%E5%9C%96%E5%91%88%E7%8F%BE%E8%B3%87%E6%96%99-d89050ba-e6b6-47de-b090-e9ab353c4c0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office.com/zh-tw/article/%E4%BB%A5%E6%B3%A1%E6%B3%A1%E5%9C%96%E5%91%88%E7%8F%BE%E8%B3%87%E6%96%99-424d7bda-93e8-4983-9b51-c766f3e330d9" TargetMode="External"/><Relationship Id="rId5" Type="http://schemas.openxmlformats.org/officeDocument/2006/relationships/hyperlink" Target="https://support.office.com/zh-tw/article/%E6%96%B0%E5%A2%9E%E5%9C%93%E5%BD%A2%E5%9C%96-1a5f08ae-ba40-46f2-9ed0-ff84873b7863" TargetMode="External"/><Relationship Id="rId4" Type="http://schemas.openxmlformats.org/officeDocument/2006/relationships/hyperlink" Target="https://support.office.com/zh-tw/article/%E4%BB%A5%E6%95%A3%E4%BD%88%E5%9C%96%E6%88%96%E6%8A%98%E7%B7%9A%E5%9C%96%E5%91%88%E7%8F%BE%E8%B3%87%E6%96%99-4570a80f-599a-4d6b-a155-104a9018b86e" TargetMode="External"/><Relationship Id="rId9" Type="http://schemas.openxmlformats.org/officeDocument/2006/relationships/hyperlink" Target="https://support.office.com/zh-tw/article/%E5%BB%BA%E7%AB%8B%E7%B5%84%E5%90%88%E5%9C%96%E8%A1%A8-cf2c969a-b11e-4a62-bb8f-da021177452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Office-2016-%E4%B8%AD%E5%BB%BA%E7%AB%8B%E6%A8%B9%E7%8B%80%E7%B5%90%E6%A7%8B%E5%9C%96-dfe86d28-a610-4ef5-9b30-362d5c624b68" TargetMode="External"/><Relationship Id="rId7" Type="http://schemas.openxmlformats.org/officeDocument/2006/relationships/hyperlink" Target="https://support.office.com/zh-tw/article/%E5%BB%BA%E7%AB%8B%E5%B8%95%E7%B4%AF%E6%89%98%E5%9C%96%E8%A1%A8-a1512496-6dba-4743-9ab1-df5012972856" TargetMode="External"/><Relationship Id="rId2" Type="http://schemas.openxmlformats.org/officeDocument/2006/relationships/hyperlink" Target="https://support.office.com/zh-tw/article/Office-2016-%E4%B8%AD%E5%BB%BA%E7%AB%8B%E7%80%91%E5%B8%83%E5%9C%96-8de1ece4-ff21-4d37-acd7-546f5527f18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office.com/zh-tw/article/%E7%B9%AA%E8%A3%BD%E7%9B%B4%E6%96%B9%E5%9C%96-85680173-064b-4024-b39d-80f17ff2f4e8" TargetMode="External"/><Relationship Id="rId5" Type="http://schemas.openxmlformats.org/officeDocument/2006/relationships/hyperlink" Target="https://support.office.com/zh-tw/article/%E5%BB%BA%E7%AB%8B%E7%9B%92%E9%AC%9A%E5%9C%96-62f4219f-db4b-4754-aca8-4743f6190f0d" TargetMode="External"/><Relationship Id="rId4" Type="http://schemas.openxmlformats.org/officeDocument/2006/relationships/hyperlink" Target="https://support.office.com/zh-tw/article/Office-2016-%E4%B8%AD%E5%BB%BA%E7%AB%8B%E6%94%BE%E5%B0%84%E5%9C%96-4a127977-62cd-4c11-b8c7-65b84a358e0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OFFSET-%E5%87%BD%E6%95%B8-c8de19ae-dd79-4b9b-a14e-b4d906d11b66" TargetMode="External"/><Relationship Id="rId2" Type="http://schemas.openxmlformats.org/officeDocument/2006/relationships/hyperlink" Target="https://support.office.com/zh-tw/article/INDEX-%E5%87%BD%E6%95%B8-a5dcf0dd-996d-40a4-a822-b56b061328b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isvincent.pixnet.net/blog/post/44029852-excel-%E5%88%A9%E7%94%A8%E5%8B%95%E6%85%8B%E5%9C%96%E8%A1%A8%E9%A1%AF%E7%A4%BA%E5%AD%B8%E7%94%9F%E6%88%90%E7%B8%BE%E7%B5%B1%E8%A8%88%E5%9C%96(offset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學習資源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楊明玉 老師</a:t>
            </a:r>
            <a:endParaRPr 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本章學習</a:t>
            </a:r>
            <a:r>
              <a:rPr lang="zh-TW" altLang="en-US" dirty="0" smtClean="0"/>
              <a:t>資源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519977"/>
              </p:ext>
            </p:extLst>
          </p:nvPr>
        </p:nvGraphicFramePr>
        <p:xfrm>
          <a:off x="628650" y="1574800"/>
          <a:ext cx="78867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0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  <a:hlinkClick r:id="rId2"/>
              </a:rPr>
              <a:t>圖表概觀 </a:t>
            </a:r>
          </a:p>
          <a:p>
            <a:r>
              <a:rPr lang="zh-TW" altLang="en-US" dirty="0">
                <a:effectLst/>
                <a:hlinkClick r:id="rId2"/>
              </a:rPr>
              <a:t>認識圖表項目 </a:t>
            </a:r>
          </a:p>
          <a:p>
            <a:r>
              <a:rPr lang="zh-TW" altLang="en-US" dirty="0">
                <a:effectLst/>
                <a:hlinkClick r:id="rId2"/>
              </a:rPr>
              <a:t>修改基本圖表 </a:t>
            </a:r>
            <a:endParaRPr lang="zh-TW" altLang="en-US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0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圖表類型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hlinkClick r:id="rId2"/>
              </a:rPr>
              <a:t>直條圖</a:t>
            </a:r>
            <a:endParaRPr lang="zh-TW" altLang="en-US" dirty="0" smtClean="0"/>
          </a:p>
          <a:p>
            <a:r>
              <a:rPr lang="zh-TW" altLang="en-US" dirty="0" smtClean="0">
                <a:hlinkClick r:id="rId3"/>
              </a:rPr>
              <a:t>橫條圖</a:t>
            </a:r>
            <a:endParaRPr lang="zh-TW" altLang="en-US" dirty="0" smtClean="0"/>
          </a:p>
          <a:p>
            <a:r>
              <a:rPr lang="zh-TW" altLang="en-US" dirty="0" smtClean="0">
                <a:hlinkClick r:id="rId4"/>
              </a:rPr>
              <a:t>折線圖</a:t>
            </a:r>
            <a:endParaRPr lang="zh-TW" altLang="en-US" dirty="0" smtClean="0"/>
          </a:p>
          <a:p>
            <a:r>
              <a:rPr lang="zh-TW" altLang="en-US" dirty="0" smtClean="0">
                <a:hlinkClick r:id="rId5"/>
              </a:rPr>
              <a:t>圓形圖</a:t>
            </a:r>
            <a:endParaRPr lang="zh-TW" altLang="en-US" dirty="0" smtClean="0"/>
          </a:p>
          <a:p>
            <a:r>
              <a:rPr lang="en-US" altLang="zh-TW" dirty="0" smtClean="0">
                <a:hlinkClick r:id="rId4"/>
              </a:rPr>
              <a:t>XY</a:t>
            </a:r>
            <a:r>
              <a:rPr lang="zh-TW" altLang="en-US" dirty="0" smtClean="0">
                <a:hlinkClick r:id="rId4"/>
              </a:rPr>
              <a:t>散佈圖</a:t>
            </a:r>
            <a:endParaRPr lang="zh-TW" altLang="en-US" dirty="0" smtClean="0"/>
          </a:p>
          <a:p>
            <a:r>
              <a:rPr lang="zh-TW" altLang="en-US" dirty="0" smtClean="0">
                <a:hlinkClick r:id="rId6"/>
              </a:rPr>
              <a:t>泡泡圖</a:t>
            </a:r>
            <a:endParaRPr lang="zh-TW" altLang="en-US" dirty="0" smtClean="0"/>
          </a:p>
          <a:p>
            <a:r>
              <a:rPr lang="zh-TW" altLang="en-US" dirty="0" smtClean="0">
                <a:hlinkClick r:id="rId7"/>
              </a:rPr>
              <a:t>雷達圖</a:t>
            </a:r>
            <a:endParaRPr lang="zh-TW" altLang="en-US" dirty="0" smtClean="0"/>
          </a:p>
          <a:p>
            <a:r>
              <a:rPr lang="zh-TW" altLang="en-US" dirty="0" smtClean="0">
                <a:hlinkClick r:id="rId8"/>
              </a:rPr>
              <a:t>股票圖</a:t>
            </a:r>
            <a:endParaRPr lang="zh-TW" altLang="en-US" dirty="0" smtClean="0"/>
          </a:p>
          <a:p>
            <a:r>
              <a:rPr lang="zh-TW" altLang="en-US" dirty="0" smtClean="0">
                <a:hlinkClick r:id="rId9"/>
              </a:rPr>
              <a:t>組合圖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426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Excel 2016 </a:t>
            </a:r>
            <a:r>
              <a:rPr lang="zh-TW" altLang="en-US" smtClean="0"/>
              <a:t>新增圖表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瀑布圖</a:t>
            </a:r>
            <a:endParaRPr lang="zh-TW" altLang="en-US" dirty="0" smtClean="0"/>
          </a:p>
          <a:p>
            <a:r>
              <a:rPr lang="zh-TW" altLang="en-US" dirty="0" smtClean="0">
                <a:hlinkClick r:id="rId3"/>
              </a:rPr>
              <a:t>矩形式樹狀結構圖</a:t>
            </a:r>
            <a:endParaRPr lang="zh-TW" altLang="en-US" dirty="0" smtClean="0"/>
          </a:p>
          <a:p>
            <a:r>
              <a:rPr lang="zh-TW" altLang="en-US" dirty="0" smtClean="0">
                <a:hlinkClick r:id="rId4"/>
              </a:rPr>
              <a:t>放射環狀圖</a:t>
            </a:r>
            <a:endParaRPr lang="zh-TW" altLang="en-US" dirty="0" smtClean="0"/>
          </a:p>
          <a:p>
            <a:r>
              <a:rPr lang="zh-TW" altLang="en-US" dirty="0" smtClean="0">
                <a:hlinkClick r:id="rId5"/>
              </a:rPr>
              <a:t>盒鬚圖</a:t>
            </a:r>
            <a:endParaRPr lang="zh-TW" altLang="en-US" dirty="0" smtClean="0"/>
          </a:p>
          <a:p>
            <a:r>
              <a:rPr lang="zh-TW" altLang="en-US" dirty="0" smtClean="0">
                <a:hlinkClick r:id="rId6"/>
              </a:rPr>
              <a:t>直方圖</a:t>
            </a:r>
            <a:endParaRPr lang="zh-TW" altLang="en-US" dirty="0" smtClean="0"/>
          </a:p>
          <a:p>
            <a:r>
              <a:rPr lang="zh-TW" altLang="en-US" dirty="0" smtClean="0">
                <a:hlinkClick r:id="rId7"/>
              </a:rPr>
              <a:t>柏拉圖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https://support.office.com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1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動態圖表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設定選取按鈕與說明</a:t>
            </a:r>
            <a:r>
              <a:rPr lang="en-US" altLang="zh-TW" dirty="0" smtClean="0">
                <a:hlinkClick r:id="rId2"/>
              </a:rPr>
              <a:t>-INDEX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 smtClean="0"/>
          </a:p>
          <a:p>
            <a:r>
              <a:rPr lang="zh-TW" altLang="en-US" dirty="0" smtClean="0">
                <a:hlinkClick r:id="rId3"/>
              </a:rPr>
              <a:t>設定範圍名稱</a:t>
            </a:r>
            <a:r>
              <a:rPr lang="en-US" altLang="zh-TW" dirty="0" smtClean="0">
                <a:hlinkClick r:id="rId3"/>
              </a:rPr>
              <a:t>-OFFSET</a:t>
            </a:r>
            <a:r>
              <a:rPr lang="zh-TW" altLang="en-US" dirty="0" smtClean="0">
                <a:hlinkClick r:id="rId3"/>
              </a:rPr>
              <a:t>函數</a:t>
            </a:r>
            <a:endParaRPr lang="zh-TW" altLang="en-US" dirty="0" smtClean="0"/>
          </a:p>
          <a:p>
            <a:r>
              <a:rPr lang="zh-TW" altLang="en-US" dirty="0" smtClean="0">
                <a:hlinkClick r:id="rId4"/>
              </a:rPr>
              <a:t>繪製動態圖表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http://isvincent.pixnet.net/blog </a:t>
            </a:r>
            <a:r>
              <a:rPr lang="zh-TW" altLang="en-US" dirty="0"/>
              <a:t>及 </a:t>
            </a:r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3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大Excel">
  <a:themeElements>
    <a:clrScheme name="自訂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空大Excel">
      <a:majorFont>
        <a:latin typeface="Times New Roman"/>
        <a:ea typeface="華康儷中黑"/>
        <a:cs typeface=""/>
      </a:majorFont>
      <a:minorFont>
        <a:latin typeface="Times New Roman"/>
        <a:ea typeface="華康儷中黑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大Excel" id="{93327C50-35B9-4FEF-B36C-9344AC2CCEE6}" vid="{BDEC4F0A-F847-4EB4-A128-7C36DF89F4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空大Excel</Template>
  <TotalTime>985</TotalTime>
  <Words>103</Words>
  <Application>Microsoft Office PowerPoint</Application>
  <PresentationFormat>如螢幕大小 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華康新特黑體</vt:lpstr>
      <vt:lpstr>華康儷中黑</vt:lpstr>
      <vt:lpstr>新細明體</vt:lpstr>
      <vt:lpstr>Arial</vt:lpstr>
      <vt:lpstr>Calibri</vt:lpstr>
      <vt:lpstr>Times New Roman</vt:lpstr>
      <vt:lpstr>Wingdings</vt:lpstr>
      <vt:lpstr>空大Excel</vt:lpstr>
      <vt:lpstr>學習資源</vt:lpstr>
      <vt:lpstr>本章學習資源</vt:lpstr>
      <vt:lpstr>圖表物件</vt:lpstr>
      <vt:lpstr>圖表類型</vt:lpstr>
      <vt:lpstr>Excel 2016 新增圖表</vt:lpstr>
      <vt:lpstr>動態圖表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76</cp:revision>
  <dcterms:created xsi:type="dcterms:W3CDTF">2017-03-24T06:56:54Z</dcterms:created>
  <dcterms:modified xsi:type="dcterms:W3CDTF">2017-08-28T10:45:39Z</dcterms:modified>
</cp:coreProperties>
</file>