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0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  <a:srgbClr val="990000"/>
    <a:srgbClr val="8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8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106C07-D447-4BD3-9F4C-8F0E6AC529B8}" type="doc">
      <dgm:prSet loTypeId="urn:microsoft.com/office/officeart/2005/8/layout/matrix3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326D51D2-C97C-41BC-9E7A-9E52A198C22A}">
      <dgm:prSet custT="1"/>
      <dgm:spPr/>
      <dgm:t>
        <a:bodyPr/>
        <a:lstStyle/>
        <a:p>
          <a:pPr rtl="0"/>
          <a:r>
            <a:rPr lang="zh-TW" altLang="en-US" sz="2400" baseline="0" dirty="0" smtClean="0"/>
            <a:t>數學</a:t>
          </a:r>
          <a:r>
            <a:rPr lang="en-US" altLang="zh-TW" sz="2400" baseline="0" dirty="0" smtClean="0"/>
            <a:t/>
          </a:r>
          <a:br>
            <a:rPr lang="en-US" altLang="zh-TW" sz="2400" baseline="0" dirty="0" smtClean="0"/>
          </a:br>
          <a:r>
            <a:rPr lang="zh-TW" altLang="en-US" sz="2400" baseline="0" dirty="0" smtClean="0"/>
            <a:t>統計</a:t>
          </a:r>
          <a:endParaRPr lang="en-US" altLang="zh-TW" sz="2400" baseline="0" dirty="0" smtClean="0"/>
        </a:p>
        <a:p>
          <a:pPr rtl="0"/>
          <a:r>
            <a:rPr lang="zh-TW" altLang="en-US" sz="2400" baseline="0" dirty="0" smtClean="0"/>
            <a:t>函數</a:t>
          </a:r>
          <a:endParaRPr lang="zh-TW" sz="2400" dirty="0"/>
        </a:p>
      </dgm:t>
    </dgm:pt>
    <dgm:pt modelId="{C426E761-F351-4F19-B3C5-9EF427004126}" type="parTrans" cxnId="{568E62CD-32C3-4887-8FE6-458C80563AEB}">
      <dgm:prSet/>
      <dgm:spPr/>
      <dgm:t>
        <a:bodyPr/>
        <a:lstStyle/>
        <a:p>
          <a:endParaRPr lang="zh-TW" altLang="en-US" sz="2400"/>
        </a:p>
      </dgm:t>
    </dgm:pt>
    <dgm:pt modelId="{414D0711-0682-4FA0-8F04-922C9816247F}" type="sibTrans" cxnId="{568E62CD-32C3-4887-8FE6-458C80563AEB}">
      <dgm:prSet/>
      <dgm:spPr/>
      <dgm:t>
        <a:bodyPr/>
        <a:lstStyle/>
        <a:p>
          <a:endParaRPr lang="zh-TW" altLang="en-US" sz="2400"/>
        </a:p>
      </dgm:t>
    </dgm:pt>
    <dgm:pt modelId="{4EAF314E-1E9F-48DE-8CCF-0214A21F2E3C}">
      <dgm:prSet custT="1"/>
      <dgm:spPr/>
      <dgm:t>
        <a:bodyPr/>
        <a:lstStyle/>
        <a:p>
          <a:pPr rtl="0"/>
          <a:r>
            <a:rPr lang="zh-TW" altLang="en-US" sz="2400" baseline="0" dirty="0" smtClean="0"/>
            <a:t>日期</a:t>
          </a:r>
          <a:r>
            <a:rPr lang="en-US" altLang="zh-TW" sz="2400" baseline="0" dirty="0" smtClean="0"/>
            <a:t/>
          </a:r>
          <a:br>
            <a:rPr lang="en-US" altLang="zh-TW" sz="2400" baseline="0" dirty="0" smtClean="0"/>
          </a:br>
          <a:r>
            <a:rPr lang="zh-TW" altLang="en-US" sz="2400" baseline="0" dirty="0" smtClean="0"/>
            <a:t>時間</a:t>
          </a:r>
          <a:endParaRPr lang="en-US" altLang="zh-TW" sz="2400" baseline="0" dirty="0" smtClean="0"/>
        </a:p>
        <a:p>
          <a:pPr rtl="0"/>
          <a:r>
            <a:rPr lang="zh-TW" altLang="en-US" sz="2400" baseline="0" dirty="0" smtClean="0"/>
            <a:t>函數</a:t>
          </a:r>
          <a:endParaRPr lang="zh-TW" sz="2400" dirty="0"/>
        </a:p>
      </dgm:t>
    </dgm:pt>
    <dgm:pt modelId="{04A752FC-497D-43E5-A4AA-DC5E1981C18F}" type="parTrans" cxnId="{44468BE4-69DD-4437-B697-2EB2027EBDE4}">
      <dgm:prSet/>
      <dgm:spPr/>
      <dgm:t>
        <a:bodyPr/>
        <a:lstStyle/>
        <a:p>
          <a:endParaRPr lang="zh-TW" altLang="en-US" sz="2400"/>
        </a:p>
      </dgm:t>
    </dgm:pt>
    <dgm:pt modelId="{D9EFD2B0-E2DB-400B-8679-930E81DB4F7C}" type="sibTrans" cxnId="{44468BE4-69DD-4437-B697-2EB2027EBDE4}">
      <dgm:prSet/>
      <dgm:spPr/>
      <dgm:t>
        <a:bodyPr/>
        <a:lstStyle/>
        <a:p>
          <a:endParaRPr lang="zh-TW" altLang="en-US" sz="2400"/>
        </a:p>
      </dgm:t>
    </dgm:pt>
    <dgm:pt modelId="{A1A5A3AB-B56E-46BF-B601-C797749F3369}">
      <dgm:prSet custT="1"/>
      <dgm:spPr/>
      <dgm:t>
        <a:bodyPr/>
        <a:lstStyle/>
        <a:p>
          <a:pPr rtl="0"/>
          <a:r>
            <a:rPr lang="zh-TW" altLang="en-US" sz="2400" baseline="0" dirty="0" smtClean="0"/>
            <a:t>財務</a:t>
          </a:r>
          <a:endParaRPr lang="en-US" altLang="zh-TW" sz="2400" baseline="0" dirty="0" smtClean="0"/>
        </a:p>
        <a:p>
          <a:pPr rtl="0"/>
          <a:r>
            <a:rPr lang="zh-TW" altLang="en-US" sz="2400" baseline="0" dirty="0" smtClean="0"/>
            <a:t>函數</a:t>
          </a:r>
          <a:endParaRPr lang="zh-TW" sz="2400" dirty="0"/>
        </a:p>
      </dgm:t>
    </dgm:pt>
    <dgm:pt modelId="{569DAB9B-C64F-4120-97FC-E322CAC8642C}" type="parTrans" cxnId="{521CF1BD-B4F9-4265-9EBE-5F55D1DB7A72}">
      <dgm:prSet/>
      <dgm:spPr/>
      <dgm:t>
        <a:bodyPr/>
        <a:lstStyle/>
        <a:p>
          <a:endParaRPr lang="zh-TW" altLang="en-US" sz="2400"/>
        </a:p>
      </dgm:t>
    </dgm:pt>
    <dgm:pt modelId="{141F5689-DFD1-45AB-A32F-195FED805F90}" type="sibTrans" cxnId="{521CF1BD-B4F9-4265-9EBE-5F55D1DB7A72}">
      <dgm:prSet/>
      <dgm:spPr/>
      <dgm:t>
        <a:bodyPr/>
        <a:lstStyle/>
        <a:p>
          <a:endParaRPr lang="zh-TW" altLang="en-US" sz="2400"/>
        </a:p>
      </dgm:t>
    </dgm:pt>
    <dgm:pt modelId="{C0250857-FDDC-433C-A66D-ED760BF0D69C}">
      <dgm:prSet custT="1"/>
      <dgm:spPr/>
      <dgm:t>
        <a:bodyPr/>
        <a:lstStyle/>
        <a:p>
          <a:pPr rtl="0"/>
          <a:r>
            <a:rPr lang="zh-TW" altLang="en-US" sz="2400" baseline="0" dirty="0" smtClean="0"/>
            <a:t>文字</a:t>
          </a:r>
          <a:r>
            <a:rPr lang="en-US" altLang="zh-TW" sz="2400" baseline="0" dirty="0" smtClean="0"/>
            <a:t/>
          </a:r>
          <a:br>
            <a:rPr lang="en-US" altLang="zh-TW" sz="2400" baseline="0" dirty="0" smtClean="0"/>
          </a:br>
          <a:r>
            <a:rPr lang="zh-TW" altLang="en-US" sz="2400" baseline="0" dirty="0" smtClean="0"/>
            <a:t>邏輯</a:t>
          </a:r>
          <a:endParaRPr lang="en-US" altLang="zh-TW" sz="2400" baseline="0" dirty="0" smtClean="0"/>
        </a:p>
        <a:p>
          <a:pPr rtl="0"/>
          <a:r>
            <a:rPr lang="zh-TW" altLang="en-US" sz="2400" baseline="0" dirty="0" smtClean="0"/>
            <a:t>函數</a:t>
          </a:r>
          <a:endParaRPr lang="zh-TW" sz="2400" dirty="0"/>
        </a:p>
      </dgm:t>
    </dgm:pt>
    <dgm:pt modelId="{AEC33CE7-FD64-4D7C-81D4-D5C957555F30}" type="parTrans" cxnId="{16EEC618-6CB8-4E9B-B990-2E3470515A3A}">
      <dgm:prSet/>
      <dgm:spPr/>
      <dgm:t>
        <a:bodyPr/>
        <a:lstStyle/>
        <a:p>
          <a:endParaRPr lang="zh-TW" altLang="en-US" sz="2400"/>
        </a:p>
      </dgm:t>
    </dgm:pt>
    <dgm:pt modelId="{EE17251E-2A55-461B-8D33-2C0852BB9CB7}" type="sibTrans" cxnId="{16EEC618-6CB8-4E9B-B990-2E3470515A3A}">
      <dgm:prSet/>
      <dgm:spPr/>
      <dgm:t>
        <a:bodyPr/>
        <a:lstStyle/>
        <a:p>
          <a:endParaRPr lang="zh-TW" altLang="en-US" sz="2400"/>
        </a:p>
      </dgm:t>
    </dgm:pt>
    <dgm:pt modelId="{85539C38-D5BC-4124-ACA3-AF362E729947}" type="pres">
      <dgm:prSet presAssocID="{7E106C07-D447-4BD3-9F4C-8F0E6AC529B8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F801EDF-0372-415B-88E8-40806A9E2C64}" type="pres">
      <dgm:prSet presAssocID="{7E106C07-D447-4BD3-9F4C-8F0E6AC529B8}" presName="diamond" presStyleLbl="bgShp" presStyleIdx="0" presStyleCnt="1"/>
      <dgm:spPr/>
    </dgm:pt>
    <dgm:pt modelId="{6BD72FA2-8CFC-4ABA-BCB7-8EAC31D78520}" type="pres">
      <dgm:prSet presAssocID="{7E106C07-D447-4BD3-9F4C-8F0E6AC529B8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92E26ED-8849-4C92-BA5E-6554BBC711FC}" type="pres">
      <dgm:prSet presAssocID="{7E106C07-D447-4BD3-9F4C-8F0E6AC529B8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D42EC92-9DAC-4CAE-987D-BFBADC11E04D}" type="pres">
      <dgm:prSet presAssocID="{7E106C07-D447-4BD3-9F4C-8F0E6AC529B8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6E7FFAB-439C-4B75-B6E6-BCF49B2F182D}" type="pres">
      <dgm:prSet presAssocID="{7E106C07-D447-4BD3-9F4C-8F0E6AC529B8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6EEC618-6CB8-4E9B-B990-2E3470515A3A}" srcId="{7E106C07-D447-4BD3-9F4C-8F0E6AC529B8}" destId="{C0250857-FDDC-433C-A66D-ED760BF0D69C}" srcOrd="3" destOrd="0" parTransId="{AEC33CE7-FD64-4D7C-81D4-D5C957555F30}" sibTransId="{EE17251E-2A55-461B-8D33-2C0852BB9CB7}"/>
    <dgm:cxn modelId="{44468BE4-69DD-4437-B697-2EB2027EBDE4}" srcId="{7E106C07-D447-4BD3-9F4C-8F0E6AC529B8}" destId="{4EAF314E-1E9F-48DE-8CCF-0214A21F2E3C}" srcOrd="1" destOrd="0" parTransId="{04A752FC-497D-43E5-A4AA-DC5E1981C18F}" sibTransId="{D9EFD2B0-E2DB-400B-8679-930E81DB4F7C}"/>
    <dgm:cxn modelId="{C9098194-CC0F-41F0-82FF-0781552D6CBF}" type="presOf" srcId="{326D51D2-C97C-41BC-9E7A-9E52A198C22A}" destId="{6BD72FA2-8CFC-4ABA-BCB7-8EAC31D78520}" srcOrd="0" destOrd="0" presId="urn:microsoft.com/office/officeart/2005/8/layout/matrix3"/>
    <dgm:cxn modelId="{6E70FDBD-52BE-45C0-882F-9BD3585109F7}" type="presOf" srcId="{4EAF314E-1E9F-48DE-8CCF-0214A21F2E3C}" destId="{592E26ED-8849-4C92-BA5E-6554BBC711FC}" srcOrd="0" destOrd="0" presId="urn:microsoft.com/office/officeart/2005/8/layout/matrix3"/>
    <dgm:cxn modelId="{65E431A7-579A-46F8-9CBD-F59B7B8B2B2E}" type="presOf" srcId="{C0250857-FDDC-433C-A66D-ED760BF0D69C}" destId="{26E7FFAB-439C-4B75-B6E6-BCF49B2F182D}" srcOrd="0" destOrd="0" presId="urn:microsoft.com/office/officeart/2005/8/layout/matrix3"/>
    <dgm:cxn modelId="{E3B3F65B-A47D-4D0B-83EF-AF9CC46CF72A}" type="presOf" srcId="{7E106C07-D447-4BD3-9F4C-8F0E6AC529B8}" destId="{85539C38-D5BC-4124-ACA3-AF362E729947}" srcOrd="0" destOrd="0" presId="urn:microsoft.com/office/officeart/2005/8/layout/matrix3"/>
    <dgm:cxn modelId="{60BFCABE-19D5-4675-9DEF-733A39005D5C}" type="presOf" srcId="{A1A5A3AB-B56E-46BF-B601-C797749F3369}" destId="{FD42EC92-9DAC-4CAE-987D-BFBADC11E04D}" srcOrd="0" destOrd="0" presId="urn:microsoft.com/office/officeart/2005/8/layout/matrix3"/>
    <dgm:cxn modelId="{521CF1BD-B4F9-4265-9EBE-5F55D1DB7A72}" srcId="{7E106C07-D447-4BD3-9F4C-8F0E6AC529B8}" destId="{A1A5A3AB-B56E-46BF-B601-C797749F3369}" srcOrd="2" destOrd="0" parTransId="{569DAB9B-C64F-4120-97FC-E322CAC8642C}" sibTransId="{141F5689-DFD1-45AB-A32F-195FED805F90}"/>
    <dgm:cxn modelId="{568E62CD-32C3-4887-8FE6-458C80563AEB}" srcId="{7E106C07-D447-4BD3-9F4C-8F0E6AC529B8}" destId="{326D51D2-C97C-41BC-9E7A-9E52A198C22A}" srcOrd="0" destOrd="0" parTransId="{C426E761-F351-4F19-B3C5-9EF427004126}" sibTransId="{414D0711-0682-4FA0-8F04-922C9816247F}"/>
    <dgm:cxn modelId="{B4494033-6210-4257-A7B3-B5C1FA280D48}" type="presParOf" srcId="{85539C38-D5BC-4124-ACA3-AF362E729947}" destId="{EF801EDF-0372-415B-88E8-40806A9E2C64}" srcOrd="0" destOrd="0" presId="urn:microsoft.com/office/officeart/2005/8/layout/matrix3"/>
    <dgm:cxn modelId="{1E978420-E86E-413B-9639-F8EB8FF36BA5}" type="presParOf" srcId="{85539C38-D5BC-4124-ACA3-AF362E729947}" destId="{6BD72FA2-8CFC-4ABA-BCB7-8EAC31D78520}" srcOrd="1" destOrd="0" presId="urn:microsoft.com/office/officeart/2005/8/layout/matrix3"/>
    <dgm:cxn modelId="{CC833D2E-00F0-4B38-BE46-890B58ED0D59}" type="presParOf" srcId="{85539C38-D5BC-4124-ACA3-AF362E729947}" destId="{592E26ED-8849-4C92-BA5E-6554BBC711FC}" srcOrd="2" destOrd="0" presId="urn:microsoft.com/office/officeart/2005/8/layout/matrix3"/>
    <dgm:cxn modelId="{44EAE588-9EB6-4625-91A8-E7C179E3F4C4}" type="presParOf" srcId="{85539C38-D5BC-4124-ACA3-AF362E729947}" destId="{FD42EC92-9DAC-4CAE-987D-BFBADC11E04D}" srcOrd="3" destOrd="0" presId="urn:microsoft.com/office/officeart/2005/8/layout/matrix3"/>
    <dgm:cxn modelId="{7AAD3867-601C-46FA-B6B0-D21098909D21}" type="presParOf" srcId="{85539C38-D5BC-4124-ACA3-AF362E729947}" destId="{26E7FFAB-439C-4B75-B6E6-BCF49B2F182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01EDF-0372-415B-88E8-40806A9E2C64}">
      <dsp:nvSpPr>
        <dsp:cNvPr id="0" name=""/>
        <dsp:cNvSpPr/>
      </dsp:nvSpPr>
      <dsp:spPr>
        <a:xfrm>
          <a:off x="1642268" y="0"/>
          <a:ext cx="4602163" cy="4602163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72FA2-8CFC-4ABA-BCB7-8EAC31D78520}">
      <dsp:nvSpPr>
        <dsp:cNvPr id="0" name=""/>
        <dsp:cNvSpPr/>
      </dsp:nvSpPr>
      <dsp:spPr>
        <a:xfrm>
          <a:off x="2079473" y="437205"/>
          <a:ext cx="1794843" cy="17948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baseline="0" dirty="0" smtClean="0"/>
            <a:t>數學</a:t>
          </a:r>
          <a:r>
            <a:rPr lang="en-US" altLang="zh-TW" sz="2400" kern="1200" baseline="0" dirty="0" smtClean="0"/>
            <a:t/>
          </a:r>
          <a:br>
            <a:rPr lang="en-US" altLang="zh-TW" sz="2400" kern="1200" baseline="0" dirty="0" smtClean="0"/>
          </a:br>
          <a:r>
            <a:rPr lang="zh-TW" altLang="en-US" sz="2400" kern="1200" baseline="0" dirty="0" smtClean="0"/>
            <a:t>統計</a:t>
          </a:r>
          <a:endParaRPr lang="en-US" altLang="zh-TW" sz="2400" kern="1200" baseline="0" dirty="0" smtClean="0"/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baseline="0" dirty="0" smtClean="0"/>
            <a:t>函數</a:t>
          </a:r>
          <a:endParaRPr lang="zh-TW" sz="2400" kern="1200" dirty="0"/>
        </a:p>
      </dsp:txBody>
      <dsp:txXfrm>
        <a:off x="2167090" y="524822"/>
        <a:ext cx="1619609" cy="1619609"/>
      </dsp:txXfrm>
    </dsp:sp>
    <dsp:sp modelId="{592E26ED-8849-4C92-BA5E-6554BBC711FC}">
      <dsp:nvSpPr>
        <dsp:cNvPr id="0" name=""/>
        <dsp:cNvSpPr/>
      </dsp:nvSpPr>
      <dsp:spPr>
        <a:xfrm>
          <a:off x="4012382" y="437205"/>
          <a:ext cx="1794843" cy="179484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baseline="0" dirty="0" smtClean="0"/>
            <a:t>日期</a:t>
          </a:r>
          <a:r>
            <a:rPr lang="en-US" altLang="zh-TW" sz="2400" kern="1200" baseline="0" dirty="0" smtClean="0"/>
            <a:t/>
          </a:r>
          <a:br>
            <a:rPr lang="en-US" altLang="zh-TW" sz="2400" kern="1200" baseline="0" dirty="0" smtClean="0"/>
          </a:br>
          <a:r>
            <a:rPr lang="zh-TW" altLang="en-US" sz="2400" kern="1200" baseline="0" dirty="0" smtClean="0"/>
            <a:t>時間</a:t>
          </a:r>
          <a:endParaRPr lang="en-US" altLang="zh-TW" sz="2400" kern="1200" baseline="0" dirty="0" smtClean="0"/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baseline="0" dirty="0" smtClean="0"/>
            <a:t>函數</a:t>
          </a:r>
          <a:endParaRPr lang="zh-TW" sz="2400" kern="1200" dirty="0"/>
        </a:p>
      </dsp:txBody>
      <dsp:txXfrm>
        <a:off x="4099999" y="524822"/>
        <a:ext cx="1619609" cy="1619609"/>
      </dsp:txXfrm>
    </dsp:sp>
    <dsp:sp modelId="{FD42EC92-9DAC-4CAE-987D-BFBADC11E04D}">
      <dsp:nvSpPr>
        <dsp:cNvPr id="0" name=""/>
        <dsp:cNvSpPr/>
      </dsp:nvSpPr>
      <dsp:spPr>
        <a:xfrm>
          <a:off x="2079473" y="2370113"/>
          <a:ext cx="1794843" cy="179484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baseline="0" dirty="0" smtClean="0"/>
            <a:t>財務</a:t>
          </a:r>
          <a:endParaRPr lang="en-US" altLang="zh-TW" sz="2400" kern="1200" baseline="0" dirty="0" smtClean="0"/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baseline="0" dirty="0" smtClean="0"/>
            <a:t>函數</a:t>
          </a:r>
          <a:endParaRPr lang="zh-TW" sz="2400" kern="1200" dirty="0"/>
        </a:p>
      </dsp:txBody>
      <dsp:txXfrm>
        <a:off x="2167090" y="2457730"/>
        <a:ext cx="1619609" cy="1619609"/>
      </dsp:txXfrm>
    </dsp:sp>
    <dsp:sp modelId="{26E7FFAB-439C-4B75-B6E6-BCF49B2F182D}">
      <dsp:nvSpPr>
        <dsp:cNvPr id="0" name=""/>
        <dsp:cNvSpPr/>
      </dsp:nvSpPr>
      <dsp:spPr>
        <a:xfrm>
          <a:off x="4012382" y="2370113"/>
          <a:ext cx="1794843" cy="179484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baseline="0" dirty="0" smtClean="0"/>
            <a:t>文字</a:t>
          </a:r>
          <a:r>
            <a:rPr lang="en-US" altLang="zh-TW" sz="2400" kern="1200" baseline="0" dirty="0" smtClean="0"/>
            <a:t/>
          </a:r>
          <a:br>
            <a:rPr lang="en-US" altLang="zh-TW" sz="2400" kern="1200" baseline="0" dirty="0" smtClean="0"/>
          </a:br>
          <a:r>
            <a:rPr lang="zh-TW" altLang="en-US" sz="2400" kern="1200" baseline="0" dirty="0" smtClean="0"/>
            <a:t>邏輯</a:t>
          </a:r>
          <a:endParaRPr lang="en-US" altLang="zh-TW" sz="2400" kern="1200" baseline="0" dirty="0" smtClean="0"/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baseline="0" dirty="0" smtClean="0"/>
            <a:t>函數</a:t>
          </a:r>
          <a:endParaRPr lang="zh-TW" sz="2400" kern="1200" dirty="0"/>
        </a:p>
      </dsp:txBody>
      <dsp:txXfrm>
        <a:off x="4099999" y="2457730"/>
        <a:ext cx="1619609" cy="1619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71641-548B-4329-B7E0-16A6FDDA7DA5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AFC7A-13F4-40F4-A7CD-4E5B2BAE3D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79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09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重點分析 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2" y="47096"/>
            <a:ext cx="4732867" cy="2387600"/>
          </a:xfrm>
        </p:spPr>
        <p:txBody>
          <a:bodyPr anchor="b">
            <a:noAutofit/>
          </a:bodyPr>
          <a:lstStyle>
            <a:lvl1pPr algn="ctr">
              <a:defRPr sz="5800" b="1" cap="none" spc="0" baseline="0">
                <a:ln w="19050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華康新特黑體" panose="02010609010101010101" pitchFamily="49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9532" y="2780772"/>
            <a:ext cx="3691467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none" spc="5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8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技術分析 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2" y="47096"/>
            <a:ext cx="4732867" cy="23876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5800" b="1" cap="none" spc="0" dirty="0">
                <a:ln w="28575">
                  <a:solidFill>
                    <a:srgbClr val="C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華康新特黑體" panose="02010609010101010101" pitchFamily="49" charset="-120"/>
                <a:ea typeface="華康新特黑體" panose="02010609010101010101" pitchFamily="49" charset="-120"/>
              </a:defRPr>
            </a:lvl1pPr>
          </a:lstStyle>
          <a:p>
            <a:pPr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9532" y="2780772"/>
            <a:ext cx="3691467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none" spc="5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82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學習資源 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2" y="47096"/>
            <a:ext cx="4732867" cy="23876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kumimoji="0" lang="en-US" sz="5800" b="0" i="0" u="none" strike="noStrike" kern="1200" cap="none" spc="0" normalizeH="0" baseline="0" dirty="0">
                <a:ln w="0"/>
                <a:gradFill flip="none" rotWithShape="1">
                  <a:gsLst>
                    <a:gs pos="0">
                      <a:srgbClr val="B22600">
                        <a:lumMod val="67000"/>
                      </a:srgbClr>
                    </a:gs>
                    <a:gs pos="48000">
                      <a:srgbClr val="B22600">
                        <a:lumMod val="97000"/>
                        <a:lumOff val="3000"/>
                      </a:srgbClr>
                    </a:gs>
                    <a:gs pos="100000">
                      <a:srgbClr val="B22600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華康新特黑體" panose="02010609010101010101" pitchFamily="49" charset="-120"/>
                <a:ea typeface="華康新特黑體" panose="02010609010101010101" pitchFamily="49" charset="-120"/>
                <a:cs typeface="+mj-cs"/>
              </a:defRPr>
            </a:lvl1pPr>
          </a:lstStyle>
          <a:p>
            <a:pPr lvl="0" algn="ctr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9532" y="2780772"/>
            <a:ext cx="3691467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none" spc="50">
                <a:ln w="0"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1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83665"/>
            <a:ext cx="7886700" cy="1047650"/>
          </a:xfrm>
        </p:spPr>
        <p:txBody>
          <a:bodyPr/>
          <a:lstStyle>
            <a:lvl1pPr algn="ctr">
              <a:defRPr baseline="0">
                <a:solidFill>
                  <a:srgbClr val="800000"/>
                </a:solidFill>
                <a:latin typeface="Times New Roman" panose="02020603050405020304" pitchFamily="18" charset="0"/>
                <a:ea typeface="華康儷中黑" panose="020B0509000000000000" pitchFamily="49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4800"/>
            <a:ext cx="7886700" cy="4602163"/>
          </a:xfrm>
        </p:spPr>
        <p:txBody>
          <a:bodyPr/>
          <a:lstStyle>
            <a:lvl1pPr marL="355600" indent="-355600">
              <a:buClr>
                <a:srgbClr val="BD0F0B"/>
              </a:buClr>
              <a:buSzPct val="8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685800" indent="-228600">
              <a:buClr>
                <a:schemeClr val="bg2">
                  <a:lumMod val="10000"/>
                </a:schemeClr>
              </a:buClr>
              <a:buSzPct val="85000"/>
              <a:buFont typeface="Wingdings" panose="05000000000000000000" pitchFamily="2" charset="2"/>
              <a:buChar char="u"/>
              <a:defRPr>
                <a:solidFill>
                  <a:schemeClr val="accent5">
                    <a:lumMod val="50000"/>
                  </a:schemeClr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2pPr>
            <a:lvl3pPr marL="1143000" indent="-228600"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3pPr>
            <a:lvl4pPr>
              <a:defRPr>
                <a:latin typeface="華康儷中黑" panose="020B0509000000000000" pitchFamily="49" charset="-120"/>
                <a:ea typeface="華康儷中黑" panose="020B0509000000000000" pitchFamily="49" charset="-120"/>
              </a:defRPr>
            </a:lvl4pPr>
            <a:lvl5pPr>
              <a:defRPr>
                <a:latin typeface="華康儷中黑" panose="020B0509000000000000" pitchFamily="49" charset="-120"/>
                <a:ea typeface="華康儷中黑" panose="020B0509000000000000" pitchFamily="49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cxnSp>
        <p:nvCxnSpPr>
          <p:cNvPr id="4" name="直線接點 3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 userDrawn="1"/>
        </p:nvCxnSpPr>
        <p:spPr>
          <a:xfrm>
            <a:off x="611560" y="1412776"/>
            <a:ext cx="79928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0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034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aseline="0" dirty="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</a:lstStyle>
          <a:p>
            <a:pPr lvl="0" algn="ctr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296538"/>
            <a:ext cx="7886700" cy="4880426"/>
          </a:xfrm>
        </p:spPr>
        <p:txBody>
          <a:bodyPr/>
          <a:lstStyle>
            <a:lvl1pPr marL="355600" indent="-355600">
              <a:buClr>
                <a:srgbClr val="BD0F0B"/>
              </a:buClr>
              <a:buSzPct val="8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685800" indent="-228600">
              <a:buClr>
                <a:schemeClr val="bg2">
                  <a:lumMod val="10000"/>
                </a:schemeClr>
              </a:buClr>
              <a:buSzPct val="85000"/>
              <a:buFont typeface="Wingdings" panose="05000000000000000000" pitchFamily="2" charset="2"/>
              <a:buChar char="u"/>
              <a:defRPr>
                <a:solidFill>
                  <a:schemeClr val="accent5">
                    <a:lumMod val="50000"/>
                  </a:schemeClr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2pPr>
            <a:lvl3pPr marL="1143000" indent="-228600"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3pPr>
            <a:lvl4pPr>
              <a:defRPr>
                <a:latin typeface="華康儷中黑" panose="020B0509000000000000" pitchFamily="49" charset="-120"/>
                <a:ea typeface="華康儷中黑" panose="020B0509000000000000" pitchFamily="49" charset="-120"/>
              </a:defRPr>
            </a:lvl4pPr>
            <a:lvl5pPr>
              <a:defRPr>
                <a:latin typeface="華康儷中黑" panose="020B0509000000000000" pitchFamily="49" charset="-120"/>
                <a:ea typeface="華康儷中黑" panose="020B0509000000000000" pitchFamily="49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88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034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aseline="0" dirty="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</a:lstStyle>
          <a:p>
            <a:pPr lvl="0" algn="ctr"/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296538"/>
            <a:ext cx="7886700" cy="4880426"/>
          </a:xfrm>
        </p:spPr>
        <p:txBody>
          <a:bodyPr/>
          <a:lstStyle>
            <a:lvl1pPr marL="355600" indent="-355600">
              <a:buClr>
                <a:srgbClr val="BD0F0B"/>
              </a:buClr>
              <a:buSzPct val="8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1pPr>
            <a:lvl2pPr marL="685800" indent="-228600">
              <a:buClr>
                <a:schemeClr val="bg2">
                  <a:lumMod val="10000"/>
                </a:schemeClr>
              </a:buClr>
              <a:buSzPct val="85000"/>
              <a:buFont typeface="Wingdings" panose="05000000000000000000" pitchFamily="2" charset="2"/>
              <a:buChar char="u"/>
              <a:defRPr>
                <a:solidFill>
                  <a:schemeClr val="accent5">
                    <a:lumMod val="50000"/>
                  </a:schemeClr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2pPr>
            <a:lvl3pPr marL="1143000" indent="-228600"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華康儷中黑" panose="020B0509000000000000" pitchFamily="49" charset="-120"/>
                <a:ea typeface="華康儷中黑" panose="020B0509000000000000" pitchFamily="49" charset="-120"/>
              </a:defRPr>
            </a:lvl3pPr>
            <a:lvl4pPr>
              <a:defRPr>
                <a:latin typeface="華康儷中黑" panose="020B0509000000000000" pitchFamily="49" charset="-120"/>
                <a:ea typeface="華康儷中黑" panose="020B0509000000000000" pitchFamily="49" charset="-120"/>
              </a:defRPr>
            </a:lvl4pPr>
            <a:lvl5pPr>
              <a:defRPr>
                <a:latin typeface="華康儷中黑" panose="020B0509000000000000" pitchFamily="49" charset="-120"/>
                <a:ea typeface="華康儷中黑" panose="020B0509000000000000" pitchFamily="49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7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網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034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aseline="0" dirty="0">
                <a:solidFill>
                  <a:srgbClr val="800000"/>
                </a:solidFill>
                <a:latin typeface="Times New Roman" panose="02020603050405020304" pitchFamily="18" charset="0"/>
              </a:defRPr>
            </a:lvl1pPr>
          </a:lstStyle>
          <a:p>
            <a:pPr lvl="0" algn="ctr"/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296538"/>
            <a:ext cx="7886700" cy="4880426"/>
          </a:xfr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55600" indent="-355600">
              <a:lnSpc>
                <a:spcPct val="150000"/>
              </a:lnSpc>
              <a:spcBef>
                <a:spcPts val="0"/>
              </a:spcBef>
              <a:buClr>
                <a:srgbClr val="BD0F0B"/>
              </a:buClr>
              <a:buSzPct val="8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Times New Roman" panose="02020603050405020304" pitchFamily="18" charset="0"/>
                <a:ea typeface="華康儷中黑" panose="020B0509000000000000" pitchFamily="49" charset="-120"/>
              </a:defRPr>
            </a:lvl1pPr>
            <a:lvl2pPr marL="685800" indent="-228600">
              <a:lnSpc>
                <a:spcPct val="150000"/>
              </a:lnSpc>
              <a:spcBef>
                <a:spcPts val="0"/>
              </a:spcBef>
              <a:buClr>
                <a:schemeClr val="bg2">
                  <a:lumMod val="10000"/>
                </a:schemeClr>
              </a:buClr>
              <a:buSzPct val="85000"/>
              <a:buFont typeface="Wingdings" panose="05000000000000000000" pitchFamily="2" charset="2"/>
              <a:buChar char="u"/>
              <a:defRPr baseline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華康儷中黑" panose="020B0509000000000000" pitchFamily="49" charset="-120"/>
              </a:defRPr>
            </a:lvl2pPr>
            <a:lvl3pPr marL="1143000" indent="-2286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華康儷中黑" panose="020B0509000000000000" pitchFamily="49" charset="-120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baseline="0">
                <a:latin typeface="Times New Roman" panose="02020603050405020304" pitchFamily="18" charset="0"/>
                <a:ea typeface="華康儷中黑" panose="020B0509000000000000" pitchFamily="49" charset="-120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baseline="0">
                <a:latin typeface="Times New Roman" panose="02020603050405020304" pitchFamily="18" charset="0"/>
                <a:ea typeface="華康儷中黑" panose="020B0509000000000000" pitchFamily="49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1828800" y="6295053"/>
            <a:ext cx="6686549" cy="42642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628650" y="63210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solidFill>
                  <a:schemeClr val="tx2"/>
                </a:solidFill>
              </a:rPr>
              <a:t>資料來源：</a:t>
            </a:r>
          </a:p>
        </p:txBody>
      </p:sp>
    </p:spTree>
    <p:extLst>
      <p:ext uri="{BB962C8B-B14F-4D97-AF65-F5344CB8AC3E}">
        <p14:creationId xmlns:p14="http://schemas.microsoft.com/office/powerpoint/2010/main" val="219414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60E6-F340-46FA-9E2B-AFF59214B90B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1486-5107-43DA-9541-8B46F930D1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70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2D31D-1EC9-475B-8B84-3E94A57A12D8}" type="datetimeFigureOut">
              <a:rPr lang="zh-TW" altLang="en-US" smtClean="0"/>
              <a:t>2017/8/28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1CA42-8821-4A96-9640-BBFBCC37B7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07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華康儷中黑" panose="020B0509000000000000" pitchFamily="49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office.com/zh-tw/article/%e5%85%ac%e5%bc%8f%e5%92%8c%e5%87%bd%e6%95%b8-294d9486-b332-48ed-b489-abe7d0f9eda9?ui=zh-TW&amp;rs=zh-TW&amp;ad=TW#ID0EAABAAA=Function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office.com/zh-tw/article/%e5%85%ac%e5%bc%8f%e5%92%8c%e5%87%bd%e6%95%b8-294d9486-b332-48ed-b489-abe7d0f9eda9?ui=zh-TW&amp;rs=zh-TW&amp;ad=TW#ID0EAABAAA=More_function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office.com/zh-tw/article/%e5%85%ac%e5%bc%8f%e5%92%8c%e5%87%bd%e6%95%b8-294d9486-b332-48ed-b489-abe7d0f9eda9?ui=zh-TW&amp;rs=zh-TW&amp;ad=TW#ID0EAABAAA=More_functions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office.com/zh-tw/article/Excel-%e5%87%bd%e6%95%b8-%e4%be%9d%e9%a1%9e%e5%88%a5-5f91f4e9-7b42-46d2-9bd1-63f26a86c0eb?ui=zh-TW&amp;rs=zh-TW&amp;ad=TW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office.com/zh-tw/article/%e5%85%ac%e5%bc%8f%e5%92%8c%e5%87%bd%e6%95%b8-294d9486-b332-48ed-b489-abe7d0f9eda9?ui=zh-TW&amp;rs=zh-TW&amp;ad=TW#ID0EAABAAA=More_function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office.com/zh-tw/article/%e5%85%ac%e5%bc%8f%e5%92%8c%e5%87%bd%e6%95%b8-294d9486-b332-48ed-b489-abe7d0f9eda9?ui=zh-TW&amp;rs=zh-TW&amp;ad=TW#ID0EAABAAA=Logica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學習資</a:t>
            </a:r>
            <a:r>
              <a:rPr lang="zh-TW" altLang="en-US" dirty="0"/>
              <a:t>源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楊明玉 老師</a:t>
            </a:r>
            <a:endParaRPr 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3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本章學習資源</a:t>
            </a:r>
            <a:endParaRPr lang="zh-TW" altLang="en-US" dirty="0"/>
          </a:p>
        </p:txBody>
      </p:sp>
      <p:graphicFrame>
        <p:nvGraphicFramePr>
          <p:cNvPr id="3" name="內容版面配置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816908"/>
              </p:ext>
            </p:extLst>
          </p:nvPr>
        </p:nvGraphicFramePr>
        <p:xfrm>
          <a:off x="628650" y="1574800"/>
          <a:ext cx="7886700" cy="460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306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 smtClean="0"/>
              <a:t>數學函數</a:t>
            </a:r>
            <a:endParaRPr lang="zh-TW" altLang="en-US" dirty="0"/>
          </a:p>
        </p:txBody>
      </p:sp>
      <p:sp>
        <p:nvSpPr>
          <p:cNvPr id="13" name="內容版面配置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hlinkClick r:id="rId2"/>
              </a:rPr>
              <a:t>INT</a:t>
            </a:r>
            <a:r>
              <a:rPr lang="zh-TW" altLang="en-US" dirty="0" smtClean="0">
                <a:hlinkClick r:id="rId2"/>
              </a:rPr>
              <a:t>函數</a:t>
            </a:r>
          </a:p>
          <a:p>
            <a:pPr lvl="0"/>
            <a:r>
              <a:rPr lang="en-US" altLang="zh-TW" dirty="0" smtClean="0">
                <a:hlinkClick r:id="rId2"/>
              </a:rPr>
              <a:t>SUM</a:t>
            </a:r>
            <a:r>
              <a:rPr lang="zh-TW" altLang="en-US" dirty="0" smtClean="0">
                <a:hlinkClick r:id="rId2"/>
              </a:rPr>
              <a:t>函數</a:t>
            </a:r>
          </a:p>
          <a:p>
            <a:pPr lvl="0"/>
            <a:r>
              <a:rPr lang="en-US" altLang="zh-TW" dirty="0" smtClean="0">
                <a:hlinkClick r:id="rId2"/>
              </a:rPr>
              <a:t>MOD</a:t>
            </a:r>
            <a:r>
              <a:rPr lang="zh-TW" altLang="en-US" dirty="0" smtClean="0">
                <a:hlinkClick r:id="rId2"/>
              </a:rPr>
              <a:t>函數</a:t>
            </a:r>
          </a:p>
          <a:p>
            <a:pPr lvl="0"/>
            <a:r>
              <a:rPr lang="en-US" altLang="zh-TW" dirty="0" smtClean="0">
                <a:hlinkClick r:id="rId2"/>
              </a:rPr>
              <a:t>SUMPRODUCT</a:t>
            </a:r>
            <a:r>
              <a:rPr lang="zh-TW" altLang="en-US" dirty="0" smtClean="0">
                <a:hlinkClick r:id="rId2"/>
              </a:rPr>
              <a:t>函數</a:t>
            </a:r>
          </a:p>
          <a:p>
            <a:pPr lvl="0"/>
            <a:r>
              <a:rPr lang="en-US" altLang="zh-TW" dirty="0" smtClean="0">
                <a:hlinkClick r:id="rId2"/>
              </a:rPr>
              <a:t>ROUND</a:t>
            </a:r>
            <a:r>
              <a:rPr lang="zh-TW" altLang="en-US" dirty="0" smtClean="0">
                <a:hlinkClick r:id="rId2"/>
              </a:rPr>
              <a:t>函數</a:t>
            </a:r>
          </a:p>
          <a:p>
            <a:pPr lvl="0"/>
            <a:r>
              <a:rPr lang="en-US" altLang="zh-TW" dirty="0" smtClean="0">
                <a:hlinkClick r:id="rId2"/>
              </a:rPr>
              <a:t>ROUNDDOWN</a:t>
            </a:r>
            <a:r>
              <a:rPr lang="zh-TW" altLang="en-US" dirty="0" smtClean="0">
                <a:hlinkClick r:id="rId2"/>
              </a:rPr>
              <a:t>函數</a:t>
            </a:r>
          </a:p>
          <a:p>
            <a:pPr lvl="0"/>
            <a:r>
              <a:rPr lang="en-US" altLang="zh-TW" dirty="0" smtClean="0">
                <a:hlinkClick r:id="rId2"/>
              </a:rPr>
              <a:t>ROUNDUP</a:t>
            </a:r>
            <a:r>
              <a:rPr lang="zh-TW" altLang="en-US" dirty="0" smtClean="0">
                <a:hlinkClick r:id="rId2"/>
              </a:rPr>
              <a:t>函數</a:t>
            </a:r>
            <a:endParaRPr lang="zh-TW" altLang="en-US" dirty="0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https://support.office.com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722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統計函數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AVERAGE</a:t>
            </a:r>
            <a:r>
              <a:rPr lang="zh-TW" altLang="en-US" dirty="0" smtClean="0">
                <a:hlinkClick r:id="rId2"/>
              </a:rPr>
              <a:t>函數</a:t>
            </a:r>
          </a:p>
          <a:p>
            <a:r>
              <a:rPr lang="en-US" altLang="zh-TW" dirty="0" smtClean="0">
                <a:hlinkClick r:id="rId2"/>
              </a:rPr>
              <a:t>AVERAGEA</a:t>
            </a:r>
            <a:r>
              <a:rPr lang="zh-TW" altLang="en-US" dirty="0" smtClean="0">
                <a:hlinkClick r:id="rId2"/>
              </a:rPr>
              <a:t>函數</a:t>
            </a:r>
          </a:p>
          <a:p>
            <a:r>
              <a:rPr lang="en-US" altLang="zh-TW" dirty="0" smtClean="0">
                <a:hlinkClick r:id="rId2"/>
              </a:rPr>
              <a:t>FREQUENCY</a:t>
            </a:r>
            <a:r>
              <a:rPr lang="zh-TW" altLang="en-US" dirty="0" smtClean="0">
                <a:hlinkClick r:id="rId2"/>
              </a:rPr>
              <a:t>函數</a:t>
            </a:r>
          </a:p>
          <a:p>
            <a:r>
              <a:rPr lang="en-US" altLang="zh-TW" dirty="0" smtClean="0">
                <a:hlinkClick r:id="rId2"/>
              </a:rPr>
              <a:t>MAX</a:t>
            </a:r>
            <a:r>
              <a:rPr lang="zh-TW" altLang="en-US" dirty="0" smtClean="0">
                <a:hlinkClick r:id="rId2"/>
              </a:rPr>
              <a:t>函數、</a:t>
            </a:r>
            <a:r>
              <a:rPr lang="en-US" altLang="zh-TW" dirty="0" smtClean="0">
                <a:hlinkClick r:id="rId2"/>
              </a:rPr>
              <a:t>MIN</a:t>
            </a:r>
            <a:r>
              <a:rPr lang="zh-TW" altLang="en-US" dirty="0" smtClean="0">
                <a:hlinkClick r:id="rId2"/>
              </a:rPr>
              <a:t>函數</a:t>
            </a:r>
          </a:p>
          <a:p>
            <a:r>
              <a:rPr lang="en-US" altLang="zh-TW" dirty="0" smtClean="0">
                <a:hlinkClick r:id="rId2"/>
              </a:rPr>
              <a:t>LARGE</a:t>
            </a:r>
            <a:r>
              <a:rPr lang="zh-TW" altLang="en-US" dirty="0" smtClean="0">
                <a:hlinkClick r:id="rId2"/>
              </a:rPr>
              <a:t>函數、</a:t>
            </a:r>
            <a:r>
              <a:rPr lang="en-US" altLang="zh-TW" dirty="0" smtClean="0">
                <a:hlinkClick r:id="rId2"/>
              </a:rPr>
              <a:t>SMALL</a:t>
            </a:r>
            <a:r>
              <a:rPr lang="zh-TW" altLang="en-US" dirty="0" smtClean="0">
                <a:hlinkClick r:id="rId2"/>
              </a:rPr>
              <a:t>函數</a:t>
            </a:r>
          </a:p>
          <a:p>
            <a:r>
              <a:rPr lang="en-US" altLang="zh-TW" dirty="0" smtClean="0">
                <a:hlinkClick r:id="rId2"/>
              </a:rPr>
              <a:t>RANK.EQ</a:t>
            </a:r>
            <a:r>
              <a:rPr lang="zh-TW" altLang="en-US" dirty="0" smtClean="0">
                <a:hlinkClick r:id="rId2"/>
              </a:rPr>
              <a:t>函數</a:t>
            </a:r>
          </a:p>
          <a:p>
            <a:r>
              <a:rPr lang="en-US" altLang="zh-TW" dirty="0" smtClean="0">
                <a:hlinkClick r:id="rId2"/>
              </a:rPr>
              <a:t>RANK.AVG</a:t>
            </a:r>
            <a:r>
              <a:rPr lang="zh-TW" altLang="en-US" dirty="0" smtClean="0">
                <a:hlinkClick r:id="rId2"/>
              </a:rPr>
              <a:t>函數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https://support.office.com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536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日期及時間函數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hlinkClick r:id="rId2"/>
              </a:rPr>
              <a:t>DATE</a:t>
            </a:r>
            <a:r>
              <a:rPr lang="zh-TW" altLang="en-US" dirty="0" smtClean="0">
                <a:hlinkClick r:id="rId2"/>
              </a:rPr>
              <a:t>函數</a:t>
            </a:r>
          </a:p>
          <a:p>
            <a:r>
              <a:rPr lang="en-US" altLang="zh-TW" dirty="0" smtClean="0">
                <a:hlinkClick r:id="rId2"/>
              </a:rPr>
              <a:t>DAY</a:t>
            </a:r>
            <a:r>
              <a:rPr lang="zh-TW" altLang="en-US" dirty="0" smtClean="0">
                <a:hlinkClick r:id="rId2"/>
              </a:rPr>
              <a:t>函數</a:t>
            </a:r>
          </a:p>
          <a:p>
            <a:r>
              <a:rPr lang="en-US" altLang="zh-TW" dirty="0" smtClean="0">
                <a:hlinkClick r:id="rId2"/>
              </a:rPr>
              <a:t>HOUR</a:t>
            </a:r>
            <a:r>
              <a:rPr lang="zh-TW" altLang="en-US" dirty="0" smtClean="0">
                <a:hlinkClick r:id="rId2"/>
              </a:rPr>
              <a:t>函數、</a:t>
            </a:r>
            <a:r>
              <a:rPr lang="en-US" altLang="zh-TW" dirty="0" smtClean="0">
                <a:hlinkClick r:id="rId2"/>
              </a:rPr>
              <a:t>MINUTE</a:t>
            </a:r>
            <a:r>
              <a:rPr lang="zh-TW" altLang="en-US" dirty="0" smtClean="0">
                <a:hlinkClick r:id="rId2"/>
              </a:rPr>
              <a:t>函數、</a:t>
            </a:r>
            <a:r>
              <a:rPr lang="en-US" altLang="zh-TW" dirty="0" smtClean="0">
                <a:hlinkClick r:id="rId2"/>
              </a:rPr>
              <a:t>SECOND</a:t>
            </a:r>
            <a:r>
              <a:rPr lang="zh-TW" altLang="en-US" dirty="0" smtClean="0">
                <a:hlinkClick r:id="rId2"/>
              </a:rPr>
              <a:t>函數</a:t>
            </a:r>
          </a:p>
          <a:p>
            <a:r>
              <a:rPr lang="en-US" altLang="zh-TW" dirty="0" smtClean="0">
                <a:hlinkClick r:id="rId2"/>
              </a:rPr>
              <a:t>MONTH</a:t>
            </a:r>
            <a:r>
              <a:rPr lang="zh-TW" altLang="en-US" dirty="0" smtClean="0">
                <a:hlinkClick r:id="rId2"/>
              </a:rPr>
              <a:t>函數</a:t>
            </a:r>
          </a:p>
          <a:p>
            <a:r>
              <a:rPr lang="en-US" altLang="zh-TW" dirty="0" smtClean="0">
                <a:hlinkClick r:id="rId2"/>
              </a:rPr>
              <a:t>YEAR</a:t>
            </a:r>
            <a:r>
              <a:rPr lang="zh-TW" altLang="en-US" dirty="0" smtClean="0">
                <a:hlinkClick r:id="rId2"/>
              </a:rPr>
              <a:t>函數</a:t>
            </a:r>
          </a:p>
          <a:p>
            <a:r>
              <a:rPr lang="en-US" altLang="zh-TW" dirty="0" smtClean="0">
                <a:hlinkClick r:id="rId2"/>
              </a:rPr>
              <a:t>TODAY</a:t>
            </a:r>
            <a:r>
              <a:rPr lang="zh-TW" altLang="en-US" dirty="0" smtClean="0">
                <a:hlinkClick r:id="rId2"/>
              </a:rPr>
              <a:t>函數</a:t>
            </a:r>
          </a:p>
          <a:p>
            <a:r>
              <a:rPr lang="en-US" altLang="zh-TW" dirty="0" smtClean="0">
                <a:hlinkClick r:id="rId2"/>
              </a:rPr>
              <a:t>DATEDIF</a:t>
            </a:r>
            <a:r>
              <a:rPr lang="zh-TW" altLang="en-US" dirty="0" smtClean="0">
                <a:hlinkClick r:id="rId2"/>
              </a:rPr>
              <a:t>函數</a:t>
            </a:r>
          </a:p>
          <a:p>
            <a:r>
              <a:rPr lang="en-US" altLang="zh-TW" dirty="0" smtClean="0">
                <a:hlinkClick r:id="rId2"/>
              </a:rPr>
              <a:t>YEARFRAC</a:t>
            </a:r>
            <a:r>
              <a:rPr lang="zh-TW" altLang="en-US" dirty="0" smtClean="0">
                <a:hlinkClick r:id="rId2"/>
              </a:rPr>
              <a:t>函數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https://support.office.com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22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財務函數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PMT</a:t>
            </a:r>
            <a:r>
              <a:rPr lang="zh-TW" altLang="en-US" dirty="0" smtClean="0">
                <a:hlinkClick r:id="rId2"/>
              </a:rPr>
              <a:t>函數</a:t>
            </a:r>
          </a:p>
          <a:p>
            <a:r>
              <a:rPr lang="en-US" altLang="zh-TW" dirty="0" smtClean="0">
                <a:hlinkClick r:id="rId2"/>
              </a:rPr>
              <a:t>IPMT</a:t>
            </a:r>
            <a:r>
              <a:rPr lang="zh-TW" altLang="en-US" dirty="0" smtClean="0">
                <a:hlinkClick r:id="rId2"/>
              </a:rPr>
              <a:t>函數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https://support.office.com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438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文字函數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LEFT</a:t>
            </a:r>
            <a:r>
              <a:rPr lang="zh-TW" altLang="en-US" dirty="0" smtClean="0">
                <a:hlinkClick r:id="rId2"/>
              </a:rPr>
              <a:t>函數</a:t>
            </a:r>
          </a:p>
          <a:p>
            <a:r>
              <a:rPr lang="en-US" altLang="zh-TW" dirty="0" smtClean="0">
                <a:hlinkClick r:id="rId2"/>
              </a:rPr>
              <a:t>RIGHT</a:t>
            </a:r>
            <a:r>
              <a:rPr lang="zh-TW" altLang="en-US" dirty="0" smtClean="0">
                <a:hlinkClick r:id="rId2"/>
              </a:rPr>
              <a:t>函數</a:t>
            </a:r>
          </a:p>
          <a:p>
            <a:r>
              <a:rPr lang="en-US" altLang="zh-TW" dirty="0" smtClean="0">
                <a:hlinkClick r:id="rId2"/>
              </a:rPr>
              <a:t>MID</a:t>
            </a:r>
            <a:r>
              <a:rPr lang="zh-TW" altLang="en-US" dirty="0" smtClean="0">
                <a:hlinkClick r:id="rId2"/>
              </a:rPr>
              <a:t>函數</a:t>
            </a:r>
          </a:p>
          <a:p>
            <a:r>
              <a:rPr lang="en-US" altLang="zh-TW" dirty="0" smtClean="0">
                <a:hlinkClick r:id="rId2"/>
              </a:rPr>
              <a:t>REPT</a:t>
            </a:r>
            <a:r>
              <a:rPr lang="zh-TW" altLang="en-US" dirty="0" smtClean="0">
                <a:hlinkClick r:id="rId2"/>
              </a:rPr>
              <a:t>函數</a:t>
            </a:r>
          </a:p>
          <a:p>
            <a:r>
              <a:rPr lang="en-US" altLang="zh-TW" dirty="0" smtClean="0">
                <a:hlinkClick r:id="rId2"/>
              </a:rPr>
              <a:t>TEXT</a:t>
            </a:r>
            <a:r>
              <a:rPr lang="zh-TW" altLang="en-US" dirty="0" smtClean="0">
                <a:hlinkClick r:id="rId2"/>
              </a:rPr>
              <a:t>函數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https://support.office.com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34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邏輯函數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IF</a:t>
            </a:r>
            <a:r>
              <a:rPr lang="zh-TW" altLang="en-US" dirty="0" smtClean="0">
                <a:hlinkClick r:id="rId2"/>
              </a:rPr>
              <a:t>函數</a:t>
            </a:r>
          </a:p>
          <a:p>
            <a:r>
              <a:rPr lang="en-US" altLang="zh-TW" dirty="0" smtClean="0">
                <a:hlinkClick r:id="rId2"/>
              </a:rPr>
              <a:t>AND</a:t>
            </a:r>
            <a:r>
              <a:rPr lang="zh-TW" altLang="en-US" dirty="0" smtClean="0">
                <a:hlinkClick r:id="rId2"/>
              </a:rPr>
              <a:t>函數</a:t>
            </a:r>
          </a:p>
          <a:p>
            <a:r>
              <a:rPr lang="en-US" altLang="zh-TW" dirty="0" smtClean="0">
                <a:hlinkClick r:id="rId2"/>
              </a:rPr>
              <a:t>OR</a:t>
            </a:r>
            <a:r>
              <a:rPr lang="zh-TW" altLang="en-US" dirty="0" smtClean="0">
                <a:hlinkClick r:id="rId2"/>
              </a:rPr>
              <a:t>函數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https://support.office.com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506804" y="641175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26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空大Excel">
  <a:themeElements>
    <a:clrScheme name="自訂 5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FFFFFF"/>
      </a:hlink>
      <a:folHlink>
        <a:srgbClr val="96A9A9"/>
      </a:folHlink>
    </a:clrScheme>
    <a:fontScheme name="空大Excel">
      <a:majorFont>
        <a:latin typeface="Times New Roman"/>
        <a:ea typeface="華康儷中黑"/>
        <a:cs typeface=""/>
      </a:majorFont>
      <a:minorFont>
        <a:latin typeface="Times New Roman"/>
        <a:ea typeface="華康儷中黑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大Excel" id="{93327C50-35B9-4FEF-B36C-9344AC2CCEE6}" vid="{BDEC4F0A-F847-4EB4-A128-7C36DF89F4B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空大Excel</Template>
  <TotalTime>995</TotalTime>
  <Words>123</Words>
  <Application>Microsoft Office PowerPoint</Application>
  <PresentationFormat>如螢幕大小 (4:3)</PresentationFormat>
  <Paragraphs>57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華康新特黑體</vt:lpstr>
      <vt:lpstr>華康儷中黑</vt:lpstr>
      <vt:lpstr>新細明體</vt:lpstr>
      <vt:lpstr>Arial</vt:lpstr>
      <vt:lpstr>Calibri</vt:lpstr>
      <vt:lpstr>Times New Roman</vt:lpstr>
      <vt:lpstr>Wingdings</vt:lpstr>
      <vt:lpstr>空大Excel</vt:lpstr>
      <vt:lpstr>學習資源</vt:lpstr>
      <vt:lpstr>本章學習資源</vt:lpstr>
      <vt:lpstr>數學函數</vt:lpstr>
      <vt:lpstr>統計函數</vt:lpstr>
      <vt:lpstr>日期及時間函數</vt:lpstr>
      <vt:lpstr>財務函數</vt:lpstr>
      <vt:lpstr>文字函數</vt:lpstr>
      <vt:lpstr>邏輯函數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68</cp:revision>
  <dcterms:created xsi:type="dcterms:W3CDTF">2017-03-24T06:56:54Z</dcterms:created>
  <dcterms:modified xsi:type="dcterms:W3CDTF">2017-08-28T10:47:11Z</dcterms:modified>
</cp:coreProperties>
</file>