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0" r:id="rId2"/>
    <p:sldId id="261" r:id="rId3"/>
    <p:sldId id="262" r:id="rId4"/>
    <p:sldId id="266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00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1641-548B-4329-B7E0-16A6FDDA7DA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7A-13F4-40F4-A7CD-4E5B2BAE3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華康新特黑體" panose="02010609010101010101" pitchFamily="49" charset="-12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華康新特黑體" panose="02010609010101010101" pitchFamily="49" charset="-12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650" y="6284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2194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office.com/zh-tw/article/%E4%BD%BF%E7%94%A8%E5%85%AC%E5%BC%8F%E6%90%AD%E9%85%8D%E6%A2%9D%E4%BB%B6%E5%BC%8F%E6%A0%BC%E5%BC%8F%E8%A8%AD%E5%AE%9A-fed60dfa-1d3f-4e13-9ecb-f1951ff89d7f" TargetMode="External"/><Relationship Id="rId3" Type="http://schemas.openxmlformats.org/officeDocument/2006/relationships/hyperlink" Target="https://support.office.com/zh-tw/article/INDIRECT-%E5%87%BD%E6%95%B8-474b3a3a-8a26-4f44-b491-92b6306fa261" TargetMode="External"/><Relationship Id="rId7" Type="http://schemas.openxmlformats.org/officeDocument/2006/relationships/hyperlink" Target="https://support.office.com/zh-tw/article/REPLACE%E3%80%81REPLACEB-%E5%87%BD%E6%95%B8-8d799074-2425-4a8a-84bc-82472868878a" TargetMode="External"/><Relationship Id="rId2" Type="http://schemas.openxmlformats.org/officeDocument/2006/relationships/hyperlink" Target="https://support.office.com/zh-tw/article/IS-%E5%87%BD%E6%95%B8-0f2d7971-6019-40a0-a171-f2d86913566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tw/article/COLUMN-%E5%87%BD%E6%95%B8-44e8c754-711c-4df3-9da4-47a55042554b" TargetMode="External"/><Relationship Id="rId5" Type="http://schemas.openxmlformats.org/officeDocument/2006/relationships/hyperlink" Target="https://support.office.com/zh-tw/article/VLOOKUP-%E5%87%BD%E6%95%B8-0bbc8083-26fe-4963-8ab8-93a18ad188a1" TargetMode="External"/><Relationship Id="rId4" Type="http://schemas.openxmlformats.org/officeDocument/2006/relationships/hyperlink" Target="https://support.office.com/zh-tw/article/TEXT-%E5%87%BD%E6%95%B8-20d5ac4d-7b94-49fd-bb38-93d29371225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%E7%AF%A9%E9%81%B8%E5%94%AF%E4%B8%80%E5%80%BC%E6%88%96%E7%A7%BB%E9%99%A4%E9%87%8D%E8%A4%87%E5%80%BC-ccf664b0-81d6-449b-bbe1-8daaec1e83c2" TargetMode="External"/><Relationship Id="rId2" Type="http://schemas.openxmlformats.org/officeDocument/2006/relationships/hyperlink" Target="https://support.office.com/zh-tw/article/%E9%99%A3%E5%88%97%E5%85%AC%E5%BC%8F%E7%9A%84%E8%A6%8F%E5%89%87%E5%92%8C%E7%AF%84%E4%BE%8B-7d94a64e-3ff3-4686-9372-ecfd5caa57c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tw/article/%E5%BB%BA%E7%AB%8B%E6%A8%9E%E7%B4%90%E5%88%86%E6%9E%90%E5%9C%96-c1b1e057-6990-4c38-b52b-8255538e7b1c" TargetMode="External"/><Relationship Id="rId5" Type="http://schemas.openxmlformats.org/officeDocument/2006/relationships/hyperlink" Target="https://support.office.com/zh-tw/article/%E5%BB%BA%E7%AB%8B%E6%A8%9E%E7%B4%90%E5%88%86%E6%9E%90%E8%A1%A8%E4%BE%86%E5%88%86%E6%9E%90%E5%B7%A5%E4%BD%9C%E8%A1%A8%E7%9A%84%E8%B3%87%E6%96%99-a9a84538-bfe9-40a9-a8e9-f99134456576" TargetMode="External"/><Relationship Id="rId4" Type="http://schemas.openxmlformats.org/officeDocument/2006/relationships/hyperlink" Target="https://support.office.com/zh-tw/article/%E5%B0%87%E8%B3%87%E6%96%99%E9%A9%97%E8%AD%89%E5%A5%97%E7%94%A8%E5%88%B0%E5%84%B2%E5%AD%98%E6%A0%BC-29fecbcc-d1b9-42c1-9d76-eff3ce5f7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學習資源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本章學習</a:t>
            </a:r>
            <a:r>
              <a:rPr lang="zh-TW" altLang="en-US" dirty="0"/>
              <a:t>資源</a:t>
            </a:r>
          </a:p>
        </p:txBody>
      </p:sp>
      <p:sp>
        <p:nvSpPr>
          <p:cNvPr id="5" name="菱形 4"/>
          <p:cNvSpPr/>
          <p:nvPr/>
        </p:nvSpPr>
        <p:spPr>
          <a:xfrm>
            <a:off x="2270918" y="1574800"/>
            <a:ext cx="4602163" cy="4602163"/>
          </a:xfrm>
          <a:prstGeom prst="diamond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prstMaterial="plastic"/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手繪多邊形 5"/>
          <p:cNvSpPr/>
          <p:nvPr/>
        </p:nvSpPr>
        <p:spPr>
          <a:xfrm>
            <a:off x="2708123" y="2978459"/>
            <a:ext cx="1794843" cy="1794843"/>
          </a:xfrm>
          <a:custGeom>
            <a:avLst/>
            <a:gdLst>
              <a:gd name="connsiteX0" fmla="*/ 0 w 1794843"/>
              <a:gd name="connsiteY0" fmla="*/ 299146 h 1794843"/>
              <a:gd name="connsiteX1" fmla="*/ 299146 w 1794843"/>
              <a:gd name="connsiteY1" fmla="*/ 0 h 1794843"/>
              <a:gd name="connsiteX2" fmla="*/ 1495697 w 1794843"/>
              <a:gd name="connsiteY2" fmla="*/ 0 h 1794843"/>
              <a:gd name="connsiteX3" fmla="*/ 1794843 w 1794843"/>
              <a:gd name="connsiteY3" fmla="*/ 299146 h 1794843"/>
              <a:gd name="connsiteX4" fmla="*/ 1794843 w 1794843"/>
              <a:gd name="connsiteY4" fmla="*/ 1495697 h 1794843"/>
              <a:gd name="connsiteX5" fmla="*/ 1495697 w 1794843"/>
              <a:gd name="connsiteY5" fmla="*/ 1794843 h 1794843"/>
              <a:gd name="connsiteX6" fmla="*/ 299146 w 1794843"/>
              <a:gd name="connsiteY6" fmla="*/ 1794843 h 1794843"/>
              <a:gd name="connsiteX7" fmla="*/ 0 w 1794843"/>
              <a:gd name="connsiteY7" fmla="*/ 1495697 h 1794843"/>
              <a:gd name="connsiteX8" fmla="*/ 0 w 1794843"/>
              <a:gd name="connsiteY8" fmla="*/ 299146 h 179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843" h="1794843">
                <a:moveTo>
                  <a:pt x="0" y="299146"/>
                </a:moveTo>
                <a:cubicBezTo>
                  <a:pt x="0" y="133932"/>
                  <a:pt x="133932" y="0"/>
                  <a:pt x="299146" y="0"/>
                </a:cubicBezTo>
                <a:lnTo>
                  <a:pt x="1495697" y="0"/>
                </a:lnTo>
                <a:cubicBezTo>
                  <a:pt x="1660911" y="0"/>
                  <a:pt x="1794843" y="133932"/>
                  <a:pt x="1794843" y="299146"/>
                </a:cubicBezTo>
                <a:lnTo>
                  <a:pt x="1794843" y="1495697"/>
                </a:lnTo>
                <a:cubicBezTo>
                  <a:pt x="1794843" y="1660911"/>
                  <a:pt x="1660911" y="1794843"/>
                  <a:pt x="1495697" y="1794843"/>
                </a:cubicBezTo>
                <a:lnTo>
                  <a:pt x="299146" y="1794843"/>
                </a:lnTo>
                <a:cubicBezTo>
                  <a:pt x="133932" y="1794843"/>
                  <a:pt x="0" y="1660911"/>
                  <a:pt x="0" y="1495697"/>
                </a:cubicBezTo>
                <a:lnTo>
                  <a:pt x="0" y="29914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297" tIns="194297" rIns="194297" bIns="19429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dirty="0" smtClean="0"/>
              <a:t>成績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計算</a:t>
            </a:r>
            <a:endParaRPr lang="zh-TW" altLang="en-US" sz="3200" b="1" kern="1200" cap="none" spc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4641032" y="2978459"/>
            <a:ext cx="1794843" cy="1794843"/>
          </a:xfrm>
          <a:custGeom>
            <a:avLst/>
            <a:gdLst>
              <a:gd name="connsiteX0" fmla="*/ 0 w 1794843"/>
              <a:gd name="connsiteY0" fmla="*/ 299146 h 1794843"/>
              <a:gd name="connsiteX1" fmla="*/ 299146 w 1794843"/>
              <a:gd name="connsiteY1" fmla="*/ 0 h 1794843"/>
              <a:gd name="connsiteX2" fmla="*/ 1495697 w 1794843"/>
              <a:gd name="connsiteY2" fmla="*/ 0 h 1794843"/>
              <a:gd name="connsiteX3" fmla="*/ 1794843 w 1794843"/>
              <a:gd name="connsiteY3" fmla="*/ 299146 h 1794843"/>
              <a:gd name="connsiteX4" fmla="*/ 1794843 w 1794843"/>
              <a:gd name="connsiteY4" fmla="*/ 1495697 h 1794843"/>
              <a:gd name="connsiteX5" fmla="*/ 1495697 w 1794843"/>
              <a:gd name="connsiteY5" fmla="*/ 1794843 h 1794843"/>
              <a:gd name="connsiteX6" fmla="*/ 299146 w 1794843"/>
              <a:gd name="connsiteY6" fmla="*/ 1794843 h 1794843"/>
              <a:gd name="connsiteX7" fmla="*/ 0 w 1794843"/>
              <a:gd name="connsiteY7" fmla="*/ 1495697 h 1794843"/>
              <a:gd name="connsiteX8" fmla="*/ 0 w 1794843"/>
              <a:gd name="connsiteY8" fmla="*/ 299146 h 179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843" h="1794843">
                <a:moveTo>
                  <a:pt x="0" y="299146"/>
                </a:moveTo>
                <a:cubicBezTo>
                  <a:pt x="0" y="133932"/>
                  <a:pt x="133932" y="0"/>
                  <a:pt x="299146" y="0"/>
                </a:cubicBezTo>
                <a:lnTo>
                  <a:pt x="1495697" y="0"/>
                </a:lnTo>
                <a:cubicBezTo>
                  <a:pt x="1660911" y="0"/>
                  <a:pt x="1794843" y="133932"/>
                  <a:pt x="1794843" y="299146"/>
                </a:cubicBezTo>
                <a:lnTo>
                  <a:pt x="1794843" y="1495697"/>
                </a:lnTo>
                <a:cubicBezTo>
                  <a:pt x="1794843" y="1660911"/>
                  <a:pt x="1660911" y="1794843"/>
                  <a:pt x="1495697" y="1794843"/>
                </a:cubicBezTo>
                <a:lnTo>
                  <a:pt x="299146" y="1794843"/>
                </a:lnTo>
                <a:cubicBezTo>
                  <a:pt x="133932" y="1794843"/>
                  <a:pt x="0" y="1660911"/>
                  <a:pt x="0" y="1495697"/>
                </a:cubicBezTo>
                <a:lnTo>
                  <a:pt x="0" y="29914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297" tIns="194297" rIns="194297" bIns="194297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kern="1200" dirty="0" smtClean="0"/>
              <a:t>資料</a:t>
            </a:r>
            <a:r>
              <a:rPr lang="en-US" altLang="zh-TW" sz="2800" kern="1200" smtClean="0"/>
              <a:t/>
            </a:r>
            <a:br>
              <a:rPr lang="en-US" altLang="zh-TW" sz="2800" kern="1200" smtClean="0"/>
            </a:br>
            <a:r>
              <a:rPr lang="zh-TW" altLang="en-US" sz="2800" kern="1200" smtClean="0"/>
              <a:t>分析</a:t>
            </a:r>
            <a:endParaRPr lang="zh-TW" altLang="en-US" sz="2800" b="1" kern="1200" cap="none" spc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成績計算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ISNA</a:t>
            </a:r>
            <a:r>
              <a:rPr lang="zh-TW" altLang="en-US" dirty="0">
                <a:hlinkClick r:id="rId2"/>
              </a:rPr>
              <a:t>函數</a:t>
            </a:r>
            <a:endParaRPr lang="zh-TW" altLang="zh-TW" dirty="0"/>
          </a:p>
          <a:p>
            <a:r>
              <a:rPr lang="en-US" altLang="zh-TW" dirty="0">
                <a:hlinkClick r:id="rId3"/>
              </a:rPr>
              <a:t>INDIRECT</a:t>
            </a:r>
            <a:r>
              <a:rPr lang="zh-TW" altLang="en-US" dirty="0">
                <a:hlinkClick r:id="rId3"/>
              </a:rPr>
              <a:t>函數</a:t>
            </a:r>
            <a:endParaRPr lang="zh-TW" altLang="zh-TW" dirty="0"/>
          </a:p>
          <a:p>
            <a:r>
              <a:rPr lang="en-US" altLang="zh-TW" dirty="0">
                <a:hlinkClick r:id="rId4"/>
              </a:rPr>
              <a:t>TEXT</a:t>
            </a:r>
            <a:r>
              <a:rPr lang="zh-TW" altLang="en-US" dirty="0">
                <a:hlinkClick r:id="rId4"/>
              </a:rPr>
              <a:t>函數</a:t>
            </a:r>
            <a:endParaRPr lang="zh-TW" altLang="zh-TW" dirty="0"/>
          </a:p>
          <a:p>
            <a:r>
              <a:rPr lang="en-US" altLang="zh-TW" dirty="0">
                <a:hlinkClick r:id="rId5"/>
              </a:rPr>
              <a:t>VLOOKUP</a:t>
            </a:r>
            <a:r>
              <a:rPr lang="zh-TW" altLang="en-US" dirty="0">
                <a:hlinkClick r:id="rId5"/>
              </a:rPr>
              <a:t>函數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COLUMN</a:t>
            </a:r>
            <a:r>
              <a:rPr lang="zh-TW" altLang="en-US" dirty="0">
                <a:hlinkClick r:id="rId6"/>
              </a:rPr>
              <a:t>函數</a:t>
            </a:r>
            <a:endParaRPr lang="zh-TW" altLang="zh-TW" dirty="0"/>
          </a:p>
          <a:p>
            <a:r>
              <a:rPr lang="en-US" altLang="zh-TW" dirty="0">
                <a:hlinkClick r:id="rId7"/>
              </a:rPr>
              <a:t>REPLACE</a:t>
            </a:r>
            <a:r>
              <a:rPr lang="zh-TW" altLang="en-US" dirty="0">
                <a:hlinkClick r:id="rId7"/>
              </a:rPr>
              <a:t>函數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格式化條件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/>
              <a:t>https://support.office.com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2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陣列公式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移除重複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資料驗證</a:t>
            </a:r>
            <a:endParaRPr lang="en-US" altLang="zh-TW" dirty="0"/>
          </a:p>
          <a:p>
            <a:r>
              <a:rPr lang="zh-TW" altLang="en-US" dirty="0">
                <a:hlinkClick r:id="rId5"/>
              </a:rPr>
              <a:t>樞紐分析表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樞紐分析圖</a:t>
            </a:r>
            <a:endParaRPr lang="en-US" altLang="zh-TW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/>
              <a:t>https://support.office.com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404904-7FE8-4B99-BF5C-228871829676}"/>
              </a:ext>
            </a:extLst>
          </p:cNvPr>
          <p:cNvSpPr txBox="1"/>
          <p:nvPr/>
        </p:nvSpPr>
        <p:spPr>
          <a:xfrm>
            <a:off x="8430508" y="64226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空大Excel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93327C50-35B9-4FEF-B36C-9344AC2CCEE6}" vid="{BDEC4F0A-F847-4EB4-A128-7C36DF89F4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1249</TotalTime>
  <Words>47</Words>
  <Application>Microsoft Office PowerPoint</Application>
  <PresentationFormat>如螢幕大小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學習資源</vt:lpstr>
      <vt:lpstr>本章學習資源</vt:lpstr>
      <vt:lpstr>成績計算</vt:lpstr>
      <vt:lpstr>資料分析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75</cp:revision>
  <dcterms:created xsi:type="dcterms:W3CDTF">2017-03-24T06:56:54Z</dcterms:created>
  <dcterms:modified xsi:type="dcterms:W3CDTF">2017-08-28T10:44:51Z</dcterms:modified>
</cp:coreProperties>
</file>