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0B02-F543-4060-A80B-DD77E6E2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5B441F-1883-426F-8AE7-32A343D2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54A99-EE26-448E-9CC5-D95F60A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4D2C94-58C3-491C-9A62-1EDE2C43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0B8D6D-9A22-4DC1-BFF8-7D4CA96D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FE219-6A60-4C61-8609-70EC898D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9ABF0A-28E7-4B79-975E-AAB6BE35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EB5B1-E9BD-4851-A266-A58662F2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3EED73-E43A-4FDB-83EA-D6422934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957DC-74D2-4BCB-A998-5C929F0C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A05C31-666F-4840-BC0B-FC5E272D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C8BD0B-AE4F-4C53-8466-92D2AE3C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77C60-2642-4655-B9E0-8CDD9FB2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9791-E273-4993-BCAA-346BAA23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44DEA-6564-4779-9133-97CB26A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9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6032-0E6C-404D-9A12-7C797952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8734F-AB6D-4917-9211-8542984F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DFAFA-AB6A-45F5-9D88-151D1725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D68CB-0C38-4E32-8F72-0F27D9C7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E3628E-10DC-43EC-83D6-BF5C26E7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D1B35-8F01-4221-9E8F-C5307BF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CE80A3-00E7-4693-B810-E6C12AE5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19416-51AE-4F39-AC10-FEF940F0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CC3A0-2E76-4BC0-A876-7D30EF6F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CE604-CB84-49A5-9838-F4F1D758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B57BF-FD61-490A-ACA1-5B8F3D8A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0E7D7-C612-43CF-8E8B-E56D6947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C21F1-524C-46C3-81D1-7279E28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B94352-5990-45F5-8644-5C04145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66141E-9670-427A-8942-B337B380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AD7A5-5DAF-4306-9E4B-309E8C8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1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3508C-0E50-4EA4-8DC4-A15EBBF2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49C10-F4F8-41DF-A5A6-C0C84DB8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89F535-CAF3-45EB-B1A9-FF2B3656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1D695C-6495-4459-8DDE-A79B834AA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8D55D5-3174-49E6-8E66-8CDDC75D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FA7A69-5978-4B7C-9A08-E7150E30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98A555-7C06-4AC5-AD2E-5944A07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463FB6-8E75-413E-80A0-2C854614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2D1DE-64CD-49F3-9CDF-245C910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5E6A73-E44C-4836-A296-43643C3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824680-439A-4569-84CF-4C1663B4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918E5-F946-496F-8557-D4FA9B4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E6F418-136F-4074-BE8C-5C36B7E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52FA29-EB1E-45F2-BDF7-A5A4B72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E686B-7A66-4532-B9ED-F2E487BA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2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37DB9-E517-4660-9F8D-172445CC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17DB5-01C0-4D60-87EC-6F6CD6ED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E96441-9480-48E0-9219-ADB8A263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3D211E-B1A4-4F22-A71B-3B03E60F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52A84-4CC5-4A30-883D-B29E6D60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F5E85-21D9-4AC2-8427-1C035CC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88F1F-2D29-4CDD-9C6A-1B0DD625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457809-1D05-4CEC-98E6-4598D01F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F64E03-7A8A-406A-8209-4434DA28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836B03-EC5F-4ECA-AAAD-714D988B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91B1E7-59A2-487A-930E-2380E449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2175F7-57A3-4078-B545-C5F8002A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6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CFF2A4-8C9F-49B5-ABA9-EC699E6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D66B9E-E988-40E7-9FFF-C7CF06C3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346D5-1512-4F01-8E1F-D42EE3FC4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B5D1-38E4-4BA8-A2FD-0BA90B418B99}" type="datetimeFigureOut">
              <a:rPr lang="zh-TW" altLang="en-US" smtClean="0"/>
              <a:t>2020/12/14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FF2AC-C059-48D6-974C-33E69E932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AC8E2-6277-4C38-B6C7-64C3945B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124E-2010-4D3B-B00E-7BC74C49B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E0015-4AC4-44AE-998D-D19D364B0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98289"/>
            <a:ext cx="9144000" cy="934543"/>
          </a:xfrm>
        </p:spPr>
        <p:txBody>
          <a:bodyPr/>
          <a:lstStyle/>
          <a:p>
            <a:r>
              <a:rPr lang="en-US" altLang="zh-TW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KINSTA</a:t>
            </a:r>
            <a:endParaRPr lang="zh-TW" altLang="en-US" b="1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4B8983-DB56-4A43-A88F-C88E919B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87" y="2162932"/>
            <a:ext cx="4530623" cy="33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1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とは？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11DFF0-40B8-4AC3-BB64-35E41BA8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i="0" dirty="0" err="1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とは、</a:t>
            </a:r>
            <a:r>
              <a:rPr lang="en-US" altLang="ja-JP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WordPress</a:t>
            </a:r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サイトを運営するのに最適化設計されたプレミアムマネッジドサーバーです。</a:t>
            </a:r>
            <a:endParaRPr lang="en-US" altLang="ja-JP" b="1" i="0" dirty="0"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プレミアム</a:t>
            </a:r>
            <a:r>
              <a:rPr lang="en-US" altLang="ja-JP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DNS</a:t>
            </a:r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や最適化キャッシュ、独自</a:t>
            </a:r>
            <a:r>
              <a:rPr lang="en-US" altLang="ja-JP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CDN</a:t>
            </a:r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を提供しており、海外では５年連続で</a:t>
            </a:r>
            <a:r>
              <a:rPr lang="en-US" altLang="ja-JP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Top-Tier</a:t>
            </a:r>
            <a:r>
              <a:rPr lang="ja-JP" altLang="en-US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「最高峰サーバー」と評され続けている最高品質のワードプレスサーバーです。</a:t>
            </a:r>
            <a:endParaRPr lang="zh-TW" altLang="en-US" b="1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38200" y="499400"/>
            <a:ext cx="311092" cy="1057012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選んだ４つ理由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11DFF0-40B8-4AC3-BB64-35E41BA8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理由①　</a:t>
            </a:r>
            <a:r>
              <a:rPr lang="en-US" altLang="ja-JP" sz="2400" b="1" i="0" dirty="0" err="1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は</a:t>
            </a:r>
            <a:r>
              <a:rPr lang="en-US" altLang="ja-JP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 Cloud Platform</a:t>
            </a: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をサーバー基盤にしている</a:t>
            </a:r>
            <a:endParaRPr lang="en-US" altLang="ja-JP" sz="2400" b="1" i="0" dirty="0"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 Cloud Platform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は、</a:t>
            </a:r>
            <a:r>
              <a:rPr lang="zh-TW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検索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エンジン「</a:t>
            </a: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 Search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」や</a:t>
            </a:r>
            <a:r>
              <a:rPr lang="zh-TW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動画配信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サービス「</a:t>
            </a:r>
            <a:r>
              <a:rPr lang="en-US" altLang="ja-JP" sz="1800" i="0" dirty="0" err="1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Youtube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」を</a:t>
            </a:r>
            <a:r>
              <a:rPr lang="zh-TW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提供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するサーバーインフラで、</a:t>
            </a:r>
            <a:r>
              <a:rPr lang="zh-TW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世界最強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サーバーです。</a:t>
            </a:r>
            <a:endParaRPr lang="en-US" altLang="ja-JP" sz="1800" i="0" dirty="0">
              <a:solidFill>
                <a:srgbClr val="0070C0"/>
              </a:solidFill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理由②　</a:t>
            </a:r>
            <a:r>
              <a:rPr lang="en-US" altLang="ja-JP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SEO</a:t>
            </a: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対策 「データセンター」と「ページ読み込みスピード」</a:t>
            </a:r>
            <a:endParaRPr lang="en-US" altLang="ja-JP" sz="2400" b="1" i="0" dirty="0"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(1)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近年</a:t>
            </a: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は、独自の経験に基づいたユニークなコンテンツを作成することが</a:t>
            </a: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SEO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の一番の対策である。</a:t>
            </a:r>
            <a:endParaRPr lang="en-US" altLang="ja-JP" sz="1800" i="0" dirty="0">
              <a:solidFill>
                <a:srgbClr val="0070C0"/>
              </a:solidFill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(2)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同時にウェブサイトの読み込みスピードがユーザー満足度につながること。</a:t>
            </a:r>
            <a:endParaRPr lang="en-US" altLang="ja-JP" sz="1800" i="0" dirty="0">
              <a:solidFill>
                <a:srgbClr val="0070C0"/>
              </a:solidFill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(3)</a:t>
            </a:r>
            <a:r>
              <a:rPr lang="ja-JP" altLang="en-US" sz="1800" dirty="0">
                <a:solidFill>
                  <a:srgbClr val="0070C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日本サバーがあります。</a:t>
            </a:r>
            <a:endParaRPr lang="en-US" altLang="ja-JP" sz="1800" i="0" dirty="0">
              <a:solidFill>
                <a:srgbClr val="0070C0"/>
              </a:solidFill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理由③　デベロッパー同士で評判が良かった</a:t>
            </a:r>
            <a:endParaRPr lang="en-US" altLang="ja-JP" sz="2400" b="1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理由④　</a:t>
            </a:r>
            <a:r>
              <a:rPr lang="en-US" altLang="ja-JP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</a:t>
            </a:r>
            <a:r>
              <a:rPr lang="ja-JP" altLang="en-US" sz="2400" b="1" i="0" dirty="0"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のお墨付き</a:t>
            </a:r>
            <a:endParaRPr lang="en-US" altLang="ja-JP" sz="2400" b="1" i="0" dirty="0"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0" indent="0">
              <a:buNone/>
            </a:pP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検索エンジンの運営主体である</a:t>
            </a:r>
            <a:r>
              <a:rPr lang="en-US" altLang="ja-JP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Google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自体が公式ドキュメントにて「ワードプレスでウェブサイトを運営するなら、</a:t>
            </a:r>
            <a:r>
              <a:rPr lang="en-US" altLang="ja-JP" sz="1800" i="0" dirty="0" err="1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sz="1800" i="0" dirty="0">
                <a:solidFill>
                  <a:srgbClr val="0070C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をお使いください」</a:t>
            </a:r>
            <a:endParaRPr lang="en-US" altLang="ja-JP" sz="1800" i="0" dirty="0">
              <a:solidFill>
                <a:srgbClr val="0070C0"/>
              </a:solidFill>
              <a:effectLst/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38200" y="499400"/>
            <a:ext cx="311092" cy="1057012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のスピード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38200" y="499400"/>
            <a:ext cx="311092" cy="1057012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DD4BBE-8BD1-47D6-8A8E-5BDEF06B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97" y="1460302"/>
            <a:ext cx="5845606" cy="51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管理画面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38200" y="258100"/>
            <a:ext cx="311092" cy="1057012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02EAFA-987A-49D5-B3AB-A020C04E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0" y="1508787"/>
            <a:ext cx="10723040" cy="52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13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en-US" altLang="zh-TW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料金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38200" y="105169"/>
            <a:ext cx="311092" cy="1057012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A4420A-C586-4101-BAF3-500369D0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275431"/>
            <a:ext cx="10121900" cy="53842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9774D38-491E-485C-8847-2E2293BE7BB6}"/>
              </a:ext>
            </a:extLst>
          </p:cNvPr>
          <p:cNvSpPr txBox="1"/>
          <p:nvPr/>
        </p:nvSpPr>
        <p:spPr>
          <a:xfrm>
            <a:off x="2019300" y="146346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3120</a:t>
            </a:r>
            <a:r>
              <a:rPr lang="ja-JP" altLang="en-US" b="1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円</a:t>
            </a:r>
            <a:endParaRPr lang="en-US" altLang="ja-JP" b="1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6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54177-3EBD-4357-9B52-99BBCAD3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80" y="-23051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</a:t>
            </a:r>
            <a:r>
              <a:rPr lang="en-US" altLang="zh-TW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Kinsta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と他のサバーと比べて</a:t>
            </a:r>
            <a:endParaRPr lang="zh-TW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8ED8E-8CFA-4311-A7CC-E35D19EA4A84}"/>
              </a:ext>
            </a:extLst>
          </p:cNvPr>
          <p:cNvSpPr/>
          <p:nvPr/>
        </p:nvSpPr>
        <p:spPr>
          <a:xfrm>
            <a:off x="841274" y="38032"/>
            <a:ext cx="311092" cy="885699"/>
          </a:xfrm>
          <a:prstGeom prst="rect">
            <a:avLst/>
          </a:prstGeom>
          <a:solidFill>
            <a:srgbClr val="6E5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17D3476-F93C-4C17-ACCC-24BDA594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4153"/>
              </p:ext>
            </p:extLst>
          </p:nvPr>
        </p:nvGraphicFramePr>
        <p:xfrm>
          <a:off x="161731" y="1000222"/>
          <a:ext cx="11868538" cy="56475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265">
                  <a:extLst>
                    <a:ext uri="{9D8B030D-6E8A-4147-A177-3AD203B41FA5}">
                      <a16:colId xmlns:a16="http://schemas.microsoft.com/office/drawing/2014/main" val="3315933932"/>
                    </a:ext>
                  </a:extLst>
                </a:gridCol>
                <a:gridCol w="2448767">
                  <a:extLst>
                    <a:ext uri="{9D8B030D-6E8A-4147-A177-3AD203B41FA5}">
                      <a16:colId xmlns:a16="http://schemas.microsoft.com/office/drawing/2014/main" val="3567263341"/>
                    </a:ext>
                  </a:extLst>
                </a:gridCol>
                <a:gridCol w="1940768">
                  <a:extLst>
                    <a:ext uri="{9D8B030D-6E8A-4147-A177-3AD203B41FA5}">
                      <a16:colId xmlns:a16="http://schemas.microsoft.com/office/drawing/2014/main" val="1313568803"/>
                    </a:ext>
                  </a:extLst>
                </a:gridCol>
                <a:gridCol w="5467738">
                  <a:extLst>
                    <a:ext uri="{9D8B030D-6E8A-4147-A177-3AD203B41FA5}">
                      <a16:colId xmlns:a16="http://schemas.microsoft.com/office/drawing/2014/main" val="152260903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GoDaddy</a:t>
                      </a:r>
                    </a:p>
                    <a:p>
                      <a:pPr algn="ctr"/>
                      <a:r>
                        <a:rPr lang="ja-JP" altLang="en-US" dirty="0"/>
                        <a:t>（現在）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/>
                        <a:t>Kinsta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/>
                        <a:t>Xserver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59170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料金</a:t>
                      </a:r>
                      <a:endParaRPr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1289</a:t>
                      </a:r>
                      <a:r>
                        <a:rPr lang="ja-JP" altLang="en-US" dirty="0"/>
                        <a:t>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3120</a:t>
                      </a:r>
                      <a:r>
                        <a:rPr lang="ja-JP" altLang="en-US" dirty="0"/>
                        <a:t>円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お支払い時に「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ヶ月」「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ヶ月」「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ヶ月」「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ヶ月」「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ヶ月」のうち、任意の契約期間を選択</a:t>
                      </a:r>
                      <a:endParaRPr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 3000(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初期費用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3 = 6600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円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 3000(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初期費用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ja-JP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6 = 9600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円</a:t>
                      </a:r>
                      <a:endParaRPr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1500(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初期費用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ja-JP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12 = 13500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円</a:t>
                      </a:r>
                      <a:endParaRPr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1500(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初期費用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ja-JP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950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24 = 24300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円</a:t>
                      </a:r>
                      <a:endParaRPr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ヶ月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1500(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初期費用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ja-JP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36 = 33900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47696"/>
                  </a:ext>
                </a:extLst>
              </a:tr>
              <a:tr h="583489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訪問回数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低い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25,000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上限なし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1718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ディスクスペース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200GB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10GB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200GB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7600"/>
                  </a:ext>
                </a:extLst>
              </a:tr>
              <a:tr h="583489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バックアップ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5GB   – 2746</a:t>
                      </a:r>
                      <a:r>
                        <a:rPr lang="ja-JP" altLang="en-US" dirty="0"/>
                        <a:t>円</a:t>
                      </a:r>
                      <a:r>
                        <a:rPr lang="en-US" altLang="ja-JP" dirty="0"/>
                        <a:t> / </a:t>
                      </a:r>
                      <a:r>
                        <a:rPr lang="ja-JP" altLang="en-US" dirty="0"/>
                        <a:t>年</a:t>
                      </a:r>
                      <a:endParaRPr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25GB – 5538</a:t>
                      </a:r>
                      <a:r>
                        <a:rPr lang="ja-JP" altLang="en-US" dirty="0"/>
                        <a:t>円</a:t>
                      </a:r>
                      <a:r>
                        <a:rPr lang="en-US" altLang="ja-JP" dirty="0"/>
                        <a:t> / </a:t>
                      </a:r>
                      <a:r>
                        <a:rPr lang="ja-JP" altLang="en-US" dirty="0"/>
                        <a:t>年</a:t>
                      </a:r>
                      <a:endParaRPr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50GB – 8332</a:t>
                      </a:r>
                      <a:r>
                        <a:rPr lang="ja-JP" altLang="en-US" dirty="0"/>
                        <a:t>円</a:t>
                      </a:r>
                      <a:r>
                        <a:rPr lang="en-US" altLang="ja-JP" dirty="0"/>
                        <a:t> / </a:t>
                      </a:r>
                      <a:r>
                        <a:rPr lang="ja-JP" altLang="en-US" dirty="0"/>
                        <a:t>年</a:t>
                      </a:r>
                      <a:endParaRPr lang="en-US" altLang="ja-JP" dirty="0"/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無料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無料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916625"/>
                  </a:ext>
                </a:extLst>
              </a:tr>
              <a:tr h="583489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サポート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日本語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 /</a:t>
                      </a:r>
                      <a:r>
                        <a:rPr lang="ja-JP" altLang="en-US" dirty="0"/>
                        <a:t>台湾語</a:t>
                      </a:r>
                      <a:r>
                        <a:rPr lang="en-US" altLang="ja-JP" dirty="0"/>
                        <a:t>/ </a:t>
                      </a:r>
                      <a:r>
                        <a:rPr lang="ja-JP" altLang="en-US" dirty="0"/>
                        <a:t>英語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英語のみ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24</a:t>
                      </a:r>
                      <a:r>
                        <a:rPr lang="ja-JP" altLang="en-US" dirty="0"/>
                        <a:t>時間</a:t>
                      </a:r>
                      <a:r>
                        <a:rPr lang="en-US" altLang="ja-JP" dirty="0"/>
                        <a:t>365</a:t>
                      </a:r>
                      <a:r>
                        <a:rPr lang="ja-JP" altLang="en-US" dirty="0"/>
                        <a:t>日（日本語）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49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2B79958-3830-48A2-94AF-56052AF2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02529"/>
              </p:ext>
            </p:extLst>
          </p:nvPr>
        </p:nvGraphicFramePr>
        <p:xfrm>
          <a:off x="521213" y="22844"/>
          <a:ext cx="11149574" cy="681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42">
                  <a:extLst>
                    <a:ext uri="{9D8B030D-6E8A-4147-A177-3AD203B41FA5}">
                      <a16:colId xmlns:a16="http://schemas.microsoft.com/office/drawing/2014/main" val="3491582196"/>
                    </a:ext>
                  </a:extLst>
                </a:gridCol>
                <a:gridCol w="4960646">
                  <a:extLst>
                    <a:ext uri="{9D8B030D-6E8A-4147-A177-3AD203B41FA5}">
                      <a16:colId xmlns:a16="http://schemas.microsoft.com/office/drawing/2014/main" val="4278206297"/>
                    </a:ext>
                  </a:extLst>
                </a:gridCol>
                <a:gridCol w="2787393">
                  <a:extLst>
                    <a:ext uri="{9D8B030D-6E8A-4147-A177-3AD203B41FA5}">
                      <a16:colId xmlns:a16="http://schemas.microsoft.com/office/drawing/2014/main" val="1270635440"/>
                    </a:ext>
                  </a:extLst>
                </a:gridCol>
                <a:gridCol w="2787393">
                  <a:extLst>
                    <a:ext uri="{9D8B030D-6E8A-4147-A177-3AD203B41FA5}">
                      <a16:colId xmlns:a16="http://schemas.microsoft.com/office/drawing/2014/main" val="4049362008"/>
                    </a:ext>
                  </a:extLst>
                </a:gridCol>
              </a:tblGrid>
              <a:tr h="512283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latin typeface="+mj-ea"/>
                          <a:ea typeface="+mj-ea"/>
                        </a:rPr>
                        <a:t> 日本最大のウェブホスティング総合調査ランキング</a:t>
                      </a:r>
                      <a:endParaRPr lang="zh-TW" altLang="en-US" sz="1600" b="1" dirty="0">
                        <a:latin typeface="+mj-ea"/>
                        <a:ea typeface="+mj-ea"/>
                      </a:endParaRPr>
                    </a:p>
                  </a:txBody>
                  <a:tcPr marL="125433" marR="125433" marT="62716" marB="62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游ゴシック Light" panose="020B0300000000000000" pitchFamily="50" charset="-128"/>
                          <a:ea typeface="游ゴシック Light" panose="020B0300000000000000" pitchFamily="50" charset="-128"/>
                          <a:cs typeface="+mn-cs"/>
                        </a:rPr>
                        <a:t>月額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游ゴシック Light" panose="020B0300000000000000" pitchFamily="50" charset="-128"/>
                        <a:ea typeface="游ゴシック Light" panose="020B0300000000000000" pitchFamily="50" charset="-128"/>
                      </a:endParaRPr>
                    </a:p>
                  </a:txBody>
                  <a:tcPr marL="125433" marR="125433" marT="62716" marB="62716" anchor="ctr"/>
                </a:tc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3059115514"/>
                  </a:ext>
                </a:extLst>
              </a:tr>
              <a:tr h="839619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2500" dirty="0" err="1"/>
                        <a:t>Xserver</a:t>
                      </a:r>
                      <a:r>
                        <a:rPr lang="en-US" altLang="zh-TW" sz="2500" dirty="0"/>
                        <a:t>(</a:t>
                      </a:r>
                      <a:r>
                        <a:rPr lang="ja-JP" altLang="en-US" sz="2500" dirty="0"/>
                        <a:t>エックスサーバー</a:t>
                      </a:r>
                      <a:r>
                        <a:rPr lang="en-US" altLang="zh-TW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¥961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大阪に本社を置く「エックスサーバー株式会社」は、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年以上に渡り、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万件以上ものサイト運用実績と、国内最大級のシェアを誇ります。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2127154483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2500" dirty="0"/>
                        <a:t>お</a:t>
                      </a:r>
                      <a:r>
                        <a:rPr lang="zh-TW" altLang="en-US" sz="2500" dirty="0"/>
                        <a:t>名前</a:t>
                      </a:r>
                      <a:r>
                        <a:rPr lang="en-US" altLang="zh-TW" sz="2500" dirty="0"/>
                        <a:t>.com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¥860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東証一部上場の歴史ある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インターネット株式会社が運営する「お名前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」。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2500178102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2500" dirty="0" err="1"/>
                        <a:t>Heteml</a:t>
                      </a:r>
                      <a:r>
                        <a:rPr lang="en-US" altLang="ja-JP" sz="2500" dirty="0"/>
                        <a:t>(</a:t>
                      </a:r>
                      <a:r>
                        <a:rPr lang="ja-JP" altLang="en-US" sz="2500" dirty="0"/>
                        <a:t>ヘテムル</a:t>
                      </a:r>
                      <a:r>
                        <a:rPr lang="en-US" altLang="ja-JP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¥775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グループが速度を追求した結果生まれたのがレンタルサーバーの「ヘテムル」。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3919795005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2500" dirty="0" err="1"/>
                        <a:t>mixhost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¥1326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大阪に本社を置くアズポケット株式会社からの</a:t>
                      </a:r>
                      <a:r>
                        <a:rPr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mixhost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は、サーバー管理ツールの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cPanel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を採用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3034752577"/>
                  </a:ext>
                </a:extLst>
              </a:tr>
              <a:tr h="51228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2500" dirty="0"/>
                        <a:t>Sakura Internet(</a:t>
                      </a:r>
                      <a:r>
                        <a:rPr lang="ja-JP" altLang="en-US" sz="2500" dirty="0"/>
                        <a:t>さくらサーバー</a:t>
                      </a:r>
                      <a:r>
                        <a:rPr lang="en-US" altLang="ja-JP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¥125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「さくらインターネット」は大阪に本社を置く、東証一部上場企業です。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2794693353"/>
                  </a:ext>
                </a:extLst>
              </a:tr>
              <a:tr h="51228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6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2500" dirty="0" err="1"/>
                        <a:t>StarServer</a:t>
                      </a:r>
                      <a:r>
                        <a:rPr lang="en-US" altLang="ja-JP" sz="2500" dirty="0"/>
                        <a:t>(</a:t>
                      </a:r>
                      <a:r>
                        <a:rPr lang="ja-JP" altLang="en-US" sz="2500" dirty="0"/>
                        <a:t>スターサーバー</a:t>
                      </a:r>
                      <a:r>
                        <a:rPr lang="en-US" altLang="ja-JP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¥167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年に設立されたネットオウルは京都に本社を置いている会社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2631688993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2500" dirty="0" err="1"/>
                        <a:t>Lolipop</a:t>
                      </a:r>
                      <a:r>
                        <a:rPr lang="en-US" altLang="ja-JP" sz="2500" dirty="0"/>
                        <a:t>(</a:t>
                      </a:r>
                      <a:r>
                        <a:rPr lang="ja-JP" altLang="en-US" sz="2500" dirty="0"/>
                        <a:t>ロリポップ！</a:t>
                      </a:r>
                      <a:r>
                        <a:rPr lang="en-US" altLang="ja-JP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¥93.87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大手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通信企業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のグループの関連会社「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ペパボ」によって運営されています。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4264660252"/>
                  </a:ext>
                </a:extLst>
              </a:tr>
              <a:tr h="535867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value-server(</a:t>
                      </a:r>
                      <a:r>
                        <a:rPr lang="ja-JP" altLang="en-US" sz="2500" dirty="0"/>
                        <a:t>バリューサーバー</a:t>
                      </a:r>
                      <a:r>
                        <a:rPr lang="en-US" altLang="zh-TW" sz="2500" dirty="0"/>
                        <a:t>)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¥385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大手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通信企業の</a:t>
                      </a:r>
                      <a:r>
                        <a:rPr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</a:t>
                      </a: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からのバリューサーバーとバリュードメイン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4211184378"/>
                  </a:ext>
                </a:extLst>
              </a:tr>
              <a:tr h="51228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9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2500" dirty="0" err="1"/>
                        <a:t>SiteGround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¥729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4088821498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n-US" altLang="zh-TW" sz="2500" dirty="0"/>
                        <a:t>10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zh-TW" sz="2500" dirty="0" err="1"/>
                        <a:t>Hostinger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¥103</a:t>
                      </a:r>
                      <a:r>
                        <a:rPr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から</a:t>
                      </a:r>
                      <a:endParaRPr lang="zh-TW" altLang="en-US" sz="2500" dirty="0"/>
                    </a:p>
                  </a:txBody>
                  <a:tcPr marL="125433" marR="125433" marT="62716" marB="62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日本ではあまり知られていませんが、世界的に大人気のホスティングサービス</a:t>
                      </a:r>
                      <a:endParaRPr lang="zh-TW" altLang="en-US" sz="1200" dirty="0"/>
                    </a:p>
                  </a:txBody>
                  <a:tcPr marL="125433" marR="125433" marT="62716" marB="62716"/>
                </a:tc>
                <a:extLst>
                  <a:ext uri="{0D108BD9-81ED-4DB2-BD59-A6C34878D82A}">
                    <a16:rowId xmlns:a16="http://schemas.microsoft.com/office/drawing/2014/main" val="313893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34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1056</Words>
  <Application>Microsoft Office PowerPoint</Application>
  <PresentationFormat>寬螢幕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HGS明朝E</vt:lpstr>
      <vt:lpstr>HGS創英角ｺﾞｼｯｸUB</vt:lpstr>
      <vt:lpstr>游ゴシック Light</vt:lpstr>
      <vt:lpstr>Arial</vt:lpstr>
      <vt:lpstr>Calibri</vt:lpstr>
      <vt:lpstr>Calibri Light</vt:lpstr>
      <vt:lpstr>Office 佈景主題</vt:lpstr>
      <vt:lpstr>KINSTA</vt:lpstr>
      <vt:lpstr>   Kinstaとは？</vt:lpstr>
      <vt:lpstr>   Kinsta選んだ４つ理由</vt:lpstr>
      <vt:lpstr>   Kinstaのスピード</vt:lpstr>
      <vt:lpstr>   Kinsta管理画面</vt:lpstr>
      <vt:lpstr>   Kinsta 料金</vt:lpstr>
      <vt:lpstr>   Kinstaと他のサバーと比べて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KINSTA</dc:title>
  <dc:creator>casino paiza</dc:creator>
  <cp:lastModifiedBy>casino paiza</cp:lastModifiedBy>
  <cp:revision>17</cp:revision>
  <dcterms:created xsi:type="dcterms:W3CDTF">2020-12-14T02:00:29Z</dcterms:created>
  <dcterms:modified xsi:type="dcterms:W3CDTF">2020-12-14T03:44:19Z</dcterms:modified>
</cp:coreProperties>
</file>