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6" d="100"/>
          <a:sy n="86" d="100"/>
        </p:scale>
        <p:origin x="-990"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8" name="Rectangle 7"/>
          <p:cNvSpPr/>
          <p:nvPr/>
        </p:nvSpPr>
        <p:spPr>
          <a:xfrm flipH="1">
            <a:off x="2667000" y="0"/>
            <a:ext cx="6477000" cy="6858000"/>
          </a:xfrm>
          <a:prstGeom prst="rect">
            <a:avLst/>
          </a:prstGeom>
          <a:blipFill>
            <a:blip r:embed="rId2">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Straight Connector 8"/>
          <p:cNvSpPr>
            <a:spLocks noChangeShapeType="1"/>
          </p:cNvSpPr>
          <p:nvPr/>
        </p:nvSpPr>
        <p:spPr bwMode="auto">
          <a:xfrm rot="16200000">
            <a:off x="-762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Title 11"/>
          <p:cNvSpPr>
            <a:spLocks noGrp="1"/>
          </p:cNvSpPr>
          <p:nvPr>
            <p:ph type="ctrTitle"/>
          </p:nvPr>
        </p:nvSpPr>
        <p:spPr>
          <a:xfrm>
            <a:off x="3366868" y="533400"/>
            <a:ext cx="5105400" cy="2868168"/>
          </a:xfrm>
        </p:spPr>
        <p:txBody>
          <a:bodyPr lIns="45720" tIns="0" rIns="45720">
            <a:noAutofit/>
          </a:bodyPr>
          <a:lstStyle>
            <a:lvl1pPr algn="r">
              <a:defRPr sz="4200" b="1"/>
            </a:lvl1pPr>
            <a:extLst/>
          </a:lstStyle>
          <a:p>
            <a:r>
              <a:rPr kumimoji="0" lang="en-US" smtClean="0"/>
              <a:t>Click to edit Master title style</a:t>
            </a:r>
            <a:endParaRPr kumimoji="0" lang="en-US"/>
          </a:p>
        </p:txBody>
      </p:sp>
      <p:sp>
        <p:nvSpPr>
          <p:cNvPr id="25" name="Subtitle 24"/>
          <p:cNvSpPr>
            <a:spLocks noGrp="1"/>
          </p:cNvSpPr>
          <p:nvPr>
            <p:ph type="subTitle" idx="1"/>
          </p:nvPr>
        </p:nvSpPr>
        <p:spPr>
          <a:xfrm>
            <a:off x="3354442" y="3539864"/>
            <a:ext cx="5114778"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31" name="Date Placeholder 30"/>
          <p:cNvSpPr>
            <a:spLocks noGrp="1"/>
          </p:cNvSpPr>
          <p:nvPr>
            <p:ph type="dt" sz="half" idx="10"/>
          </p:nvPr>
        </p:nvSpPr>
        <p:spPr>
          <a:xfrm>
            <a:off x="5871224" y="6557946"/>
            <a:ext cx="2002464" cy="226902"/>
          </a:xfrm>
        </p:spPr>
        <p:txBody>
          <a:bodyPr/>
          <a:lstStyle>
            <a:lvl1pPr>
              <a:defRPr lang="en-US" smtClean="0">
                <a:solidFill>
                  <a:srgbClr val="FFFFFF"/>
                </a:solidFill>
              </a:defRPr>
            </a:lvl1pPr>
            <a:extLst/>
          </a:lstStyle>
          <a:p>
            <a:fld id="{4AA3B686-B6D7-475E-92D9-DBCE128CCED0}" type="datetimeFigureOut">
              <a:rPr lang="en-US" smtClean="0"/>
              <a:pPr/>
              <a:t>7/6/2020</a:t>
            </a:fld>
            <a:endParaRPr lang="en-US"/>
          </a:p>
        </p:txBody>
      </p:sp>
      <p:sp>
        <p:nvSpPr>
          <p:cNvPr id="18" name="Footer Placeholder 17"/>
          <p:cNvSpPr>
            <a:spLocks noGrp="1"/>
          </p:cNvSpPr>
          <p:nvPr>
            <p:ph type="ftr" sz="quarter" idx="11"/>
          </p:nvPr>
        </p:nvSpPr>
        <p:spPr>
          <a:xfrm>
            <a:off x="2819400" y="6557946"/>
            <a:ext cx="2927722" cy="228600"/>
          </a:xfrm>
        </p:spPr>
        <p:txBody>
          <a:bodyPr/>
          <a:lstStyle>
            <a:lvl1pPr>
              <a:defRPr lang="en-US" dirty="0">
                <a:solidFill>
                  <a:srgbClr val="FFFFFF"/>
                </a:solidFill>
              </a:defRPr>
            </a:lvl1pPr>
            <a:extLst/>
          </a:lstStyle>
          <a:p>
            <a:endParaRPr lang="en-US"/>
          </a:p>
        </p:txBody>
      </p:sp>
      <p:sp>
        <p:nvSpPr>
          <p:cNvPr id="29" name="Slide Number Placeholder 28"/>
          <p:cNvSpPr>
            <a:spLocks noGrp="1"/>
          </p:cNvSpPr>
          <p:nvPr>
            <p:ph type="sldNum" sz="quarter" idx="12"/>
          </p:nvPr>
        </p:nvSpPr>
        <p:spPr>
          <a:xfrm>
            <a:off x="7880884" y="6556248"/>
            <a:ext cx="588336" cy="228600"/>
          </a:xfrm>
        </p:spPr>
        <p:txBody>
          <a:bodyPr/>
          <a:lstStyle>
            <a:lvl1pPr>
              <a:defRPr lang="en-US" smtClean="0">
                <a:solidFill>
                  <a:srgbClr val="FFFFFF"/>
                </a:solidFill>
              </a:defRPr>
            </a:lvl1pPr>
            <a:extLst/>
          </a:lstStyle>
          <a:p>
            <a:fld id="{E0829AD0-1C4F-46A8-B409-979CB9AE31C5}"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AA3B686-B6D7-475E-92D9-DBCE128CCED0}" type="datetimeFigureOut">
              <a:rPr lang="en-US" smtClean="0"/>
              <a:pPr/>
              <a:t>7/6/2020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E0829AD0-1C4F-46A8-B409-979CB9AE31C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274955"/>
            <a:ext cx="1524000" cy="5851525"/>
          </a:xfrm>
        </p:spPr>
        <p:txBody>
          <a:bodyPr vert="eaVert" ancho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2"/>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242816" y="6557946"/>
            <a:ext cx="2002464" cy="226902"/>
          </a:xfrm>
        </p:spPr>
        <p:txBody>
          <a:bodyPr/>
          <a:lstStyle>
            <a:extLst/>
          </a:lstStyle>
          <a:p>
            <a:fld id="{4AA3B686-B6D7-475E-92D9-DBCE128CCED0}" type="datetimeFigureOut">
              <a:rPr lang="en-US" smtClean="0"/>
              <a:pPr/>
              <a:t>7/6/2020</a:t>
            </a:fld>
            <a:endParaRPr lang="en-US"/>
          </a:p>
        </p:txBody>
      </p:sp>
      <p:sp>
        <p:nvSpPr>
          <p:cNvPr id="5" name="Footer Placeholder 4"/>
          <p:cNvSpPr>
            <a:spLocks noGrp="1"/>
          </p:cNvSpPr>
          <p:nvPr>
            <p:ph type="ftr" sz="quarter" idx="11"/>
          </p:nvPr>
        </p:nvSpPr>
        <p:spPr>
          <a:xfrm>
            <a:off x="457200" y="6556248"/>
            <a:ext cx="3657600" cy="228600"/>
          </a:xfrm>
        </p:spPr>
        <p:txBody>
          <a:bodyPr/>
          <a:lstStyle>
            <a:extLst/>
          </a:lstStyle>
          <a:p>
            <a:endParaRPr lang="en-US"/>
          </a:p>
        </p:txBody>
      </p:sp>
      <p:sp>
        <p:nvSpPr>
          <p:cNvPr id="6" name="Slide Number Placeholder 5"/>
          <p:cNvSpPr>
            <a:spLocks noGrp="1"/>
          </p:cNvSpPr>
          <p:nvPr>
            <p:ph type="sldNum" sz="quarter" idx="12"/>
          </p:nvPr>
        </p:nvSpPr>
        <p:spPr>
          <a:xfrm>
            <a:off x="6254496" y="6553200"/>
            <a:ext cx="588336" cy="228600"/>
          </a:xfrm>
        </p:spPr>
        <p:txBody>
          <a:bodyPr/>
          <a:lstStyle>
            <a:lvl1pPr>
              <a:defRPr>
                <a:solidFill>
                  <a:schemeClr val="tx2"/>
                </a:solidFill>
              </a:defRPr>
            </a:lvl1pPr>
            <a:extLst/>
          </a:lstStyle>
          <a:p>
            <a:fld id="{E0829AD0-1C4F-46A8-B409-979CB9AE31C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AA3B686-B6D7-475E-92D9-DBCE128CCED0}" type="datetimeFigureOut">
              <a:rPr lang="en-US" smtClean="0"/>
              <a:pPr/>
              <a:t>7/6/2020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E0829AD0-1C4F-46A8-B409-979CB9AE31C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66800" y="2821837"/>
            <a:ext cx="6255488" cy="1362075"/>
          </a:xfrm>
        </p:spPr>
        <p:txBody>
          <a:bodyPr tIns="0" anchor="t"/>
          <a:lstStyle>
            <a:lvl1pPr algn="r">
              <a:buNone/>
              <a:defRPr sz="42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1066800" y="1905000"/>
            <a:ext cx="6255488"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4724238" y="6556810"/>
            <a:ext cx="2002464" cy="226902"/>
          </a:xfrm>
        </p:spPr>
        <p:txBody>
          <a:bodyPr bIns="0" anchor="b"/>
          <a:lstStyle>
            <a:lvl1pPr>
              <a:defRPr>
                <a:solidFill>
                  <a:schemeClr val="tx2"/>
                </a:solidFill>
              </a:defRPr>
            </a:lvl1pPr>
            <a:extLst/>
          </a:lstStyle>
          <a:p>
            <a:fld id="{4AA3B686-B6D7-475E-92D9-DBCE128CCED0}" type="datetimeFigureOut">
              <a:rPr lang="en-US" smtClean="0"/>
              <a:pPr/>
              <a:t>7/6/2020</a:t>
            </a:fld>
            <a:endParaRPr lang="en-US"/>
          </a:p>
        </p:txBody>
      </p:sp>
      <p:sp>
        <p:nvSpPr>
          <p:cNvPr id="5" name="Footer Placeholder 4"/>
          <p:cNvSpPr>
            <a:spLocks noGrp="1"/>
          </p:cNvSpPr>
          <p:nvPr>
            <p:ph type="ftr" sz="quarter" idx="11"/>
          </p:nvPr>
        </p:nvSpPr>
        <p:spPr>
          <a:xfrm>
            <a:off x="1735358" y="6556810"/>
            <a:ext cx="2895600" cy="228600"/>
          </a:xfrm>
        </p:spPr>
        <p:txBody>
          <a:bodyPr bIns="0" anchor="b"/>
          <a:lstStyle>
            <a:lvl1pPr>
              <a:defRPr>
                <a:solidFill>
                  <a:schemeClr val="tx2"/>
                </a:solidFill>
              </a:defRPr>
            </a:lvl1pPr>
            <a:extLst/>
          </a:lstStyle>
          <a:p>
            <a:endParaRPr lang="en-US"/>
          </a:p>
        </p:txBody>
      </p:sp>
      <p:sp>
        <p:nvSpPr>
          <p:cNvPr id="6" name="Slide Number Placeholder 5"/>
          <p:cNvSpPr>
            <a:spLocks noGrp="1"/>
          </p:cNvSpPr>
          <p:nvPr>
            <p:ph type="sldNum" sz="quarter" idx="12"/>
          </p:nvPr>
        </p:nvSpPr>
        <p:spPr>
          <a:xfrm>
            <a:off x="6733952" y="6555112"/>
            <a:ext cx="588336" cy="228600"/>
          </a:xfrm>
        </p:spPr>
        <p:txBody>
          <a:bodyPr/>
          <a:lstStyle>
            <a:extLst/>
          </a:lstStyle>
          <a:p>
            <a:fld id="{E0829AD0-1C4F-46A8-B409-979CB9AE31C5}"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178808"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4AA3B686-B6D7-475E-92D9-DBCE128CCED0}" type="datetimeFigureOut">
              <a:rPr lang="en-US" smtClean="0"/>
              <a:pPr/>
              <a:t>7/6/2020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E0829AD0-1C4F-46A8-B409-979CB9AE31C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867400"/>
            <a:ext cx="352044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178808" y="5867400"/>
            <a:ext cx="352044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178808"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4AA3B686-B6D7-475E-92D9-DBCE128CCED0}" type="datetimeFigureOut">
              <a:rPr lang="en-US" smtClean="0"/>
              <a:pPr/>
              <a:t>7/6/2020</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E0829AD0-1C4F-46A8-B409-979CB9AE31C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4AA3B686-B6D7-475E-92D9-DBCE128CCED0}" type="datetimeFigureOut">
              <a:rPr lang="en-US" smtClean="0"/>
              <a:pPr/>
              <a:t>7/6/2020</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E0829AD0-1C4F-46A8-B409-979CB9AE31C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extLst/>
          </a:lstStyle>
          <a:p>
            <a:fld id="{4AA3B686-B6D7-475E-92D9-DBCE128CCED0}" type="datetimeFigureOut">
              <a:rPr lang="en-US" smtClean="0"/>
              <a:pPr/>
              <a:t>7/6/2020</a:t>
            </a:fld>
            <a:endParaRPr lang="en-US"/>
          </a:p>
        </p:txBody>
      </p:sp>
      <p:sp>
        <p:nvSpPr>
          <p:cNvPr id="3" name="Footer Placeholder 2"/>
          <p:cNvSpPr>
            <a:spLocks noGrp="1"/>
          </p:cNvSpPr>
          <p:nvPr>
            <p:ph type="ftr" sz="quarter" idx="11"/>
          </p:nvPr>
        </p:nvSpPr>
        <p:spPr/>
        <p:txBody>
          <a:bodyPr/>
          <a:lstStyle>
            <a:lvl1pPr>
              <a:defRPr>
                <a:solidFill>
                  <a:schemeClr val="tx2"/>
                </a:solidFill>
              </a:defRPr>
            </a:lvl1pPr>
            <a:extLst/>
          </a:lstStyle>
          <a:p>
            <a:endParaRPr lang="en-US"/>
          </a:p>
        </p:txBody>
      </p:sp>
      <p:sp>
        <p:nvSpPr>
          <p:cNvPr id="4" name="Slide Number Placeholder 3"/>
          <p:cNvSpPr>
            <a:spLocks noGrp="1"/>
          </p:cNvSpPr>
          <p:nvPr>
            <p:ph type="sldNum" sz="quarter" idx="12"/>
          </p:nvPr>
        </p:nvSpPr>
        <p:spPr/>
        <p:txBody>
          <a:bodyPr/>
          <a:lstStyle>
            <a:extLst/>
          </a:lstStyle>
          <a:p>
            <a:fld id="{E0829AD0-1C4F-46A8-B409-979CB9AE31C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5897880" cy="1173480"/>
          </a:xfrm>
        </p:spPr>
        <p:txBody>
          <a:bodyPr wrap="square" anchor="b"/>
          <a:lstStyle>
            <a:lvl1pPr algn="l">
              <a:buNone/>
              <a:defRPr lang="en-US" sz="2400" baseline="0" smtClean="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97416"/>
            <a:ext cx="589788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7239000" cy="437175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4AA3B686-B6D7-475E-92D9-DBCE128CCED0}" type="datetimeFigureOut">
              <a:rPr lang="en-US" smtClean="0"/>
              <a:pPr/>
              <a:t>7/6/2020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E0829AD0-1C4F-46A8-B409-979CB9AE31C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2"/>
      </p:bgRef>
    </p:bg>
    <p:spTree>
      <p:nvGrpSpPr>
        <p:cNvPr id="1" name=""/>
        <p:cNvGrpSpPr/>
        <p:nvPr/>
      </p:nvGrpSpPr>
      <p:grpSpPr>
        <a:xfrm>
          <a:off x="0" y="0"/>
          <a:ext cx="0" cy="0"/>
          <a:chOff x="0" y="0"/>
          <a:chExt cx="0" cy="0"/>
        </a:xfrm>
      </p:grpSpPr>
      <p:sp>
        <p:nvSpPr>
          <p:cNvPr id="8" name="Rectangle 7"/>
          <p:cNvSpPr/>
          <p:nvPr/>
        </p:nvSpPr>
        <p:spPr>
          <a:xfrm rot="21240000">
            <a:off x="597968" y="1004668"/>
            <a:ext cx="4319527"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a:xfrm rot="21420000">
            <a:off x="596706" y="998816"/>
            <a:ext cx="4319527"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5389098" y="1143000"/>
            <a:ext cx="3429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en-US" smtClean="0"/>
              <a:t>Click to edit Master title style</a:t>
            </a:r>
            <a:endParaRPr kumimoji="0" lang="en-US" dirty="0"/>
          </a:p>
        </p:txBody>
      </p:sp>
      <p:sp>
        <p:nvSpPr>
          <p:cNvPr id="4" name="Text Placeholder 3"/>
          <p:cNvSpPr>
            <a:spLocks noGrp="1"/>
          </p:cNvSpPr>
          <p:nvPr>
            <p:ph type="body" sz="half" idx="2"/>
          </p:nvPr>
        </p:nvSpPr>
        <p:spPr>
          <a:xfrm>
            <a:off x="5389098" y="3283634"/>
            <a:ext cx="3429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en-US" smtClean="0"/>
              <a:t>Click to edit Master text styles</a:t>
            </a:r>
          </a:p>
        </p:txBody>
      </p:sp>
      <p:sp>
        <p:nvSpPr>
          <p:cNvPr id="5" name="Date Placeholder 4"/>
          <p:cNvSpPr>
            <a:spLocks noGrp="1"/>
          </p:cNvSpPr>
          <p:nvPr>
            <p:ph type="dt" sz="half" idx="10"/>
          </p:nvPr>
        </p:nvSpPr>
        <p:spPr/>
        <p:txBody>
          <a:bodyPr/>
          <a:lstStyle>
            <a:extLst/>
          </a:lstStyle>
          <a:p>
            <a:fld id="{4AA3B686-B6D7-475E-92D9-DBCE128CCED0}" type="datetimeFigureOut">
              <a:rPr lang="en-US" smtClean="0"/>
              <a:pPr/>
              <a:t>7/6/2020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E0829AD0-1C4F-46A8-B409-979CB9AE31C5}" type="slidenum">
              <a:rPr lang="en-US" smtClean="0"/>
              <a:pPr/>
              <a:t>‹#›</a:t>
            </a:fld>
            <a:endParaRPr lang="en-US"/>
          </a:p>
        </p:txBody>
      </p:sp>
      <p:sp>
        <p:nvSpPr>
          <p:cNvPr id="10" name="Picture Placeholder 9"/>
          <p:cNvSpPr>
            <a:spLocks noGrp="1"/>
          </p:cNvSpPr>
          <p:nvPr>
            <p:ph type="pic" idx="1"/>
          </p:nvPr>
        </p:nvSpPr>
        <p:spPr>
          <a:xfrm>
            <a:off x="663682" y="1041002"/>
            <a:ext cx="420624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en-US" smtClean="0"/>
              <a:t>Click icon to add picture</a:t>
            </a:r>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flipH="1">
            <a:off x="8153400" y="0"/>
            <a:ext cx="990600" cy="6858000"/>
          </a:xfrm>
          <a:prstGeom prst="rect">
            <a:avLst/>
          </a:prstGeom>
          <a:blipFill>
            <a:blip r:embed="rId13">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Title Placeholder 2"/>
          <p:cNvSpPr>
            <a:spLocks noGrp="1"/>
          </p:cNvSpPr>
          <p:nvPr>
            <p:ph type="title"/>
          </p:nvPr>
        </p:nvSpPr>
        <p:spPr>
          <a:xfrm>
            <a:off x="457200" y="320040"/>
            <a:ext cx="7239000" cy="1143000"/>
          </a:xfrm>
          <a:prstGeom prst="rect">
            <a:avLst/>
          </a:prstGeom>
        </p:spPr>
        <p:txBody>
          <a:bodyPr vert="horz" lIns="45720" tIns="0" rIns="45720" bIns="0" anchor="b" anchorCtr="0">
            <a:normAutofit/>
          </a:bodyPr>
          <a:lstStyle>
            <a:extLst/>
          </a:lstStyle>
          <a:p>
            <a:r>
              <a:rPr kumimoji="0" lang="en-US" smtClean="0"/>
              <a:t>Click to edit Master title style</a:t>
            </a:r>
            <a:endParaRPr kumimoji="0" lang="en-US"/>
          </a:p>
        </p:txBody>
      </p:sp>
      <p:sp>
        <p:nvSpPr>
          <p:cNvPr id="31" name="Text Placeholder 30"/>
          <p:cNvSpPr>
            <a:spLocks noGrp="1"/>
          </p:cNvSpPr>
          <p:nvPr>
            <p:ph type="body" idx="1"/>
          </p:nvPr>
        </p:nvSpPr>
        <p:spPr>
          <a:xfrm>
            <a:off x="457200" y="1609416"/>
            <a:ext cx="7239000" cy="484632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7" name="Date Placeholder 26"/>
          <p:cNvSpPr>
            <a:spLocks noGrp="1"/>
          </p:cNvSpPr>
          <p:nvPr>
            <p:ph type="dt" sz="half" idx="2"/>
          </p:nvPr>
        </p:nvSpPr>
        <p:spPr>
          <a:xfrm>
            <a:off x="4245936" y="6557946"/>
            <a:ext cx="2002464" cy="226902"/>
          </a:xfrm>
          <a:prstGeom prst="rect">
            <a:avLst/>
          </a:prstGeom>
        </p:spPr>
        <p:txBody>
          <a:bodyPr vert="horz" tIns="0" bIns="0" anchor="b"/>
          <a:lstStyle>
            <a:lvl1pPr algn="l" eaLnBrk="1" latinLnBrk="0" hangingPunct="1">
              <a:defRPr kumimoji="0" sz="1000">
                <a:solidFill>
                  <a:schemeClr val="tx2"/>
                </a:solidFill>
              </a:defRPr>
            </a:lvl1pPr>
            <a:extLst/>
          </a:lstStyle>
          <a:p>
            <a:fld id="{4AA3B686-B6D7-475E-92D9-DBCE128CCED0}" type="datetimeFigureOut">
              <a:rPr lang="en-US" smtClean="0"/>
              <a:pPr/>
              <a:t>7/6/2020</a:t>
            </a:fld>
            <a:endParaRPr lang="en-US"/>
          </a:p>
        </p:txBody>
      </p:sp>
      <p:sp>
        <p:nvSpPr>
          <p:cNvPr id="4" name="Footer Placeholder 3"/>
          <p:cNvSpPr>
            <a:spLocks noGrp="1"/>
          </p:cNvSpPr>
          <p:nvPr>
            <p:ph type="ftr" sz="quarter" idx="3"/>
          </p:nvPr>
        </p:nvSpPr>
        <p:spPr>
          <a:xfrm>
            <a:off x="457200" y="6557946"/>
            <a:ext cx="3657600" cy="228600"/>
          </a:xfrm>
          <a:prstGeom prst="rect">
            <a:avLst/>
          </a:prstGeom>
        </p:spPr>
        <p:txBody>
          <a:bodyPr vert="horz" tIns="0" bIns="0" anchor="b"/>
          <a:lstStyle>
            <a:lvl1pPr algn="r" eaLnBrk="1" latinLnBrk="0" hangingPunct="1">
              <a:defRPr kumimoji="0" sz="1000">
                <a:solidFill>
                  <a:schemeClr val="tx2"/>
                </a:solidFill>
              </a:defRPr>
            </a:lvl1pPr>
            <a:extLst/>
          </a:lstStyle>
          <a:p>
            <a:endParaRPr lang="en-US"/>
          </a:p>
        </p:txBody>
      </p:sp>
      <p:sp>
        <p:nvSpPr>
          <p:cNvPr id="16" name="Slide Number Placeholder 15"/>
          <p:cNvSpPr>
            <a:spLocks noGrp="1"/>
          </p:cNvSpPr>
          <p:nvPr>
            <p:ph type="sldNum" sz="quarter" idx="4"/>
          </p:nvPr>
        </p:nvSpPr>
        <p:spPr>
          <a:xfrm>
            <a:off x="6251448" y="6556248"/>
            <a:ext cx="588336" cy="228600"/>
          </a:xfrm>
          <a:prstGeom prst="rect">
            <a:avLst/>
          </a:prstGeom>
        </p:spPr>
        <p:txBody>
          <a:bodyPr vert="horz" lIns="0" tIns="0" rIns="0" bIns="0" anchor="b"/>
          <a:lstStyle>
            <a:lvl1pPr algn="r" eaLnBrk="1" latinLnBrk="0" hangingPunct="1">
              <a:defRPr kumimoji="0" sz="1100">
                <a:solidFill>
                  <a:schemeClr val="tx2"/>
                </a:solidFill>
              </a:defRPr>
            </a:lvl1pPr>
            <a:extLst/>
          </a:lstStyle>
          <a:p>
            <a:fld id="{E0829AD0-1C4F-46A8-B409-979CB9AE31C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p:titleStyle>
    <p:bodyStyle>
      <a:lvl1pPr marL="274320" indent="-274320" algn="l" rtl="0"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l" rtl="0"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l" rtl="0"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hyperlink" Target="https://github.com/sukilsiva/Machine-Learnig-Deep-Learning-Code/blob/master/Data%20Visualisations/Notebooks/World_Unemployment_Data_Vizualisation.ipynb"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838200"/>
            <a:ext cx="8534400" cy="1470025"/>
          </a:xfrm>
        </p:spPr>
        <p:txBody>
          <a:bodyPr/>
          <a:lstStyle/>
          <a:p>
            <a:r>
              <a:rPr lang="en-US" dirty="0" smtClean="0"/>
              <a:t>World Youth Unemployment Rate</a:t>
            </a:r>
            <a:endParaRPr lang="en-US" dirty="0"/>
          </a:p>
        </p:txBody>
      </p:sp>
      <p:sp>
        <p:nvSpPr>
          <p:cNvPr id="3" name="Subtitle 2"/>
          <p:cNvSpPr>
            <a:spLocks noGrp="1"/>
          </p:cNvSpPr>
          <p:nvPr>
            <p:ph type="subTitle" idx="1"/>
          </p:nvPr>
        </p:nvSpPr>
        <p:spPr>
          <a:xfrm>
            <a:off x="2362200" y="5486400"/>
            <a:ext cx="6400800" cy="1219200"/>
          </a:xfrm>
        </p:spPr>
        <p:txBody>
          <a:bodyPr/>
          <a:lstStyle/>
          <a:p>
            <a:r>
              <a:rPr lang="en-US" dirty="0" smtClean="0"/>
              <a:t>Created By</a:t>
            </a:r>
          </a:p>
          <a:p>
            <a:r>
              <a:rPr lang="en-US" dirty="0" smtClean="0"/>
              <a:t>                          Sukil Siva. S </a:t>
            </a:r>
          </a:p>
          <a:p>
            <a:endParaRPr lang="en-US" dirty="0"/>
          </a:p>
        </p:txBody>
      </p:sp>
      <p:pic>
        <p:nvPicPr>
          <p:cNvPr id="1026" name="Picture 2"/>
          <p:cNvPicPr>
            <a:picLocks noChangeAspect="1" noChangeArrowheads="1"/>
          </p:cNvPicPr>
          <p:nvPr/>
        </p:nvPicPr>
        <p:blipFill>
          <a:blip r:embed="rId2"/>
          <a:srcRect/>
          <a:stretch>
            <a:fillRect/>
          </a:stretch>
        </p:blipFill>
        <p:spPr bwMode="auto">
          <a:xfrm>
            <a:off x="2819400" y="2438400"/>
            <a:ext cx="4114800" cy="3886200"/>
          </a:xfrm>
          <a:prstGeom prst="rect">
            <a:avLst/>
          </a:prstGeom>
          <a:noFill/>
          <a:ln w="9525">
            <a:noFill/>
            <a:miter lim="800000"/>
            <a:headEnd/>
            <a:tailEnd/>
          </a:ln>
          <a:effec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Change in percentage of unemployment rate 2010-2014</a:t>
            </a:r>
            <a:endParaRPr lang="en-US" dirty="0"/>
          </a:p>
        </p:txBody>
      </p:sp>
      <p:pic>
        <p:nvPicPr>
          <p:cNvPr id="4" name="Content Placeholder 3" descr="newplot (8).png"/>
          <p:cNvPicPr>
            <a:picLocks noGrp="1" noChangeAspect="1"/>
          </p:cNvPicPr>
          <p:nvPr>
            <p:ph idx="1"/>
          </p:nvPr>
        </p:nvPicPr>
        <p:blipFill>
          <a:blip r:embed="rId2"/>
          <a:stretch>
            <a:fillRect/>
          </a:stretch>
        </p:blipFill>
        <p:spPr>
          <a:xfrm>
            <a:off x="304800" y="1889919"/>
            <a:ext cx="7620000" cy="4739482"/>
          </a:xfr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81000"/>
            <a:ext cx="7772400" cy="990600"/>
          </a:xfrm>
        </p:spPr>
        <p:txBody>
          <a:bodyPr/>
          <a:lstStyle/>
          <a:p>
            <a:pPr algn="l"/>
            <a:r>
              <a:rPr lang="en-US" dirty="0" smtClean="0"/>
              <a:t>Summary of analysis:</a:t>
            </a:r>
            <a:endParaRPr lang="en-US" dirty="0"/>
          </a:p>
        </p:txBody>
      </p:sp>
      <p:sp>
        <p:nvSpPr>
          <p:cNvPr id="3" name="Text Placeholder 2"/>
          <p:cNvSpPr>
            <a:spLocks noGrp="1"/>
          </p:cNvSpPr>
          <p:nvPr>
            <p:ph type="body" idx="1"/>
          </p:nvPr>
        </p:nvSpPr>
        <p:spPr>
          <a:xfrm>
            <a:off x="228600" y="1905000"/>
            <a:ext cx="7543800" cy="3581400"/>
          </a:xfrm>
        </p:spPr>
        <p:txBody>
          <a:bodyPr>
            <a:normAutofit/>
          </a:bodyPr>
          <a:lstStyle/>
          <a:p>
            <a:pPr algn="l">
              <a:buFont typeface="Arial" pitchFamily="34" charset="0"/>
              <a:buChar char="•"/>
            </a:pPr>
            <a:r>
              <a:rPr lang="en-US" dirty="0" smtClean="0"/>
              <a:t> From the above data its clearly seen the percentage change in unemployment increase every years</a:t>
            </a:r>
          </a:p>
          <a:p>
            <a:pPr algn="l">
              <a:buFont typeface="Arial" pitchFamily="34" charset="0"/>
              <a:buChar char="•"/>
            </a:pPr>
            <a:r>
              <a:rPr lang="en-US" dirty="0" smtClean="0"/>
              <a:t> From the above analysis it clear to Understand the peoples in countries Like Africa are already below poverty line and  developed people in developed countries to  have high chances of unemployment every year</a:t>
            </a:r>
          </a:p>
          <a:p>
            <a:pPr algn="l">
              <a:buFont typeface="Arial" pitchFamily="34" charset="0"/>
              <a:buChar char="•"/>
            </a:pPr>
            <a:r>
              <a:rPr lang="en-US" dirty="0" smtClean="0"/>
              <a:t> Best and Top 15 countries in controlling the unemployment rates</a:t>
            </a:r>
          </a:p>
          <a:p>
            <a:pPr algn="l">
              <a:buFont typeface="Arial" pitchFamily="34" charset="0"/>
              <a:buChar char="•"/>
            </a:pPr>
            <a:r>
              <a:rPr lang="en-US" dirty="0" smtClean="0"/>
              <a:t> we have find Distribution of Data</a:t>
            </a:r>
          </a:p>
          <a:p>
            <a:pPr algn="l">
              <a:buFont typeface="Arial" pitchFamily="34" charset="0"/>
              <a:buChar char="•"/>
            </a:pP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0"/>
            <a:ext cx="5105400" cy="1039368"/>
          </a:xfrm>
        </p:spPr>
        <p:txBody>
          <a:bodyPr/>
          <a:lstStyle/>
          <a:p>
            <a:r>
              <a:rPr lang="en-US" dirty="0" smtClean="0"/>
              <a:t>Thank you</a:t>
            </a:r>
            <a:endParaRPr lang="en-US" dirty="0"/>
          </a:p>
        </p:txBody>
      </p:sp>
      <p:sp>
        <p:nvSpPr>
          <p:cNvPr id="3" name="Subtitle 2"/>
          <p:cNvSpPr>
            <a:spLocks noGrp="1"/>
          </p:cNvSpPr>
          <p:nvPr>
            <p:ph type="subTitle" idx="1"/>
          </p:nvPr>
        </p:nvSpPr>
        <p:spPr>
          <a:xfrm>
            <a:off x="2895600" y="4495800"/>
            <a:ext cx="6248400" cy="2098936"/>
          </a:xfrm>
        </p:spPr>
        <p:txBody>
          <a:bodyPr>
            <a:normAutofit fontScale="92500"/>
          </a:bodyPr>
          <a:lstStyle/>
          <a:p>
            <a:r>
              <a:rPr lang="en-US" dirty="0" smtClean="0"/>
              <a:t>For More source code and more plots like scatter plots view the following Link:</a:t>
            </a:r>
            <a:r>
              <a:rPr lang="en-US" dirty="0" smtClean="0">
                <a:hlinkClick r:id="rId2"/>
              </a:rPr>
              <a:t> https://github.com/sukilsiva/Machine-Learnig-Deep-Learning-Code/blob/master/Data%20Visualisations/Notebooks/World_Unemployment_Data_Vizualisation.ipynb</a:t>
            </a:r>
            <a:endParaRPr lang="en-US" dirty="0"/>
          </a:p>
        </p:txBody>
      </p:sp>
      <p:pic>
        <p:nvPicPr>
          <p:cNvPr id="2050" name="Picture 2"/>
          <p:cNvPicPr>
            <a:picLocks noChangeAspect="1" noChangeArrowheads="1"/>
          </p:cNvPicPr>
          <p:nvPr/>
        </p:nvPicPr>
        <p:blipFill>
          <a:blip r:embed="rId3"/>
          <a:srcRect/>
          <a:stretch>
            <a:fillRect/>
          </a:stretch>
        </p:blipFill>
        <p:spPr bwMode="auto">
          <a:xfrm>
            <a:off x="2895600" y="1676400"/>
            <a:ext cx="2286000" cy="2057400"/>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Distribution Chart</a:t>
            </a:r>
            <a:endParaRPr lang="en-US" dirty="0"/>
          </a:p>
        </p:txBody>
      </p:sp>
      <p:pic>
        <p:nvPicPr>
          <p:cNvPr id="4" name="Content Placeholder 3" descr="newplot.png"/>
          <p:cNvPicPr>
            <a:picLocks noGrp="1" noChangeAspect="1"/>
          </p:cNvPicPr>
          <p:nvPr>
            <p:ph idx="1"/>
          </p:nvPr>
        </p:nvPicPr>
        <p:blipFill>
          <a:blip r:embed="rId2"/>
          <a:stretch>
            <a:fillRect/>
          </a:stretch>
        </p:blipFill>
        <p:spPr>
          <a:xfrm>
            <a:off x="742950" y="1889919"/>
            <a:ext cx="6667500" cy="4286250"/>
          </a:xfr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7772400" cy="1362075"/>
          </a:xfrm>
        </p:spPr>
        <p:txBody>
          <a:bodyPr>
            <a:normAutofit/>
          </a:bodyPr>
          <a:lstStyle/>
          <a:p>
            <a:pPr algn="l"/>
            <a:r>
              <a:rPr lang="en-US" sz="3600" dirty="0" smtClean="0"/>
              <a:t/>
            </a:r>
            <a:br>
              <a:rPr lang="en-US" sz="3600" dirty="0" smtClean="0"/>
            </a:br>
            <a:r>
              <a:rPr lang="en-US" sz="3600" dirty="0" smtClean="0"/>
              <a:t>Summary of distribution chart</a:t>
            </a:r>
            <a:endParaRPr lang="en-US" sz="3600" dirty="0"/>
          </a:p>
        </p:txBody>
      </p:sp>
      <p:sp>
        <p:nvSpPr>
          <p:cNvPr id="3" name="Text Placeholder 2"/>
          <p:cNvSpPr>
            <a:spLocks noGrp="1"/>
          </p:cNvSpPr>
          <p:nvPr>
            <p:ph type="body" idx="1"/>
          </p:nvPr>
        </p:nvSpPr>
        <p:spPr>
          <a:xfrm>
            <a:off x="152400" y="1447800"/>
            <a:ext cx="8001000" cy="5257800"/>
          </a:xfrm>
        </p:spPr>
        <p:txBody>
          <a:bodyPr>
            <a:normAutofit lnSpcReduction="10000"/>
          </a:bodyPr>
          <a:lstStyle/>
          <a:p>
            <a:pPr algn="l">
              <a:buFont typeface="Arial" pitchFamily="34" charset="0"/>
              <a:buChar char="•"/>
            </a:pPr>
            <a:r>
              <a:rPr lang="en-US" dirty="0" smtClean="0"/>
              <a:t>  The box plot along with the scatter data helps us to visualize the data in a better way. From the box plots it can be easily seen that the mean of the data over the years remains almost constant with 18.285 % in 2010 to 18.2546 % in 2014. Aside from that it is readily observed that median in each case is lower than the average suggesting that unemployment in majority of the countries is lower than the average unemployment rate. The median range however varies from 16.05 % (2010) to 14.3 % (2014) peaking in 2010 thus suggesting that overall in majority of the countries the unemployment rate has gone down, though only marginally. Most of the data is in the IQR (Inter Quartile Range) throughout the years that data has been collected with only a small number of cases each year that lie beyond the upper bound suggesting presence of severe unemployment in countries represented by these. These are usually the outliers in the data evidenced from their being small in numbers (out of 174 countries only around 5 of these have unemployment rates outside the upper bound in 2010)</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Net % change from 2010-2014</a:t>
            </a:r>
            <a:endParaRPr lang="en-US" dirty="0"/>
          </a:p>
        </p:txBody>
      </p:sp>
      <p:pic>
        <p:nvPicPr>
          <p:cNvPr id="4" name="Content Placeholder 3" descr="output.png"/>
          <p:cNvPicPr>
            <a:picLocks noGrp="1" noChangeAspect="1"/>
          </p:cNvPicPr>
          <p:nvPr>
            <p:ph idx="1"/>
          </p:nvPr>
        </p:nvPicPr>
        <p:blipFill>
          <a:blip r:embed="rId2"/>
          <a:stretch>
            <a:fillRect/>
          </a:stretch>
        </p:blipFill>
        <p:spPr>
          <a:xfrm>
            <a:off x="228600" y="1600200"/>
            <a:ext cx="7924800" cy="5257799"/>
          </a:xfr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Top and bottom 15 countries in controlling unemployment </a:t>
            </a:r>
            <a:endParaRPr lang="en-US" dirty="0"/>
          </a:p>
        </p:txBody>
      </p:sp>
      <p:pic>
        <p:nvPicPr>
          <p:cNvPr id="4" name="Content Placeholder 3" descr="output1.png"/>
          <p:cNvPicPr>
            <a:picLocks noGrp="1" noChangeAspect="1"/>
          </p:cNvPicPr>
          <p:nvPr>
            <p:ph idx="1"/>
          </p:nvPr>
        </p:nvPicPr>
        <p:blipFill>
          <a:blip r:embed="rId2"/>
          <a:stretch>
            <a:fillRect/>
          </a:stretch>
        </p:blipFill>
        <p:spPr>
          <a:xfrm>
            <a:off x="152400" y="1609724"/>
            <a:ext cx="8001000" cy="5248275"/>
          </a:xfr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1"/>
            <a:ext cx="7772400" cy="838200"/>
          </a:xfrm>
        </p:spPr>
        <p:txBody>
          <a:bodyPr/>
          <a:lstStyle/>
          <a:p>
            <a:pPr algn="l"/>
            <a:r>
              <a:rPr lang="en-US" dirty="0" smtClean="0"/>
              <a:t>Summary of bar charts</a:t>
            </a:r>
            <a:endParaRPr lang="en-US" dirty="0"/>
          </a:p>
        </p:txBody>
      </p:sp>
      <p:sp>
        <p:nvSpPr>
          <p:cNvPr id="3" name="Text Placeholder 2"/>
          <p:cNvSpPr>
            <a:spLocks noGrp="1"/>
          </p:cNvSpPr>
          <p:nvPr>
            <p:ph type="body" idx="1"/>
          </p:nvPr>
        </p:nvSpPr>
        <p:spPr>
          <a:xfrm>
            <a:off x="0" y="1524000"/>
            <a:ext cx="8077200" cy="5334000"/>
          </a:xfrm>
        </p:spPr>
        <p:txBody>
          <a:bodyPr>
            <a:normAutofit fontScale="62500" lnSpcReduction="20000"/>
          </a:bodyPr>
          <a:lstStyle/>
          <a:p>
            <a:pPr algn="l">
              <a:buFont typeface="Arial" pitchFamily="34" charset="0"/>
              <a:buChar char="•"/>
            </a:pPr>
            <a:r>
              <a:rPr lang="en-US" dirty="0" smtClean="0"/>
              <a:t>  Inferences from Graphs :</a:t>
            </a:r>
          </a:p>
          <a:p>
            <a:pPr algn="l"/>
            <a:r>
              <a:rPr lang="en-US" dirty="0" smtClean="0"/>
              <a:t>Although the net change in unemployment rates over 2 year periods (2010-'12 &amp; 2012-'14) has been plotted for all countries, I am mainly going to keep this discussion focused on the long term change (2010-'14) and that to on countries which are either most successful or an utter failure in dealing with rising unemployment rates. These long term rates is basically a mirror to the willingness/unwillingness of the particular country's govt. to achieve sustainable growth in employment opportunities to counter the rising unemployment.</a:t>
            </a:r>
          </a:p>
          <a:p>
            <a:pPr algn="l">
              <a:buFont typeface="Arial" pitchFamily="34" charset="0"/>
              <a:buChar char="•"/>
            </a:pPr>
            <a:r>
              <a:rPr lang="en-US" dirty="0" smtClean="0"/>
              <a:t>  Top Successful Countries :</a:t>
            </a:r>
          </a:p>
          <a:p>
            <a:pPr algn="l"/>
            <a:r>
              <a:rPr lang="en-US" dirty="0" smtClean="0"/>
              <a:t>The horizontal bar plot on the left hand side shows the top 15 countries which were most successful in dealing with unemployment in their countries over the period of 2010-14. As can be seen most of these countries are in europe with estonia being the most successful in dealing with unemployment having a negative growth rate of -16.29 % although it's unemployment rate still stood at 17 % which is still higher than most other countries. the top 5 countries are Estonia, Latvia, Lithuania, Moldova and Ghana. A special mention to the unemployment rate in USA which is able to achieve a reduction of about 5 % in it's unemployment rate from 2010-14.</a:t>
            </a:r>
          </a:p>
          <a:p>
            <a:pPr algn="l">
              <a:buFont typeface="Arial" pitchFamily="34" charset="0"/>
              <a:buChar char="•"/>
            </a:pPr>
            <a:r>
              <a:rPr lang="en-US" dirty="0" smtClean="0"/>
              <a:t>  Least Successful Countries :</a:t>
            </a:r>
          </a:p>
          <a:p>
            <a:pPr algn="l"/>
            <a:r>
              <a:rPr lang="en-US" dirty="0" smtClean="0"/>
              <a:t>Here again the list of least successful countries is dominated by European countries with countries like Greece, Spain and Italy reeling under high rates of unemployment among it's people. Most of these European countries have seen a double digit increase in their unemployment rates with situations reaching critical proportions in countries like Greece with an unemployment rate of ~54 % in 2014 and Spain suffering under a 57 % unemployment rate. All the countries in this list present a state of gloomy future for their youths with the respective authorities unable to rein in the unemployment monster.</a:t>
            </a:r>
          </a:p>
          <a:p>
            <a:pPr algn="l">
              <a:buFont typeface="Wingdings" pitchFamily="2" charset="2"/>
              <a:buChar char="v"/>
            </a:pPr>
            <a:r>
              <a:rPr lang="en-US" dirty="0" smtClean="0"/>
              <a:t>  Note:  A higher value in the top 15 successful and bottom 15 failures in no way suggest that there are aren't other countries where unemployment isn't as dangerous as in these countries. Take for example South Africa which was already having an unemployment rate of 50.8 % in 2010 which jumped to 52.6 % in 2014, making their 5 year change a lowly ~3 %, as compared to 22 % increase for Greece taking it to 53.9 %. What this bar plots indicate are the countries most capable/ill-equipped to deal with unemployment.</a:t>
            </a:r>
          </a:p>
          <a:p>
            <a:pPr algn="l"/>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57200"/>
            <a:ext cx="8001000" cy="1362075"/>
          </a:xfrm>
        </p:spPr>
        <p:txBody>
          <a:bodyPr/>
          <a:lstStyle/>
          <a:p>
            <a:pPr algn="l"/>
            <a:r>
              <a:rPr lang="en-US" dirty="0" smtClean="0"/>
              <a:t>              World map</a:t>
            </a:r>
            <a:endParaRPr lang="en-US" dirty="0"/>
          </a:p>
        </p:txBody>
      </p:sp>
      <p:sp>
        <p:nvSpPr>
          <p:cNvPr id="3" name="Text Placeholder 2"/>
          <p:cNvSpPr>
            <a:spLocks noGrp="1"/>
          </p:cNvSpPr>
          <p:nvPr>
            <p:ph type="body" idx="1"/>
          </p:nvPr>
        </p:nvSpPr>
        <p:spPr>
          <a:xfrm>
            <a:off x="381000" y="1752600"/>
            <a:ext cx="7620000" cy="2362200"/>
          </a:xfrm>
        </p:spPr>
        <p:txBody>
          <a:bodyPr>
            <a:normAutofit/>
          </a:bodyPr>
          <a:lstStyle/>
          <a:p>
            <a:pPr algn="l">
              <a:buFont typeface="Arial" pitchFamily="34" charset="0"/>
              <a:buChar char="•"/>
            </a:pPr>
            <a:r>
              <a:rPr lang="en-US" dirty="0" smtClean="0"/>
              <a:t> Visualization on Maps : A picture is worth a thousand words (not sure it was exactly this) cannot be more apt when you can associate the names of places with their location on a map. A map containing all the data is much more visually appealing then rows and rows of endless data. A small effort is made here to present all the possible data on a world map.</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Unemployment rate in 2010</a:t>
            </a:r>
            <a:endParaRPr lang="en-US" dirty="0"/>
          </a:p>
        </p:txBody>
      </p:sp>
      <p:pic>
        <p:nvPicPr>
          <p:cNvPr id="4" name="Content Placeholder 3" descr="newplot (6).png"/>
          <p:cNvPicPr>
            <a:picLocks noGrp="1" noChangeAspect="1"/>
          </p:cNvPicPr>
          <p:nvPr>
            <p:ph idx="1"/>
          </p:nvPr>
        </p:nvPicPr>
        <p:blipFill>
          <a:blip r:embed="rId2"/>
          <a:stretch>
            <a:fillRect/>
          </a:stretch>
        </p:blipFill>
        <p:spPr>
          <a:xfrm>
            <a:off x="0" y="1889918"/>
            <a:ext cx="8077200" cy="4815681"/>
          </a:xfr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Unemployment rate in 2014</a:t>
            </a:r>
            <a:endParaRPr lang="en-US" dirty="0"/>
          </a:p>
        </p:txBody>
      </p:sp>
      <p:pic>
        <p:nvPicPr>
          <p:cNvPr id="4" name="Content Placeholder 3" descr="newplot (7).png"/>
          <p:cNvPicPr>
            <a:picLocks noGrp="1" noChangeAspect="1"/>
          </p:cNvPicPr>
          <p:nvPr>
            <p:ph idx="1"/>
          </p:nvPr>
        </p:nvPicPr>
        <p:blipFill>
          <a:blip r:embed="rId2"/>
          <a:stretch>
            <a:fillRect/>
          </a:stretch>
        </p:blipFill>
        <p:spPr>
          <a:xfrm>
            <a:off x="0" y="1752600"/>
            <a:ext cx="8077200" cy="5105399"/>
          </a:xfr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pulent">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48</TotalTime>
  <Words>849</Words>
  <Application>Microsoft Office PowerPoint</Application>
  <PresentationFormat>On-screen Show (4:3)</PresentationFormat>
  <Paragraphs>28</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Opulent</vt:lpstr>
      <vt:lpstr>World Youth Unemployment Rate</vt:lpstr>
      <vt:lpstr>Distribution Chart</vt:lpstr>
      <vt:lpstr> Summary of distribution chart</vt:lpstr>
      <vt:lpstr>Net % change from 2010-2014</vt:lpstr>
      <vt:lpstr>Top and bottom 15 countries in controlling unemployment </vt:lpstr>
      <vt:lpstr>Summary of bar charts</vt:lpstr>
      <vt:lpstr>              World map</vt:lpstr>
      <vt:lpstr>Unemployment rate in 2010</vt:lpstr>
      <vt:lpstr>Unemployment rate in 2014</vt:lpstr>
      <vt:lpstr>Change in percentage of unemployment rate 2010-2014</vt:lpstr>
      <vt:lpstr>Summary of analysis: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World Youth Unemployment Rate</dc:title>
  <dc:creator>admin</dc:creator>
  <cp:lastModifiedBy>admin</cp:lastModifiedBy>
  <cp:revision>11</cp:revision>
  <dcterms:created xsi:type="dcterms:W3CDTF">2020-07-06T11:00:57Z</dcterms:created>
  <dcterms:modified xsi:type="dcterms:W3CDTF">2020-07-06T11:56:15Z</dcterms:modified>
</cp:coreProperties>
</file>