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3" r:id="rId7"/>
    <p:sldId id="271" r:id="rId8"/>
    <p:sldId id="290" r:id="rId9"/>
    <p:sldId id="264" r:id="rId10"/>
    <p:sldId id="265" r:id="rId11"/>
    <p:sldId id="266" r:id="rId12"/>
    <p:sldId id="267" r:id="rId13"/>
    <p:sldId id="276" r:id="rId14"/>
    <p:sldId id="273" r:id="rId15"/>
    <p:sldId id="274" r:id="rId16"/>
    <p:sldId id="275" r:id="rId17"/>
    <p:sldId id="277" r:id="rId18"/>
    <p:sldId id="278" r:id="rId19"/>
    <p:sldId id="292" r:id="rId20"/>
    <p:sldId id="293" r:id="rId21"/>
    <p:sldId id="294" r:id="rId22"/>
    <p:sldId id="279" r:id="rId23"/>
    <p:sldId id="280" r:id="rId24"/>
    <p:sldId id="281" r:id="rId25"/>
    <p:sldId id="296" r:id="rId26"/>
    <p:sldId id="295" r:id="rId27"/>
    <p:sldId id="297" r:id="rId28"/>
    <p:sldId id="298" r:id="rId29"/>
    <p:sldId id="282" r:id="rId30"/>
    <p:sldId id="283" r:id="rId31"/>
    <p:sldId id="284" r:id="rId32"/>
    <p:sldId id="299" r:id="rId33"/>
    <p:sldId id="300" r:id="rId34"/>
    <p:sldId id="301" r:id="rId35"/>
    <p:sldId id="285" r:id="rId36"/>
    <p:sldId id="286" r:id="rId37"/>
    <p:sldId id="287" r:id="rId38"/>
    <p:sldId id="303" r:id="rId39"/>
    <p:sldId id="302" r:id="rId40"/>
    <p:sldId id="288" r:id="rId41"/>
    <p:sldId id="289" r:id="rId42"/>
    <p:sldId id="304" r:id="rId43"/>
    <p:sldId id="305" r:id="rId44"/>
    <p:sldId id="308" r:id="rId45"/>
    <p:sldId id="307" r:id="rId46"/>
    <p:sldId id="269" r:id="rId47"/>
    <p:sldId id="309" r:id="rId48"/>
    <p:sldId id="310" r:id="rId49"/>
    <p:sldId id="306" r:id="rId50"/>
    <p:sldId id="270" r:id="rId5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7" d="100"/>
          <a:sy n="97" d="100"/>
        </p:scale>
        <p:origin x="13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198809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247465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D</a:t>
            </a:r>
            <a:r>
              <a:rPr lang="en-IN" sz="4000" b="1" dirty="0" err="1">
                <a:solidFill>
                  <a:srgbClr val="7030A0"/>
                </a:solidFill>
                <a:latin typeface="Verdana" panose="020B0604030504040204" pitchFamily="34" charset="0"/>
                <a:ea typeface="+mn-ea"/>
                <a:cs typeface="+mn-cs"/>
              </a:rPr>
              <a:t>eveloping</a:t>
            </a:r>
            <a:r>
              <a:rPr lang="en-IN" sz="4000" b="1" dirty="0">
                <a:solidFill>
                  <a:srgbClr val="7030A0"/>
                </a:solidFill>
                <a:latin typeface="Verdana" panose="020B0604030504040204" pitchFamily="34" charset="0"/>
                <a:ea typeface="+mn-ea"/>
                <a:cs typeface="+mn-cs"/>
              </a:rPr>
              <a:t> a Hybrid Model To predict Alzheimer’s Disease</a:t>
            </a:r>
          </a:p>
        </p:txBody>
      </p:sp>
      <p:sp>
        <p:nvSpPr>
          <p:cNvPr id="10" name="TextBox 1"/>
          <p:cNvSpPr txBox="1">
            <a:spLocks noChangeArrowheads="1"/>
          </p:cNvSpPr>
          <p:nvPr/>
        </p:nvSpPr>
        <p:spPr bwMode="auto">
          <a:xfrm>
            <a:off x="962889" y="5183902"/>
            <a:ext cx="3429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Guided BY</a:t>
            </a:r>
          </a:p>
          <a:p>
            <a:pPr>
              <a:spcBef>
                <a:spcPct val="0"/>
              </a:spcBef>
              <a:buClrTx/>
              <a:buFontTx/>
              <a:buNone/>
            </a:pPr>
            <a:r>
              <a:rPr lang="en-US" altLang="en-US" sz="2400" b="1" dirty="0" err="1">
                <a:solidFill>
                  <a:srgbClr val="FF0000"/>
                </a:solidFill>
              </a:rPr>
              <a:t>Mrs</a:t>
            </a:r>
            <a:r>
              <a:rPr lang="en-US" altLang="en-US" sz="2400" b="1" dirty="0">
                <a:solidFill>
                  <a:srgbClr val="FF0000"/>
                </a:solidFill>
              </a:rPr>
              <a:t> </a:t>
            </a:r>
            <a:r>
              <a:rPr lang="en-US" altLang="en-US" sz="2400" b="1" dirty="0" err="1">
                <a:solidFill>
                  <a:srgbClr val="FF0000"/>
                </a:solidFill>
              </a:rPr>
              <a:t>M.Thamizharasi</a:t>
            </a:r>
            <a:br>
              <a:rPr lang="en-US" altLang="en-US" sz="2400" b="1" dirty="0">
                <a:solidFill>
                  <a:srgbClr val="FF0000"/>
                </a:solidFill>
              </a:rPr>
            </a:br>
            <a:r>
              <a:rPr lang="en-US" altLang="en-US" sz="2400" b="1" dirty="0">
                <a:solidFill>
                  <a:srgbClr val="FF0000"/>
                </a:solidFill>
              </a:rPr>
              <a:t>AP AI&amp;DS</a:t>
            </a:r>
            <a:endParaRPr lang="en-IN" altLang="en-US" sz="2400" b="1" dirty="0">
              <a:solidFill>
                <a:srgbClr val="FF0000"/>
              </a:solidFill>
            </a:endParaRPr>
          </a:p>
        </p:txBody>
      </p:sp>
      <p:sp>
        <p:nvSpPr>
          <p:cNvPr id="11" name="TextBox 1"/>
          <p:cNvSpPr txBox="1">
            <a:spLocks noChangeArrowheads="1"/>
          </p:cNvSpPr>
          <p:nvPr/>
        </p:nvSpPr>
        <p:spPr bwMode="auto">
          <a:xfrm>
            <a:off x="7800113" y="4854931"/>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Done By</a:t>
            </a:r>
          </a:p>
          <a:p>
            <a:pPr>
              <a:spcBef>
                <a:spcPct val="0"/>
              </a:spcBef>
              <a:buClrTx/>
              <a:buFontTx/>
              <a:buNone/>
            </a:pPr>
            <a:r>
              <a:rPr lang="en-US" altLang="en-US" sz="2400" b="1" dirty="0">
                <a:solidFill>
                  <a:srgbClr val="FF0000"/>
                </a:solidFill>
              </a:rPr>
              <a:t>P</a:t>
            </a:r>
            <a:r>
              <a:rPr lang="en-IN" altLang="en-US" sz="2400" b="1" dirty="0" err="1">
                <a:solidFill>
                  <a:srgbClr val="FF0000"/>
                </a:solidFill>
              </a:rPr>
              <a:t>rasanna</a:t>
            </a:r>
            <a:r>
              <a:rPr lang="en-IN" altLang="en-US" sz="2400" b="1" dirty="0">
                <a:solidFill>
                  <a:srgbClr val="FF0000"/>
                </a:solidFill>
              </a:rPr>
              <a:t> S</a:t>
            </a:r>
          </a:p>
          <a:p>
            <a:pPr>
              <a:spcBef>
                <a:spcPct val="0"/>
              </a:spcBef>
              <a:buClrTx/>
              <a:buFontTx/>
              <a:buNone/>
            </a:pPr>
            <a:r>
              <a:rPr lang="en-IN" altLang="en-US" sz="2400" b="1" dirty="0">
                <a:solidFill>
                  <a:srgbClr val="FF0000"/>
                </a:solidFill>
              </a:rPr>
              <a:t>221801038</a:t>
            </a:r>
          </a:p>
          <a:p>
            <a:pPr>
              <a:spcBef>
                <a:spcPct val="0"/>
              </a:spcBef>
              <a:buClrTx/>
              <a:buFontTx/>
              <a:buNone/>
            </a:pPr>
            <a:r>
              <a:rPr lang="en-IN" altLang="en-US" sz="2400" b="1" dirty="0">
                <a:solidFill>
                  <a:srgbClr val="FF0000"/>
                </a:solidFill>
              </a:rPr>
              <a:t>Sukish M</a:t>
            </a:r>
          </a:p>
          <a:p>
            <a:pPr>
              <a:spcBef>
                <a:spcPct val="0"/>
              </a:spcBef>
              <a:buClrTx/>
              <a:buFontTx/>
              <a:buNone/>
            </a:pPr>
            <a:r>
              <a:rPr lang="en-IN" altLang="en-US" sz="2400" b="1" dirty="0">
                <a:solidFill>
                  <a:srgbClr val="FF0000"/>
                </a:solidFill>
              </a:rPr>
              <a:t>221801053</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Existing System</a:t>
            </a:r>
          </a:p>
        </p:txBody>
      </p:sp>
      <p:sp>
        <p:nvSpPr>
          <p:cNvPr id="3" name="Content Placeholder 2"/>
          <p:cNvSpPr>
            <a:spLocks noGrp="1"/>
          </p:cNvSpPr>
          <p:nvPr>
            <p:ph idx="1"/>
          </p:nvPr>
        </p:nvSpPr>
        <p:spPr/>
        <p:txBody>
          <a:bodyPr/>
          <a:lstStyle/>
          <a:p>
            <a:r>
              <a:rPr lang="en-US" sz="1600" b="1" u="sng" dirty="0">
                <a:latin typeface="Times New Roman" panose="02020603050405020304" pitchFamily="18" charset="0"/>
                <a:cs typeface="Times New Roman" panose="02020603050405020304" pitchFamily="18" charset="0"/>
              </a:rPr>
              <a:t>Mini-Mental State Examination (MMSE):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Subjective Results</a:t>
            </a:r>
            <a:r>
              <a:rPr lang="en-US" sz="1600" dirty="0">
                <a:latin typeface="Times New Roman" panose="02020603050405020304" pitchFamily="18" charset="0"/>
                <a:cs typeface="Times New Roman" panose="02020603050405020304" pitchFamily="18" charset="0"/>
              </a:rPr>
              <a:t>: Results can vary based on the examiner and patient’s emotional state.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Cultural Bias</a:t>
            </a:r>
            <a:r>
              <a:rPr lang="en-US" sz="1600" dirty="0">
                <a:latin typeface="Times New Roman" panose="02020603050405020304" pitchFamily="18" charset="0"/>
                <a:cs typeface="Times New Roman" panose="02020603050405020304" pitchFamily="18" charset="0"/>
              </a:rPr>
              <a:t>: Performance may differ due to cultural and educational backgrounds.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Limited Assessment</a:t>
            </a:r>
            <a:r>
              <a:rPr lang="en-US" sz="1600" dirty="0">
                <a:latin typeface="Times New Roman" panose="02020603050405020304" pitchFamily="18" charset="0"/>
                <a:cs typeface="Times New Roman" panose="02020603050405020304" pitchFamily="18" charset="0"/>
              </a:rPr>
              <a:t>: Focuses on specific areas, potentially missing subtle cognitive changes.</a:t>
            </a:r>
          </a:p>
          <a:p>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PET Scans: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Cost</a:t>
            </a:r>
            <a:r>
              <a:rPr lang="en-US" sz="1600" dirty="0">
                <a:latin typeface="Times New Roman" panose="02020603050405020304" pitchFamily="18" charset="0"/>
                <a:cs typeface="Times New Roman" panose="02020603050405020304" pitchFamily="18" charset="0"/>
              </a:rPr>
              <a:t>: Expensive, limiting accessibility for many patients.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Accessibility Issues</a:t>
            </a:r>
            <a:r>
              <a:rPr lang="en-US" sz="1600" dirty="0">
                <a:latin typeface="Times New Roman" panose="02020603050405020304" pitchFamily="18" charset="0"/>
                <a:cs typeface="Times New Roman" panose="02020603050405020304" pitchFamily="18" charset="0"/>
              </a:rPr>
              <a:t>: Limited availability in some regions may delay diagnosis.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Radiation Exposure</a:t>
            </a:r>
            <a:r>
              <a:rPr lang="en-US" sz="1600" dirty="0">
                <a:latin typeface="Times New Roman" panose="02020603050405020304" pitchFamily="18" charset="0"/>
                <a:cs typeface="Times New Roman" panose="02020603050405020304" pitchFamily="18" charset="0"/>
              </a:rPr>
              <a:t>: Involves radioactive tracers, raising safety concerns.</a:t>
            </a:r>
          </a:p>
          <a:p>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Computed Tomography (CT):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Lower Sensitivity</a:t>
            </a:r>
            <a:r>
              <a:rPr lang="en-US" sz="1600" dirty="0">
                <a:latin typeface="Times New Roman" panose="02020603050405020304" pitchFamily="18" charset="0"/>
                <a:cs typeface="Times New Roman" panose="02020603050405020304" pitchFamily="18" charset="0"/>
              </a:rPr>
              <a:t>: Less effective at detecting early Alzheimer’s changes.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Lower Resolution</a:t>
            </a:r>
            <a:r>
              <a:rPr lang="en-US" sz="1600" dirty="0">
                <a:latin typeface="Times New Roman" panose="02020603050405020304" pitchFamily="18" charset="0"/>
                <a:cs typeface="Times New Roman" panose="02020603050405020304" pitchFamily="18" charset="0"/>
              </a:rPr>
              <a:t>: Provides less detailed images compared to MRI and PET.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Limited Insight</a:t>
            </a:r>
            <a:r>
              <a:rPr lang="en-US" sz="1600" dirty="0">
                <a:latin typeface="Times New Roman" panose="02020603050405020304" pitchFamily="18" charset="0"/>
                <a:cs typeface="Times New Roman" panose="02020603050405020304" pitchFamily="18" charset="0"/>
              </a:rPr>
              <a:t>: Mainly shows structural changes, lacking biochemical information.</a:t>
            </a:r>
          </a:p>
          <a:p>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Proposed System</a:t>
            </a:r>
          </a:p>
        </p:txBody>
      </p:sp>
      <p:sp>
        <p:nvSpPr>
          <p:cNvPr id="3" name="Content Placeholder 2"/>
          <p:cNvSpPr>
            <a:spLocks noGrp="1"/>
          </p:cNvSpPr>
          <p:nvPr>
            <p:ph idx="1"/>
          </p:nvPr>
        </p:nvSpPr>
        <p:spPr/>
        <p:txBody>
          <a:bodyPr/>
          <a:lstStyle/>
          <a:p>
            <a:r>
              <a:rPr lang="en-IN" altLang="en-US" sz="1800" u="sng"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Entorhinal Cortex-Based Image Processing</a:t>
            </a:r>
            <a:r>
              <a:rPr lang="en-IN" sz="18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system processes MRI scans focusing on the </a:t>
            </a:r>
            <a:r>
              <a:rPr lang="en-IN" sz="1800" b="1" dirty="0">
                <a:latin typeface="Times New Roman" panose="02020603050405020304" pitchFamily="18" charset="0"/>
                <a:cs typeface="Times New Roman" panose="02020603050405020304" pitchFamily="18" charset="0"/>
              </a:rPr>
              <a:t>entorhinal cortex</a:t>
            </a:r>
            <a:r>
              <a:rPr lang="en-IN" sz="1800" dirty="0">
                <a:latin typeface="Times New Roman" panose="02020603050405020304" pitchFamily="18" charset="0"/>
                <a:cs typeface="Times New Roman" panose="02020603050405020304" pitchFamily="18" charset="0"/>
              </a:rPr>
              <a:t> for early Alzheimer’s detection. Using OpenCV, it enhances the isolated regions for segmentation and further analysis.</a:t>
            </a:r>
          </a:p>
          <a:p>
            <a:r>
              <a:rPr lang="en-US" sz="1800" b="1" u="sng" dirty="0">
                <a:latin typeface="Times New Roman" panose="02020603050405020304" pitchFamily="18" charset="0"/>
                <a:cs typeface="Times New Roman" panose="02020603050405020304" pitchFamily="18" charset="0"/>
              </a:rPr>
              <a:t>U-Net for Segmentation and SE-</a:t>
            </a:r>
            <a:r>
              <a:rPr lang="en-US" sz="1800" b="1" u="sng" dirty="0" err="1">
                <a:latin typeface="Times New Roman" panose="02020603050405020304" pitchFamily="18" charset="0"/>
                <a:cs typeface="Times New Roman" panose="02020603050405020304" pitchFamily="18" charset="0"/>
              </a:rPr>
              <a:t>ResNet</a:t>
            </a:r>
            <a:r>
              <a:rPr lang="en-US" sz="1800" b="1" u="sng" dirty="0">
                <a:latin typeface="Times New Roman" panose="02020603050405020304" pitchFamily="18" charset="0"/>
                <a:cs typeface="Times New Roman" panose="02020603050405020304" pitchFamily="18" charset="0"/>
              </a:rPr>
              <a:t> for Feature Extraction</a:t>
            </a:r>
            <a:r>
              <a:rPr lang="en-US" sz="18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U-Net</a:t>
            </a:r>
            <a:r>
              <a:rPr lang="en-US" sz="1800" dirty="0">
                <a:latin typeface="Times New Roman" panose="02020603050405020304" pitchFamily="18" charset="0"/>
                <a:cs typeface="Times New Roman" panose="02020603050405020304" pitchFamily="18" charset="0"/>
              </a:rPr>
              <a:t> segments the entorhinal cortex, followed by </a:t>
            </a:r>
            <a:r>
              <a:rPr lang="en-US" sz="1800" b="1" dirty="0">
                <a:latin typeface="Times New Roman" panose="02020603050405020304" pitchFamily="18" charset="0"/>
                <a:cs typeface="Times New Roman" panose="02020603050405020304" pitchFamily="18" charset="0"/>
              </a:rPr>
              <a:t>SE-</a:t>
            </a:r>
            <a:r>
              <a:rPr lang="en-US" sz="1800" b="1"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which extracts critical features using attention mechanisms.</a:t>
            </a:r>
          </a:p>
          <a:p>
            <a:r>
              <a:rPr lang="en-US" sz="1800" b="1" u="sng" dirty="0">
                <a:latin typeface="Times New Roman" panose="02020603050405020304" pitchFamily="18" charset="0"/>
                <a:cs typeface="Times New Roman" panose="02020603050405020304" pitchFamily="18" charset="0"/>
              </a:rPr>
              <a:t>Dense Neural Network for Classification</a:t>
            </a:r>
            <a:r>
              <a:rPr lang="en-US" sz="18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feature extraction, the system uses a fully connected </a:t>
            </a:r>
            <a:r>
              <a:rPr lang="en-US" sz="1800" b="1" dirty="0">
                <a:latin typeface="Times New Roman" panose="02020603050405020304" pitchFamily="18" charset="0"/>
                <a:cs typeface="Times New Roman" panose="02020603050405020304" pitchFamily="18" charset="0"/>
              </a:rPr>
              <a:t>Dense Neural Network</a:t>
            </a:r>
            <a:r>
              <a:rPr lang="en-US" sz="1800" dirty="0">
                <a:latin typeface="Times New Roman" panose="02020603050405020304" pitchFamily="18" charset="0"/>
                <a:cs typeface="Times New Roman" panose="02020603050405020304" pitchFamily="18" charset="0"/>
              </a:rPr>
              <a:t> for classification. This network processes the extracted features and predicts Alzheimer’s or healthy outcomes.</a:t>
            </a:r>
          </a:p>
          <a:p>
            <a:pPr marL="0" indent="0">
              <a:buNone/>
            </a:pPr>
            <a:endParaRPr lang="en-IN" altLang="en-US" dirty="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pic>
        <p:nvPicPr>
          <p:cNvPr id="12" name="Content Placeholder 11">
            <a:extLst>
              <a:ext uri="{FF2B5EF4-FFF2-40B4-BE49-F238E27FC236}">
                <a16:creationId xmlns:a16="http://schemas.microsoft.com/office/drawing/2014/main" id="{AD4E591A-3A65-30BD-73C7-D1835A3AABCA}"/>
              </a:ext>
            </a:extLst>
          </p:cNvPr>
          <p:cNvPicPr>
            <a:picLocks noGrp="1" noChangeAspect="1"/>
          </p:cNvPicPr>
          <p:nvPr>
            <p:ph idx="1"/>
          </p:nvPr>
        </p:nvPicPr>
        <p:blipFill>
          <a:blip r:embed="rId2"/>
          <a:stretch>
            <a:fillRect/>
          </a:stretch>
        </p:blipFill>
        <p:spPr bwMode="auto">
          <a:xfrm>
            <a:off x="2303455" y="1752600"/>
            <a:ext cx="757239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404A-FFDA-5E69-822D-01C07A0E6D21}"/>
              </a:ext>
            </a:extLst>
          </p:cNvPr>
          <p:cNvSpPr>
            <a:spLocks noGrp="1"/>
          </p:cNvSpPr>
          <p:nvPr>
            <p:ph type="title"/>
          </p:nvPr>
        </p:nvSpPr>
        <p:spPr/>
        <p:txBody>
          <a:bodyPr/>
          <a:lstStyle/>
          <a:p>
            <a:r>
              <a:rPr lang="en-IN" dirty="0"/>
              <a:t>Methodology</a:t>
            </a:r>
          </a:p>
        </p:txBody>
      </p:sp>
      <p:sp>
        <p:nvSpPr>
          <p:cNvPr id="4" name="Date Placeholder 3">
            <a:extLst>
              <a:ext uri="{FF2B5EF4-FFF2-40B4-BE49-F238E27FC236}">
                <a16:creationId xmlns:a16="http://schemas.microsoft.com/office/drawing/2014/main" id="{6FD2C854-5148-2500-6E07-D73D030185CD}"/>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CEE56515-F5B6-CAC1-F1DF-4925CA56941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DFBC6D9-E3B0-528C-AF38-D34404ED4EDD}"/>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
        <p:nvSpPr>
          <p:cNvPr id="7" name="Rectangle 1">
            <a:extLst>
              <a:ext uri="{FF2B5EF4-FFF2-40B4-BE49-F238E27FC236}">
                <a16:creationId xmlns:a16="http://schemas.microsoft.com/office/drawing/2014/main" id="{0C76F8D8-95F2-D4A6-F4AC-4A7A19159000}"/>
              </a:ext>
            </a:extLst>
          </p:cNvPr>
          <p:cNvSpPr>
            <a:spLocks noGrp="1" noChangeArrowheads="1"/>
          </p:cNvSpPr>
          <p:nvPr>
            <p:ph idx="1"/>
          </p:nvPr>
        </p:nvSpPr>
        <p:spPr bwMode="auto">
          <a:xfrm>
            <a:off x="733414" y="1778276"/>
            <a:ext cx="100880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 (U-Net)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Isolating regions of interest like the entorhinal cortex.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(SE-</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important feature channels and using a pretrained SE-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(Dense Neural Network)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classification of the extracted features into Alzheimer’s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healthy.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Grayscale conversion, thresholding, normalization, filtering, and augmentation.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loss functions, regularization, and performance metrics like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and AUC-ROC.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Inference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Pipeline for predicting Alzheimer’s from unseen MRI images and interpreting results for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clinical use </a:t>
            </a:r>
          </a:p>
        </p:txBody>
      </p:sp>
    </p:spTree>
    <p:extLst>
      <p:ext uri="{BB962C8B-B14F-4D97-AF65-F5344CB8AC3E}">
        <p14:creationId xmlns:p14="http://schemas.microsoft.com/office/powerpoint/2010/main" val="271153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3E48-2D50-451F-8995-51672A38898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2E1D14E-DDC8-D1E4-5BFE-E6678A3BDC75}"/>
              </a:ext>
            </a:extLst>
          </p:cNvPr>
          <p:cNvSpPr>
            <a:spLocks noGrp="1"/>
          </p:cNvSpPr>
          <p:nvPr>
            <p:ph idx="1"/>
          </p:nvPr>
        </p:nvSpPr>
        <p:spPr>
          <a:xfrm>
            <a:off x="762000" y="1749425"/>
            <a:ext cx="10668000" cy="4267200"/>
          </a:xfrm>
        </p:spPr>
        <p:txBody>
          <a:bodyPr/>
          <a:lstStyle/>
          <a:p>
            <a:pPr marL="0" indent="0">
              <a:buNone/>
            </a:pPr>
            <a:r>
              <a:rPr lang="en-IN" sz="1600" b="1" u="sng" dirty="0">
                <a:latin typeface="Times New Roman" panose="02020603050405020304" pitchFamily="18" charset="0"/>
                <a:cs typeface="Times New Roman" panose="02020603050405020304" pitchFamily="18" charset="0"/>
              </a:rPr>
              <a:t>Data Preprocessing Methodology: </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Grayscale Conversion</a:t>
            </a:r>
            <a:r>
              <a:rPr lang="en-US" sz="1600" dirty="0">
                <a:latin typeface="Times New Roman" panose="02020603050405020304" pitchFamily="18" charset="0"/>
                <a:cs typeface="Times New Roman" panose="02020603050405020304" pitchFamily="18" charset="0"/>
              </a:rPr>
              <a:t>: MRI images are converted to grayscale to reduce the complexity of the image and make it easier for the model to process.</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Thresholding</a:t>
            </a:r>
            <a:r>
              <a:rPr lang="en-US" sz="1600" dirty="0">
                <a:latin typeface="Times New Roman" panose="02020603050405020304" pitchFamily="18" charset="0"/>
                <a:cs typeface="Times New Roman" panose="02020603050405020304" pitchFamily="18" charset="0"/>
              </a:rPr>
              <a:t>: A technique to enhance the contrast between brain structures, especially to distinguish the region of interest.</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Normalization</a:t>
            </a:r>
            <a:r>
              <a:rPr lang="en-US" sz="1600" dirty="0">
                <a:latin typeface="Times New Roman" panose="02020603050405020304" pitchFamily="18" charset="0"/>
                <a:cs typeface="Times New Roman" panose="02020603050405020304" pitchFamily="18" charset="0"/>
              </a:rPr>
              <a:t>: This ensures that all pixel values are scaled to a standard range (often between 0 and 1), helping the model converge faster during training.</a:t>
            </a:r>
          </a:p>
          <a:p>
            <a:pPr marL="0" indent="0">
              <a:buNone/>
            </a:pPr>
            <a:r>
              <a:rPr lang="en-IN" sz="1600" b="1" u="sng" dirty="0">
                <a:latin typeface="Times New Roman" panose="02020603050405020304" pitchFamily="18" charset="0"/>
                <a:cs typeface="Times New Roman" panose="02020603050405020304" pitchFamily="18" charset="0"/>
              </a:rPr>
              <a:t>Segmentation Methodology (U-Net):</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U-Net Architecture</a:t>
            </a:r>
            <a:r>
              <a:rPr lang="en-US" sz="1600" dirty="0">
                <a:latin typeface="Times New Roman" panose="02020603050405020304" pitchFamily="18" charset="0"/>
                <a:cs typeface="Times New Roman" panose="02020603050405020304" pitchFamily="18" charset="0"/>
              </a:rPr>
              <a:t>: This deep learning model is designed specifically for biomedical image segmentation.</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Region of Interest (ROI) Segmentation</a:t>
            </a:r>
            <a:r>
              <a:rPr lang="en-US" sz="1600" dirty="0">
                <a:latin typeface="Times New Roman" panose="02020603050405020304" pitchFamily="18" charset="0"/>
                <a:cs typeface="Times New Roman" panose="02020603050405020304" pitchFamily="18" charset="0"/>
              </a:rPr>
              <a:t>: U-Net is used to segment the entorhinal cortex or other relevant brain regions. The goal is to isolate the part of the brain most affected by Alzheimer’s</a:t>
            </a:r>
          </a:p>
          <a:p>
            <a:pPr>
              <a:buFont typeface="Wingdings" panose="05000000000000000000" pitchFamily="2" charset="2"/>
              <a:buChar char="§"/>
            </a:pPr>
            <a:r>
              <a:rPr lang="en-US" sz="1600" b="1" dirty="0" err="1">
                <a:latin typeface="Times New Roman" panose="02020603050405020304" pitchFamily="18" charset="0"/>
                <a:cs typeface="Times New Roman" panose="02020603050405020304" pitchFamily="18" charset="0"/>
              </a:rPr>
              <a:t>Downsampling</a:t>
            </a:r>
            <a:r>
              <a:rPr lang="en-US" sz="1600" b="1" dirty="0">
                <a:latin typeface="Times New Roman" panose="02020603050405020304" pitchFamily="18" charset="0"/>
                <a:cs typeface="Times New Roman" panose="02020603050405020304" pitchFamily="18" charset="0"/>
              </a:rPr>
              <a:t> &amp; </a:t>
            </a:r>
            <a:r>
              <a:rPr lang="en-US" sz="1600" b="1"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The U-Net architecture consists of a contracting path (for feature extraction) and an expansive path (to localize and accurately segment the regions of interest).</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Skip Connections</a:t>
            </a:r>
            <a:r>
              <a:rPr lang="en-US" sz="1600" dirty="0">
                <a:latin typeface="Times New Roman" panose="02020603050405020304" pitchFamily="18" charset="0"/>
                <a:cs typeface="Times New Roman" panose="02020603050405020304" pitchFamily="18" charset="0"/>
              </a:rPr>
              <a:t>: These connections between the contracting and expansive paths ensure that spatial information is preserved throughout the segmentation process.</a:t>
            </a:r>
            <a:endParaRPr lang="en-IN" sz="1600" dirty="0">
              <a:latin typeface="Times New Roman" panose="02020603050405020304" pitchFamily="18" charset="0"/>
              <a:cs typeface="Times New Roman" panose="02020603050405020304" pitchFamily="18" charset="0"/>
            </a:endParaRPr>
          </a:p>
          <a:p>
            <a:pPr marL="0" indent="0">
              <a:buNone/>
            </a:pPr>
            <a:r>
              <a:rPr lang="en-IN" sz="2000" u="sng" dirty="0"/>
              <a:t> </a:t>
            </a:r>
          </a:p>
          <a:p>
            <a:pPr>
              <a:buFont typeface="Wingdings" panose="05000000000000000000" pitchFamily="2" charset="2"/>
              <a:buChar char="q"/>
            </a:pPr>
            <a:endParaRPr lang="en-IN" sz="1400" dirty="0"/>
          </a:p>
        </p:txBody>
      </p:sp>
      <p:sp>
        <p:nvSpPr>
          <p:cNvPr id="4" name="Date Placeholder 3">
            <a:extLst>
              <a:ext uri="{FF2B5EF4-FFF2-40B4-BE49-F238E27FC236}">
                <a16:creationId xmlns:a16="http://schemas.microsoft.com/office/drawing/2014/main" id="{CDA9FB33-8AE3-A077-79C9-C653F00B3871}"/>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9A116E93-5915-482E-D236-1A6DB588D2B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78B55CB-8C80-29B7-61BF-15F5881A6F9C}"/>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extLst>
      <p:ext uri="{BB962C8B-B14F-4D97-AF65-F5344CB8AC3E}">
        <p14:creationId xmlns:p14="http://schemas.microsoft.com/office/powerpoint/2010/main" val="310726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8BE3-D30B-AC06-DFF5-F45ABD483FB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97CE63E-3972-1FCC-5C90-3229888D20BE}"/>
              </a:ext>
            </a:extLst>
          </p:cNvPr>
          <p:cNvSpPr>
            <a:spLocks noGrp="1"/>
          </p:cNvSpPr>
          <p:nvPr>
            <p:ph idx="1"/>
          </p:nvPr>
        </p:nvSpPr>
        <p:spPr>
          <a:xfrm>
            <a:off x="711200" y="1778479"/>
            <a:ext cx="10668000" cy="4267200"/>
          </a:xfrm>
        </p:spPr>
        <p:txBody>
          <a:bodyPr/>
          <a:lstStyle/>
          <a:p>
            <a:pPr marL="0" indent="0">
              <a:buNone/>
            </a:pPr>
            <a:r>
              <a:rPr lang="en-IN" sz="1400" b="1" u="sng" dirty="0">
                <a:latin typeface="Times New Roman" panose="02020603050405020304" pitchFamily="18" charset="0"/>
                <a:cs typeface="Times New Roman" panose="02020603050405020304" pitchFamily="18" charset="0"/>
              </a:rPr>
              <a:t>Feature Extraction Methodology (SE-</a:t>
            </a:r>
            <a:r>
              <a:rPr lang="en-IN" sz="1400" b="1" u="sng" dirty="0" err="1">
                <a:latin typeface="Times New Roman" panose="02020603050405020304" pitchFamily="18" charset="0"/>
                <a:cs typeface="Times New Roman" panose="02020603050405020304" pitchFamily="18" charset="0"/>
              </a:rPr>
              <a:t>ResNet</a:t>
            </a:r>
            <a:r>
              <a:rPr lang="en-IN" sz="1400" b="1" u="sng"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Squeeze and excitation </a:t>
            </a:r>
            <a:r>
              <a:rPr lang="en-IN" sz="1400" b="1" dirty="0" err="1">
                <a:latin typeface="Times New Roman" panose="02020603050405020304" pitchFamily="18" charset="0"/>
                <a:cs typeface="Times New Roman" panose="02020603050405020304" pitchFamily="18" charset="0"/>
              </a:rPr>
              <a:t>resnet</a:t>
            </a:r>
            <a:r>
              <a:rPr lang="en-IN"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(SE-</a:t>
            </a:r>
            <a:r>
              <a:rPr lang="en-US" sz="1400" b="1" dirty="0" err="1">
                <a:latin typeface="Times New Roman" panose="02020603050405020304" pitchFamily="18" charset="0"/>
                <a:cs typeface="Times New Roman" panose="02020603050405020304" pitchFamily="18" charset="0"/>
              </a:rPr>
              <a:t>ResNet</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is a variation of </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that incorporates attention mechanisms to focus on the most important channels in the feature maps.</a:t>
            </a:r>
            <a:endParaRPr lang="en-IN" sz="1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Attention Mechanism (Squeeze-and-Excitation Blocks)</a:t>
            </a:r>
            <a:r>
              <a:rPr lang="en-US" sz="1400" dirty="0">
                <a:latin typeface="Times New Roman" panose="02020603050405020304" pitchFamily="18" charset="0"/>
                <a:cs typeface="Times New Roman" panose="02020603050405020304" pitchFamily="18" charset="0"/>
              </a:rPr>
              <a:t>: These blocks help the network identify the most relevant parts of the segmented MRI images by reweighting the feature channels based on their importance.</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Pretrained Model</a:t>
            </a:r>
            <a:r>
              <a:rPr lang="en-US" sz="1400" dirty="0">
                <a:latin typeface="Times New Roman" panose="02020603050405020304" pitchFamily="18" charset="0"/>
                <a:cs typeface="Times New Roman" panose="02020603050405020304" pitchFamily="18" charset="0"/>
              </a:rPr>
              <a:t>: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utilizes weights pretrained on ImageNet, which allows the model to leverage prior knowledge while being fine-tuned on MRI images for Alzheimer's detection.</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Multi-scale Feature Extraction</a:t>
            </a:r>
            <a:r>
              <a:rPr lang="en-US" sz="1400" dirty="0">
                <a:latin typeface="Times New Roman" panose="02020603050405020304" pitchFamily="18" charset="0"/>
                <a:cs typeface="Times New Roman" panose="02020603050405020304" pitchFamily="18" charset="0"/>
              </a:rPr>
              <a:t>: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captures features at multiple scales, helping detect subtle changes in the brain structure associated with Alzheimer’s disease.</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0" indent="0">
              <a:buNone/>
            </a:pPr>
            <a:r>
              <a:rPr lang="en-IN" sz="1400" b="1" u="sng" dirty="0">
                <a:latin typeface="Times New Roman" panose="02020603050405020304" pitchFamily="18" charset="0"/>
                <a:cs typeface="Times New Roman" panose="02020603050405020304" pitchFamily="18" charset="0"/>
              </a:rPr>
              <a:t>Classification Methodology:</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Dense Neural Network</a:t>
            </a:r>
            <a:r>
              <a:rPr lang="en-US" sz="1400" dirty="0">
                <a:latin typeface="Times New Roman" panose="02020603050405020304" pitchFamily="18" charset="0"/>
                <a:cs typeface="Times New Roman" panose="02020603050405020304" pitchFamily="18" charset="0"/>
              </a:rPr>
              <a:t>: After feature extraction, the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output is passed through fully connected (dense) layers.</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Global Average Pooling (GAP)</a:t>
            </a:r>
            <a:r>
              <a:rPr lang="en-US" sz="1400" dirty="0">
                <a:latin typeface="Times New Roman" panose="02020603050405020304" pitchFamily="18" charset="0"/>
                <a:cs typeface="Times New Roman" panose="02020603050405020304" pitchFamily="18" charset="0"/>
              </a:rPr>
              <a:t>: Reduces the spatial dimensions of the feature maps from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before passing the features into the dense layers.</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Binary Classification</a:t>
            </a:r>
            <a:r>
              <a:rPr lang="en-US" sz="1400" dirty="0">
                <a:latin typeface="Times New Roman" panose="02020603050405020304" pitchFamily="18" charset="0"/>
                <a:cs typeface="Times New Roman" panose="02020603050405020304" pitchFamily="18" charset="0"/>
              </a:rPr>
              <a:t>: The dense network is trained to classify whether the extracted features indicate Alzheimer’s disease or not. The output layer uses a sigmoid activation function to provide a probability score for Alzheimer’s diagnosis.</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Regularization</a:t>
            </a:r>
            <a:r>
              <a:rPr lang="en-US" sz="1400" dirty="0">
                <a:latin typeface="Times New Roman" panose="02020603050405020304" pitchFamily="18" charset="0"/>
                <a:cs typeface="Times New Roman" panose="02020603050405020304" pitchFamily="18" charset="0"/>
              </a:rPr>
              <a:t>: Dropout layers are used in the dense network to prevent overfitting during training.</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BB90A3-CE07-BFA8-9C8E-E87B7E4FFE55}"/>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CE6B8D14-7E77-1DFB-15CF-BE094144D4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E949752-63F9-0395-B86E-5AC51C0902C7}"/>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7" name="Rectangle 1">
            <a:extLst>
              <a:ext uri="{FF2B5EF4-FFF2-40B4-BE49-F238E27FC236}">
                <a16:creationId xmlns:a16="http://schemas.microsoft.com/office/drawing/2014/main" id="{3B393221-8497-7195-67E7-73C1DD612378}"/>
              </a:ext>
            </a:extLst>
          </p:cNvPr>
          <p:cNvSpPr>
            <a:spLocks noChangeArrowheads="1"/>
          </p:cNvSpPr>
          <p:nvPr/>
        </p:nvSpPr>
        <p:spPr bwMode="auto">
          <a:xfrm rot="11789350">
            <a:off x="5963578"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3CEC43F-E0E3-1E4F-7E79-96BBA8A92A8E}"/>
              </a:ext>
            </a:extLst>
          </p:cNvPr>
          <p:cNvSpPr>
            <a:spLocks noChangeArrowheads="1"/>
          </p:cNvSpPr>
          <p:nvPr/>
        </p:nvSpPr>
        <p:spPr bwMode="auto">
          <a:xfrm rot="18604726">
            <a:off x="5963578"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18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039A-CA35-8651-D143-38C26102BBE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6C9D43CD-E6FF-5CCD-FC38-18A4F4CB63B8}"/>
              </a:ext>
            </a:extLst>
          </p:cNvPr>
          <p:cNvSpPr>
            <a:spLocks noGrp="1"/>
          </p:cNvSpPr>
          <p:nvPr>
            <p:ph idx="1"/>
          </p:nvPr>
        </p:nvSpPr>
        <p:spPr>
          <a:xfrm>
            <a:off x="812800" y="1749425"/>
            <a:ext cx="10668000" cy="4267200"/>
          </a:xfrm>
        </p:spPr>
        <p:txBody>
          <a:bodyPr/>
          <a:lstStyle/>
          <a:p>
            <a:pPr marL="0" indent="0">
              <a:buNone/>
            </a:pPr>
            <a:r>
              <a:rPr lang="en-US" sz="1400" b="1" u="sng" dirty="0">
                <a:latin typeface="Times New Roman" panose="02020603050405020304" pitchFamily="18" charset="0"/>
                <a:cs typeface="Times New Roman" panose="02020603050405020304" pitchFamily="18" charset="0"/>
              </a:rPr>
              <a:t>Model Training and Evaluation Methodology:</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Training Process</a:t>
            </a:r>
            <a:r>
              <a:rPr lang="en-US" sz="1400" dirty="0">
                <a:latin typeface="Times New Roman" panose="02020603050405020304" pitchFamily="18" charset="0"/>
                <a:cs typeface="Times New Roman" panose="02020603050405020304" pitchFamily="18" charset="0"/>
              </a:rPr>
              <a:t>: The model is trained using backpropagation and gradient descent, typically optimized using the Adam optimizer, which adjusts the learning rate dynamically during training.</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Loss Function</a:t>
            </a:r>
            <a:r>
              <a:rPr lang="en-US" sz="1400" dirty="0">
                <a:latin typeface="Times New Roman" panose="02020603050405020304" pitchFamily="18" charset="0"/>
                <a:cs typeface="Times New Roman" panose="02020603050405020304" pitchFamily="18" charset="0"/>
              </a:rPr>
              <a:t>: A binary cross-entropy loss function is used, as this is a binary classification task.</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Performance Metrics</a:t>
            </a:r>
            <a:r>
              <a:rPr lang="en-US" sz="1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Accuracy</a:t>
            </a:r>
            <a:r>
              <a:rPr lang="en-US" sz="1400" dirty="0">
                <a:latin typeface="Times New Roman" panose="02020603050405020304" pitchFamily="18" charset="0"/>
                <a:cs typeface="Times New Roman" panose="02020603050405020304" pitchFamily="18" charset="0"/>
              </a:rPr>
              <a:t>: Measures the percentage of correct predictions.</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Precision, Recall, F1-score</a:t>
            </a:r>
            <a:r>
              <a:rPr lang="en-US" sz="1400" dirty="0">
                <a:latin typeface="Times New Roman" panose="02020603050405020304" pitchFamily="18" charset="0"/>
                <a:cs typeface="Times New Roman" panose="02020603050405020304" pitchFamily="18" charset="0"/>
              </a:rPr>
              <a:t>: These metrics help evaluate the model’s performance in detecting Alzheimer’s disease, especially              in handling class imbalances.</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AUC-ROC Curve</a:t>
            </a:r>
            <a:r>
              <a:rPr lang="en-US" sz="1400" dirty="0">
                <a:latin typeface="Times New Roman" panose="02020603050405020304" pitchFamily="18" charset="0"/>
                <a:cs typeface="Times New Roman" panose="02020603050405020304" pitchFamily="18" charset="0"/>
              </a:rPr>
              <a:t>: Used to assess the performance of the binary classifier, particularly in separating Alzheimer’s patients from healthy subjects.</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Visualization of Results</a:t>
            </a:r>
            <a:r>
              <a:rPr lang="en-US" sz="1400" dirty="0">
                <a:latin typeface="Times New Roman" panose="02020603050405020304" pitchFamily="18" charset="0"/>
                <a:cs typeface="Times New Roman" panose="02020603050405020304" pitchFamily="18" charset="0"/>
              </a:rPr>
              <a:t>: Techniques such as confusion matrices and AUC curves are used to visualize the model's performance.</a:t>
            </a:r>
          </a:p>
          <a:p>
            <a:pPr marL="0" indent="0">
              <a:buNone/>
            </a:pPr>
            <a:r>
              <a:rPr lang="en-IN" sz="1400" b="1" u="sng" dirty="0">
                <a:latin typeface="Times New Roman" panose="02020603050405020304" pitchFamily="18" charset="0"/>
                <a:cs typeface="Times New Roman" panose="02020603050405020304" pitchFamily="18" charset="0"/>
              </a:rPr>
              <a:t>Inference Methodology: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Prediction Pipeline</a:t>
            </a:r>
            <a:r>
              <a:rPr lang="en-US" sz="1400" dirty="0">
                <a:latin typeface="Times New Roman" panose="02020603050405020304" pitchFamily="18" charset="0"/>
                <a:cs typeface="Times New Roman" panose="02020603050405020304" pitchFamily="18" charset="0"/>
              </a:rPr>
              <a:t>: After training, the pipeline processes unseen MRI images by passing them through the preprocessing steps, segmentation with U-Net, feature extraction with SE-</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and classification with the dense network.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Model Interpretability</a:t>
            </a:r>
            <a:r>
              <a:rPr lang="en-US" sz="1400" dirty="0">
                <a:latin typeface="Times New Roman" panose="02020603050405020304" pitchFamily="18" charset="0"/>
                <a:cs typeface="Times New Roman" panose="02020603050405020304" pitchFamily="18" charset="0"/>
              </a:rPr>
              <a:t>: Techniques like Grad-CAM (Gradient-weighted Class Activation Mapping) can be used to highlight the areas of the MRI that contributed most to the model’s prediction, helping interpret the output for medical experts.</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7F4228-0A5C-CEB7-97F4-E1F3850C0363}"/>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BEAEAB0D-84A3-A43B-D6C6-0D34FCC0BD5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F0E0D9B-6F45-8EAF-E349-108A17C5D18D}"/>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420770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32AF-8D5A-98FD-AB2F-CF40A30FF86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C461650-30CD-ED74-B9DC-CD284D6CB800}"/>
              </a:ext>
            </a:extLst>
          </p:cNvPr>
          <p:cNvSpPr>
            <a:spLocks noGrp="1"/>
          </p:cNvSpPr>
          <p:nvPr>
            <p:ph idx="1"/>
          </p:nvPr>
        </p:nvSpPr>
        <p:spPr/>
        <p:txBody>
          <a:bodyPr/>
          <a:lstStyle/>
          <a:p>
            <a:pPr marL="0" indent="0">
              <a:buNone/>
            </a:pPr>
            <a:endParaRPr lang="en-US" sz="2400" dirty="0"/>
          </a:p>
          <a:p>
            <a:r>
              <a:rPr lang="en-US" sz="2400" dirty="0">
                <a:latin typeface="Times New Roman" panose="02020603050405020304" pitchFamily="18" charset="0"/>
                <a:cs typeface="Times New Roman" panose="02020603050405020304" pitchFamily="18" charset="0"/>
              </a:rPr>
              <a:t>Data Preprocessing Module</a:t>
            </a:r>
          </a:p>
          <a:p>
            <a:r>
              <a:rPr lang="en-US" sz="2400" dirty="0">
                <a:latin typeface="Times New Roman" panose="02020603050405020304" pitchFamily="18" charset="0"/>
                <a:cs typeface="Times New Roman" panose="02020603050405020304" pitchFamily="18" charset="0"/>
              </a:rPr>
              <a:t>Feature Extraction and Segmentation Module</a:t>
            </a:r>
          </a:p>
          <a:p>
            <a:r>
              <a:rPr lang="en-US" sz="2400" dirty="0">
                <a:latin typeface="Times New Roman" panose="02020603050405020304" pitchFamily="18" charset="0"/>
                <a:cs typeface="Times New Roman" panose="02020603050405020304" pitchFamily="18" charset="0"/>
              </a:rPr>
              <a:t>Model Training Module</a:t>
            </a:r>
          </a:p>
          <a:p>
            <a:r>
              <a:rPr lang="en-US" sz="2400" dirty="0">
                <a:latin typeface="Times New Roman" panose="02020603050405020304" pitchFamily="18" charset="0"/>
                <a:cs typeface="Times New Roman" panose="02020603050405020304" pitchFamily="18" charset="0"/>
              </a:rPr>
              <a:t>Visualization and Evaluation Module</a:t>
            </a:r>
          </a:p>
        </p:txBody>
      </p:sp>
      <p:sp>
        <p:nvSpPr>
          <p:cNvPr id="4" name="Date Placeholder 3">
            <a:extLst>
              <a:ext uri="{FF2B5EF4-FFF2-40B4-BE49-F238E27FC236}">
                <a16:creationId xmlns:a16="http://schemas.microsoft.com/office/drawing/2014/main" id="{675DF8CD-5231-1B00-DF5A-8D76C9DA70C9}"/>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D13A9EE7-FEF6-9804-A658-510B5287979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7A99B3D-5DB0-0F06-3974-01067F0DAB1E}"/>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57691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13BE-B5D6-2B0D-FC4E-53026636D5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a:t>
            </a:r>
            <a:endParaRPr lang="en-US" dirty="0"/>
          </a:p>
        </p:txBody>
      </p:sp>
      <p:sp>
        <p:nvSpPr>
          <p:cNvPr id="3" name="Content Placeholder 2">
            <a:extLst>
              <a:ext uri="{FF2B5EF4-FFF2-40B4-BE49-F238E27FC236}">
                <a16:creationId xmlns:a16="http://schemas.microsoft.com/office/drawing/2014/main" id="{A5E673D6-9277-4491-B406-9CA242DCEA61}"/>
              </a:ext>
            </a:extLst>
          </p:cNvPr>
          <p:cNvSpPr>
            <a:spLocks noGrp="1"/>
          </p:cNvSpPr>
          <p:nvPr>
            <p:ph idx="1"/>
          </p:nvPr>
        </p:nvSpPr>
        <p:spPr/>
        <p:txBody>
          <a:bodyPr/>
          <a:lstStyle/>
          <a:p>
            <a:r>
              <a:rPr lang="en-IN" sz="2000" b="1" dirty="0">
                <a:solidFill>
                  <a:srgbClr val="0E0E0E"/>
                </a:solidFill>
                <a:effectLst/>
                <a:latin typeface="Times New Roman" panose="02020603050405020304" pitchFamily="18" charset="0"/>
                <a:cs typeface="Times New Roman" panose="02020603050405020304" pitchFamily="18" charset="0"/>
              </a:rPr>
              <a:t>Loading and Normalizing Images</a:t>
            </a:r>
            <a:r>
              <a:rPr lang="en-IN" sz="2000" dirty="0">
                <a:solidFill>
                  <a:srgbClr val="0E0E0E"/>
                </a:solidFill>
                <a:effectLst/>
                <a:latin typeface="Times New Roman" panose="02020603050405020304" pitchFamily="18" charset="0"/>
                <a:cs typeface="Times New Roman" panose="02020603050405020304" pitchFamily="18" charset="0"/>
              </a:rPr>
              <a:t>: MRI scans of the hippocampus are loaded from directories and normalized (dividing pixel values by 255) to fit within a standard range.</a:t>
            </a:r>
          </a:p>
          <a:p>
            <a:r>
              <a:rPr lang="en-IN" sz="2000" b="1" dirty="0">
                <a:solidFill>
                  <a:srgbClr val="0E0E0E"/>
                </a:solidFill>
                <a:effectLst/>
                <a:latin typeface="Times New Roman" panose="02020603050405020304" pitchFamily="18" charset="0"/>
                <a:cs typeface="Times New Roman" panose="02020603050405020304" pitchFamily="18" charset="0"/>
              </a:rPr>
              <a:t>Image Transformation</a:t>
            </a:r>
            <a:r>
              <a:rPr lang="en-IN" sz="2000" dirty="0">
                <a:solidFill>
                  <a:srgbClr val="0E0E0E"/>
                </a:solidFill>
                <a:effectLst/>
                <a:latin typeface="Times New Roman" panose="02020603050405020304" pitchFamily="18" charset="0"/>
                <a:cs typeface="Times New Roman" panose="02020603050405020304" pitchFamily="18" charset="0"/>
              </a:rPr>
              <a:t>: Images are converted to appropriate formats (e.g., RGB) and resized if necessary. Left and right hippocampus regions are merged for consistent input.</a:t>
            </a:r>
          </a:p>
          <a:p>
            <a:pPr marL="457200" lvl="1" indent="0">
              <a:lnSpc>
                <a:spcPct val="115000"/>
              </a:lnSpc>
              <a:buNone/>
            </a:pPr>
            <a:r>
              <a:rPr lang="en-IN" sz="2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Algorithm Steps</a:t>
            </a: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1143000" lvl="2" indent="-228600">
              <a:lnSpc>
                <a:spcPct val="115000"/>
              </a:lnSpc>
              <a:buFont typeface="Arial" panose="020B0604020202020204" pitchFamily="34" charset="0"/>
              <a:buChar char="■"/>
            </a:pP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Load MRI image.</a:t>
            </a:r>
          </a:p>
          <a:p>
            <a:pPr marL="1143000" lvl="2" indent="-228600">
              <a:lnSpc>
                <a:spcPct val="115000"/>
              </a:lnSpc>
              <a:buFont typeface="Arial" panose="020B0604020202020204" pitchFamily="34" charset="0"/>
              <a:buChar char="■"/>
            </a:pP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Convert image to grayscale.</a:t>
            </a:r>
          </a:p>
          <a:p>
            <a:pPr marL="1143000" lvl="2" indent="-228600">
              <a:lnSpc>
                <a:spcPct val="115000"/>
              </a:lnSpc>
              <a:buFont typeface="Arial" panose="020B0604020202020204" pitchFamily="34" charset="0"/>
              <a:buChar char="■"/>
            </a:pP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Apply thresholding to segment the </a:t>
            </a:r>
            <a:r>
              <a:rPr lang="en-IN" sz="2000" dirty="0" err="1">
                <a:latin typeface="Times New Roman" panose="02020603050405020304" pitchFamily="18" charset="0"/>
                <a:ea typeface="Arial" panose="020B0604020202020204" pitchFamily="34" charset="0"/>
                <a:cs typeface="Times New Roman" panose="02020603050405020304" pitchFamily="18" charset="0"/>
              </a:rPr>
              <a:t>enhorhinal</a:t>
            </a:r>
            <a:r>
              <a:rPr lang="en-IN" sz="2000" dirty="0">
                <a:latin typeface="Times New Roman" panose="02020603050405020304" pitchFamily="18" charset="0"/>
                <a:ea typeface="Arial" panose="020B0604020202020204" pitchFamily="34" charset="0"/>
                <a:cs typeface="Times New Roman" panose="02020603050405020304" pitchFamily="18" charset="0"/>
              </a:rPr>
              <a:t> cortex</a:t>
            </a: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1143000" lvl="2" indent="-228600">
              <a:lnSpc>
                <a:spcPct val="115000"/>
              </a:lnSpc>
              <a:buFont typeface="Arial" panose="020B0604020202020204" pitchFamily="34" charset="0"/>
              <a:buChar char="■"/>
            </a:pPr>
            <a:r>
              <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rPr>
              <a:t>Apply edge detection (Canny) to enhance boundaries.</a:t>
            </a:r>
          </a:p>
          <a:p>
            <a:pPr marL="1143000" lvl="2" indent="-228600">
              <a:lnSpc>
                <a:spcPct val="115000"/>
              </a:lnSpc>
              <a:buFont typeface="Arial" panose="020B0604020202020204" pitchFamily="34" charset="0"/>
              <a:buChar char="■"/>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Skeletonize the image for simplified analysis.</a:t>
            </a:r>
            <a:r>
              <a:rPr lang="en-IN" sz="20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914400" lvl="2" indent="0">
              <a:lnSpc>
                <a:spcPct val="115000"/>
              </a:lnSpc>
              <a:buNone/>
            </a:pPr>
            <a:endParaRPr lang="en-IN" sz="1100" u="none" strike="noStrike" dirty="0">
              <a:effectLst/>
              <a:latin typeface="Arial" panose="020B0604020202020204" pitchFamily="34" charset="0"/>
              <a:ea typeface="Arial" panose="020B0604020202020204" pitchFamily="34" charset="0"/>
            </a:endParaRPr>
          </a:p>
        </p:txBody>
      </p:sp>
      <p:sp>
        <p:nvSpPr>
          <p:cNvPr id="4" name="Date Placeholder 3">
            <a:extLst>
              <a:ext uri="{FF2B5EF4-FFF2-40B4-BE49-F238E27FC236}">
                <a16:creationId xmlns:a16="http://schemas.microsoft.com/office/drawing/2014/main" id="{81AF7AFC-5055-42A6-761F-CA109E8747D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904D220E-9A17-902D-265A-FAD6943EE5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2E9654-4553-68C1-320A-F0C4C9478871}"/>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62920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80B1-78F9-ACC2-940C-6AEC8D536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0D386-2F86-CAF3-B647-04FB51C6BDD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 Techniques</a:t>
            </a:r>
            <a:endParaRPr lang="en-US" dirty="0"/>
          </a:p>
        </p:txBody>
      </p:sp>
      <p:sp>
        <p:nvSpPr>
          <p:cNvPr id="3" name="Content Placeholder 2">
            <a:extLst>
              <a:ext uri="{FF2B5EF4-FFF2-40B4-BE49-F238E27FC236}">
                <a16:creationId xmlns:a16="http://schemas.microsoft.com/office/drawing/2014/main" id="{83509E65-C60C-13B1-A008-C857BB4962B4}"/>
              </a:ext>
            </a:extLst>
          </p:cNvPr>
          <p:cNvSpPr>
            <a:spLocks noGrp="1"/>
          </p:cNvSpPr>
          <p:nvPr>
            <p:ph idx="1"/>
          </p:nvPr>
        </p:nvSpPr>
        <p:spPr/>
        <p:txBody>
          <a:bodyPr/>
          <a:lstStyle/>
          <a:p>
            <a:pPr marL="422275" indent="-342900" algn="just">
              <a:lnSpc>
                <a:spcPct val="115000"/>
              </a:lnSpc>
              <a:buFont typeface="Wingdings" panose="05000000000000000000" pitchFamily="2" charset="2"/>
              <a:buChar char="q"/>
            </a:pPr>
            <a:r>
              <a:rPr lang="en-US" sz="2400" b="1" dirty="0">
                <a:solidFill>
                  <a:srgbClr val="0E0E0E"/>
                </a:solidFill>
                <a:latin typeface="Times New Roman" panose="02020603050405020304" pitchFamily="18" charset="0"/>
                <a:ea typeface="+mn-ea"/>
                <a:cs typeface="Times New Roman" panose="02020603050405020304" pitchFamily="18" charset="0"/>
              </a:rPr>
              <a:t>Grayscale Conversion: </a:t>
            </a:r>
            <a:r>
              <a:rPr lang="en-US" sz="2400" dirty="0">
                <a:solidFill>
                  <a:srgbClr val="0E0E0E"/>
                </a:solidFill>
                <a:latin typeface="Times New Roman" panose="02020603050405020304" pitchFamily="18" charset="0"/>
                <a:ea typeface="+mn-ea"/>
                <a:cs typeface="Times New Roman" panose="02020603050405020304" pitchFamily="18" charset="0"/>
              </a:rPr>
              <a:t>MRI scans are typically multi-channel images. Converting them to grayscale reduces complexity and focuses solely on intensity-based variations, which are vital for identifying structural changes in brain regions like the entorhinal cortex.</a:t>
            </a:r>
          </a:p>
          <a:p>
            <a:pPr marL="422275" indent="-342900" algn="just">
              <a:lnSpc>
                <a:spcPct val="115000"/>
              </a:lnSpc>
              <a:buFont typeface="Wingdings" panose="05000000000000000000" pitchFamily="2" charset="2"/>
              <a:buChar char="q"/>
            </a:pPr>
            <a:r>
              <a:rPr lang="en-US" sz="2400" b="1" dirty="0">
                <a:solidFill>
                  <a:srgbClr val="0E0E0E"/>
                </a:solidFill>
                <a:latin typeface="Times New Roman" panose="02020603050405020304" pitchFamily="18" charset="0"/>
                <a:cs typeface="Times New Roman" panose="02020603050405020304" pitchFamily="18" charset="0"/>
              </a:rPr>
              <a:t>Normalization</a:t>
            </a:r>
            <a:r>
              <a:rPr lang="en-US" sz="2400" dirty="0">
                <a:solidFill>
                  <a:srgbClr val="0E0E0E"/>
                </a:solidFill>
                <a:latin typeface="Times New Roman" panose="02020603050405020304" pitchFamily="18" charset="0"/>
                <a:cs typeface="Times New Roman" panose="02020603050405020304" pitchFamily="18" charset="0"/>
              </a:rPr>
              <a:t>: It scales the pixel intensity values to a standard range, often between 0 and 1. This eliminates the impact of varying lighting conditions or scanner differences across datasets</a:t>
            </a:r>
            <a:r>
              <a:rPr lang="en-US" dirty="0">
                <a:solidFill>
                  <a:srgbClr val="0E0E0E"/>
                </a:solidFill>
                <a:latin typeface="Times New Roman" panose="02020603050405020304" pitchFamily="18" charset="0"/>
                <a:ea typeface="+mn-ea"/>
                <a:cs typeface="Times New Roman" panose="02020603050405020304" pitchFamily="18" charset="0"/>
              </a:rPr>
              <a:t>.</a:t>
            </a:r>
            <a:endParaRPr lang="en-IN" dirty="0">
              <a:solidFill>
                <a:srgbClr val="0E0E0E"/>
              </a:solidFill>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1265216D-C8F0-C864-5341-1AC2CC52910A}"/>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0F1DBFD3-010E-F868-3ECC-997A14E72F8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1F2E7C1-9555-C6B2-2004-99A2AF958484}"/>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43770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Alzheimer's disease is a progressive neurodegenerative disorder characterized by cognitive decline, memory loss, and behavioral changes. Early diagnosis is critical for managing the disease, potentially slowing its progression, and improving patients' quality of life. However, diagnosing Alzheimer's disease in its early stages Remain challenging</a:t>
            </a:r>
            <a:r>
              <a:rPr kumimoji="0" lang="en-US" altLang="en-US" sz="2400" b="0" i="0" u="none" strike="noStrike" kern="0" cap="none" spc="0" normalizeH="0" baseline="0" noProof="0" dirty="0">
                <a:ln>
                  <a:noFill/>
                </a:ln>
                <a:solidFill>
                  <a:srgbClr val="000000"/>
                </a:solidFill>
                <a:effectLst/>
                <a:uLnTx/>
                <a:uFillTx/>
                <a:latin typeface="Verdana"/>
                <a:ea typeface="+mn-ea"/>
                <a:cs typeface="+mn-cs"/>
              </a:rPr>
              <a:t>.</a:t>
            </a:r>
          </a:p>
          <a:p>
            <a:pPr marL="0" lvl="0" indent="0">
              <a:buClr>
                <a:srgbClr val="CC0000"/>
              </a:buClr>
              <a:buNone/>
              <a:defRPr/>
            </a:pPr>
            <a:endParaRPr lang="en-US" altLang="en-US" sz="2800" b="1" dirty="0">
              <a:solidFill>
                <a:srgbClr val="FF0000"/>
              </a:solidFill>
              <a:latin typeface="+mj-lt"/>
              <a:ea typeface="+mj-ea"/>
              <a:cs typeface="+mj-cs"/>
            </a:endParaRPr>
          </a:p>
          <a:p>
            <a:pPr marL="0" lvl="0" indent="0">
              <a:buClr>
                <a:srgbClr val="CC0000"/>
              </a:buClr>
              <a:buNone/>
              <a:defRPr/>
            </a:pPr>
            <a:r>
              <a:rPr lang="en-US" altLang="en-US" sz="2800" b="1" dirty="0">
                <a:solidFill>
                  <a:srgbClr val="FF0000"/>
                </a:solidFill>
                <a:latin typeface="+mj-lt"/>
                <a:ea typeface="+mj-ea"/>
                <a:cs typeface="+mj-cs"/>
              </a:rPr>
              <a:t>Motivation</a:t>
            </a:r>
          </a:p>
          <a:p>
            <a:pPr marL="0" indent="0">
              <a:buClr>
                <a:srgbClr val="CC0000"/>
              </a:buClr>
              <a:buNone/>
              <a:defRPr/>
            </a:pPr>
            <a:r>
              <a:rPr lang="en-US" sz="2400" dirty="0">
                <a:solidFill>
                  <a:srgbClr val="000000"/>
                </a:solidFill>
                <a:latin typeface="Times New Roman" panose="02020603050405020304" pitchFamily="18" charset="0"/>
                <a:cs typeface="Times New Roman" panose="02020603050405020304" pitchFamily="18" charset="0"/>
              </a:rPr>
              <a:t>Develop a model to predict the likelihood of Alzheimer's disease in patients based on MRI data.</a:t>
            </a:r>
            <a:endParaRPr lang="en-IN" altLang="en-US" sz="2400" b="1" dirty="0">
              <a:solidFill>
                <a:srgbClr val="FF0000"/>
              </a:solidFill>
              <a:latin typeface="Times New Roman" panose="02020603050405020304" pitchFamily="18" charset="0"/>
              <a:ea typeface="+mj-ea"/>
              <a:cs typeface="Times New Roman" panose="02020603050405020304" pitchFamily="18" charset="0"/>
            </a:endParaRPr>
          </a:p>
          <a:p>
            <a:pPr marL="0" lvl="0" indent="0">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C2585-532F-14B8-B316-DFF7E16E8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B4596-F858-2853-2400-724C42FA7373}"/>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 Techniques</a:t>
            </a:r>
            <a:endParaRPr lang="en-US" dirty="0"/>
          </a:p>
        </p:txBody>
      </p:sp>
      <p:sp>
        <p:nvSpPr>
          <p:cNvPr id="3" name="Content Placeholder 2">
            <a:extLst>
              <a:ext uri="{FF2B5EF4-FFF2-40B4-BE49-F238E27FC236}">
                <a16:creationId xmlns:a16="http://schemas.microsoft.com/office/drawing/2014/main" id="{544F1B0D-28F4-7B32-0F46-CA1DEB63AD92}"/>
              </a:ext>
            </a:extLst>
          </p:cNvPr>
          <p:cNvSpPr>
            <a:spLocks noGrp="1"/>
          </p:cNvSpPr>
          <p:nvPr>
            <p:ph idx="1"/>
          </p:nvPr>
        </p:nvSpPr>
        <p:spPr/>
        <p:txBody>
          <a:bodyPr/>
          <a:lstStyle/>
          <a:p>
            <a:pPr marL="422275" indent="-342900" algn="just">
              <a:lnSpc>
                <a:spcPct val="115000"/>
              </a:lnSpc>
              <a:buFont typeface="Wingdings" panose="05000000000000000000" pitchFamily="2" charset="2"/>
              <a:buChar char="q"/>
            </a:pPr>
            <a:r>
              <a:rPr lang="en-US" sz="2300" b="1" dirty="0">
                <a:solidFill>
                  <a:srgbClr val="0E0E0E"/>
                </a:solidFill>
                <a:latin typeface="Times New Roman" panose="02020603050405020304" pitchFamily="18" charset="0"/>
                <a:cs typeface="Times New Roman" panose="02020603050405020304" pitchFamily="18" charset="0"/>
              </a:rPr>
              <a:t>Thresholding</a:t>
            </a:r>
            <a:r>
              <a:rPr lang="en-US" b="1" dirty="0">
                <a:solidFill>
                  <a:srgbClr val="0E0E0E"/>
                </a:solidFill>
                <a:latin typeface="Times New Roman" panose="02020603050405020304" pitchFamily="18" charset="0"/>
                <a:ea typeface="+mn-ea"/>
                <a:cs typeface="Times New Roman" panose="02020603050405020304" pitchFamily="18" charset="0"/>
              </a:rPr>
              <a:t>:</a:t>
            </a:r>
            <a:r>
              <a:rPr lang="en-US" dirty="0">
                <a:solidFill>
                  <a:srgbClr val="0E0E0E"/>
                </a:solidFill>
                <a:latin typeface="Times New Roman" panose="02020603050405020304" pitchFamily="18" charset="0"/>
                <a:ea typeface="+mn-ea"/>
                <a:cs typeface="Times New Roman" panose="02020603050405020304" pitchFamily="18" charset="0"/>
              </a:rPr>
              <a:t> </a:t>
            </a:r>
            <a:r>
              <a:rPr lang="en-US" sz="2300" dirty="0">
                <a:solidFill>
                  <a:srgbClr val="0E0E0E"/>
                </a:solidFill>
                <a:latin typeface="Times New Roman" panose="02020603050405020304" pitchFamily="18" charset="0"/>
                <a:cs typeface="Times New Roman" panose="02020603050405020304" pitchFamily="18" charset="0"/>
              </a:rPr>
              <a:t>It is applied to differentiate the region of interest (ROI) from the background. This helps isolate the entorhinal cortex from the surrounding brain structures.</a:t>
            </a:r>
          </a:p>
          <a:p>
            <a:pPr marL="422275" indent="-342900" algn="just">
              <a:lnSpc>
                <a:spcPct val="115000"/>
              </a:lnSpc>
              <a:buFont typeface="Wingdings" panose="05000000000000000000" pitchFamily="2" charset="2"/>
              <a:buChar char="q"/>
            </a:pPr>
            <a:r>
              <a:rPr lang="en-US" sz="2300" b="1" dirty="0">
                <a:solidFill>
                  <a:srgbClr val="0E0E0E"/>
                </a:solidFill>
                <a:latin typeface="Times New Roman" panose="02020603050405020304" pitchFamily="18" charset="0"/>
                <a:cs typeface="Times New Roman" panose="02020603050405020304" pitchFamily="18" charset="0"/>
              </a:rPr>
              <a:t>Histogram Equalization</a:t>
            </a:r>
            <a:r>
              <a:rPr lang="en-US" b="1" dirty="0">
                <a:solidFill>
                  <a:srgbClr val="0E0E0E"/>
                </a:solidFill>
                <a:latin typeface="Times New Roman" panose="02020603050405020304" pitchFamily="18" charset="0"/>
                <a:ea typeface="+mn-ea"/>
                <a:cs typeface="Times New Roman" panose="02020603050405020304" pitchFamily="18" charset="0"/>
              </a:rPr>
              <a:t>: </a:t>
            </a:r>
            <a:r>
              <a:rPr lang="en-US" sz="2300" dirty="0">
                <a:solidFill>
                  <a:srgbClr val="0E0E0E"/>
                </a:solidFill>
                <a:latin typeface="Times New Roman" panose="02020603050405020304" pitchFamily="18" charset="0"/>
                <a:cs typeface="Times New Roman" panose="02020603050405020304" pitchFamily="18" charset="0"/>
              </a:rPr>
              <a:t>To enhance the contrast of the images, histogram equalization redistributes pixel intensities for better visualization of anatomical structures.</a:t>
            </a:r>
          </a:p>
          <a:p>
            <a:pPr marL="422275" indent="-342900" algn="just">
              <a:lnSpc>
                <a:spcPct val="115000"/>
              </a:lnSpc>
              <a:buFont typeface="Wingdings" panose="05000000000000000000" pitchFamily="2" charset="2"/>
              <a:buChar char="q"/>
            </a:pPr>
            <a:r>
              <a:rPr lang="en-US" sz="2400" b="1" dirty="0">
                <a:solidFill>
                  <a:srgbClr val="0E0E0E"/>
                </a:solidFill>
                <a:latin typeface="Times New Roman" panose="02020603050405020304" pitchFamily="18" charset="0"/>
                <a:ea typeface="+mn-ea"/>
                <a:cs typeface="Times New Roman" panose="02020603050405020304" pitchFamily="18" charset="0"/>
              </a:rPr>
              <a:t>Resizing and Cropping: </a:t>
            </a:r>
            <a:r>
              <a:rPr lang="en-US" sz="2400" dirty="0">
                <a:solidFill>
                  <a:srgbClr val="0E0E0E"/>
                </a:solidFill>
                <a:latin typeface="Times New Roman" panose="02020603050405020304" pitchFamily="18" charset="0"/>
                <a:ea typeface="+mn-ea"/>
                <a:cs typeface="Times New Roman" panose="02020603050405020304" pitchFamily="18" charset="0"/>
              </a:rPr>
              <a:t>MRI images are resized and cropped to a consistent dimension, ensuring uniform input to the deep learning models. This step reduces computational overhead and standardizes the dataset.</a:t>
            </a:r>
            <a:endParaRPr lang="en-IN" sz="2400" dirty="0">
              <a:solidFill>
                <a:srgbClr val="0E0E0E"/>
              </a:solidFill>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320FC5FF-B0A3-B8C9-2D2D-316C1DC15CDC}"/>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748D4D4-9E0A-45E8-5C70-103EC2358F2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3072718-7CE9-2A7C-190E-07682DE520D1}"/>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220701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86FEE-A3F9-39B1-7A5E-4BA81945F1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8039EF-4A05-BE4C-3C54-3A01E39DAE4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a:t>
            </a:r>
            <a:r>
              <a:rPr lang="en-IN" b="1" dirty="0" err="1">
                <a:solidFill>
                  <a:srgbClr val="0E0E0E"/>
                </a:solidFill>
                <a:effectLst/>
                <a:latin typeface=".SF NS"/>
              </a:rPr>
              <a:t>Alogrithm</a:t>
            </a:r>
            <a:endParaRPr lang="en-US" dirty="0"/>
          </a:p>
        </p:txBody>
      </p:sp>
      <p:sp>
        <p:nvSpPr>
          <p:cNvPr id="3" name="Content Placeholder 2">
            <a:extLst>
              <a:ext uri="{FF2B5EF4-FFF2-40B4-BE49-F238E27FC236}">
                <a16:creationId xmlns:a16="http://schemas.microsoft.com/office/drawing/2014/main" id="{13F9642E-8502-CFA4-A431-EC379BD8CCB1}"/>
              </a:ext>
            </a:extLst>
          </p:cNvPr>
          <p:cNvSpPr>
            <a:spLocks noGrp="1"/>
          </p:cNvSpPr>
          <p:nvPr>
            <p:ph idx="1"/>
          </p:nvPr>
        </p:nvSpPr>
        <p:spPr>
          <a:xfrm>
            <a:off x="755651" y="1752600"/>
            <a:ext cx="10668000" cy="4267200"/>
          </a:xfrm>
        </p:spPr>
        <p:txBody>
          <a:bodyPr/>
          <a:lstStyle/>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1.</a:t>
            </a:r>
            <a:r>
              <a:rPr lang="en-IN" b="1" dirty="0">
                <a:solidFill>
                  <a:srgbClr val="0E0E0E"/>
                </a:solidFill>
                <a:latin typeface="Times New Roman" panose="02020603050405020304" pitchFamily="18" charset="0"/>
                <a:ea typeface="+mn-ea"/>
                <a:cs typeface="Times New Roman" panose="02020603050405020304" pitchFamily="18" charset="0"/>
              </a:rPr>
              <a:t>Input: </a:t>
            </a:r>
            <a:r>
              <a:rPr lang="en-IN" dirty="0">
                <a:solidFill>
                  <a:srgbClr val="0E0E0E"/>
                </a:solidFill>
                <a:latin typeface="Times New Roman" panose="02020603050405020304" pitchFamily="18" charset="0"/>
                <a:ea typeface="+mn-ea"/>
                <a:cs typeface="Times New Roman" panose="02020603050405020304" pitchFamily="18" charset="0"/>
              </a:rPr>
              <a:t>Start with raw MRI datasets </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2.</a:t>
            </a:r>
            <a:r>
              <a:rPr lang="en-IN" b="1" dirty="0">
                <a:solidFill>
                  <a:srgbClr val="0E0E0E"/>
                </a:solidFill>
                <a:latin typeface="Times New Roman" panose="02020603050405020304" pitchFamily="18" charset="0"/>
                <a:ea typeface="+mn-ea"/>
                <a:cs typeface="Times New Roman" panose="02020603050405020304" pitchFamily="18" charset="0"/>
              </a:rPr>
              <a:t>Format </a:t>
            </a:r>
            <a:r>
              <a:rPr lang="en-IN" b="1" dirty="0" err="1">
                <a:solidFill>
                  <a:srgbClr val="0E0E0E"/>
                </a:solidFill>
                <a:latin typeface="Times New Roman" panose="02020603050405020304" pitchFamily="18" charset="0"/>
                <a:ea typeface="+mn-ea"/>
                <a:cs typeface="Times New Roman" panose="02020603050405020304" pitchFamily="18" charset="0"/>
              </a:rPr>
              <a:t>Conversion:</a:t>
            </a:r>
            <a:r>
              <a:rPr lang="en-IN" dirty="0" err="1">
                <a:solidFill>
                  <a:srgbClr val="0E0E0E"/>
                </a:solidFill>
                <a:latin typeface="Times New Roman" panose="02020603050405020304" pitchFamily="18" charset="0"/>
                <a:ea typeface="+mn-ea"/>
                <a:cs typeface="Times New Roman" panose="02020603050405020304" pitchFamily="18" charset="0"/>
              </a:rPr>
              <a:t>Convert</a:t>
            </a:r>
            <a:r>
              <a:rPr lang="en-IN" dirty="0">
                <a:solidFill>
                  <a:srgbClr val="0E0E0E"/>
                </a:solidFill>
                <a:latin typeface="Times New Roman" panose="02020603050405020304" pitchFamily="18" charset="0"/>
                <a:ea typeface="+mn-ea"/>
                <a:cs typeface="Times New Roman" panose="02020603050405020304" pitchFamily="18" charset="0"/>
              </a:rPr>
              <a:t> MRI scans to standard formats(e.g., JPEG/PNG).</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3.</a:t>
            </a:r>
            <a:r>
              <a:rPr lang="en-IN" b="1" dirty="0">
                <a:solidFill>
                  <a:srgbClr val="0E0E0E"/>
                </a:solidFill>
                <a:latin typeface="Times New Roman" panose="02020603050405020304" pitchFamily="18" charset="0"/>
                <a:ea typeface="+mn-ea"/>
                <a:cs typeface="Times New Roman" panose="02020603050405020304" pitchFamily="18" charset="0"/>
              </a:rPr>
              <a:t>Resampling: </a:t>
            </a:r>
            <a:r>
              <a:rPr lang="en-IN" dirty="0">
                <a:solidFill>
                  <a:srgbClr val="0E0E0E"/>
                </a:solidFill>
                <a:latin typeface="Times New Roman" panose="02020603050405020304" pitchFamily="18" charset="0"/>
                <a:ea typeface="+mn-ea"/>
                <a:cs typeface="Times New Roman" panose="02020603050405020304" pitchFamily="18" charset="0"/>
              </a:rPr>
              <a:t>Resize images to a consistent resolution (e.g., 256x256 pixels).</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4.</a:t>
            </a:r>
            <a:r>
              <a:rPr lang="en-IN" b="1" dirty="0">
                <a:solidFill>
                  <a:srgbClr val="0E0E0E"/>
                </a:solidFill>
                <a:latin typeface="Times New Roman" panose="02020603050405020304" pitchFamily="18" charset="0"/>
                <a:ea typeface="+mn-ea"/>
                <a:cs typeface="Times New Roman" panose="02020603050405020304" pitchFamily="18" charset="0"/>
              </a:rPr>
              <a:t>Normalization: </a:t>
            </a:r>
            <a:r>
              <a:rPr lang="en-IN" dirty="0">
                <a:solidFill>
                  <a:srgbClr val="0E0E0E"/>
                </a:solidFill>
                <a:latin typeface="Times New Roman" panose="02020603050405020304" pitchFamily="18" charset="0"/>
                <a:ea typeface="+mn-ea"/>
                <a:cs typeface="Times New Roman" panose="02020603050405020304" pitchFamily="18" charset="0"/>
              </a:rPr>
              <a:t>Normalize pixel intensities for uniform contrast.</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5.</a:t>
            </a:r>
            <a:r>
              <a:rPr lang="en-IN" b="1" dirty="0">
                <a:solidFill>
                  <a:srgbClr val="0E0E0E"/>
                </a:solidFill>
                <a:latin typeface="Times New Roman" panose="02020603050405020304" pitchFamily="18" charset="0"/>
                <a:ea typeface="+mn-ea"/>
                <a:cs typeface="Times New Roman" panose="02020603050405020304" pitchFamily="18" charset="0"/>
              </a:rPr>
              <a:t>Skull Stripping: </a:t>
            </a:r>
            <a:r>
              <a:rPr lang="en-IN" dirty="0">
                <a:solidFill>
                  <a:srgbClr val="0E0E0E"/>
                </a:solidFill>
                <a:latin typeface="Times New Roman" panose="02020603050405020304" pitchFamily="18" charset="0"/>
                <a:ea typeface="+mn-ea"/>
                <a:cs typeface="Times New Roman" panose="02020603050405020304" pitchFamily="18" charset="0"/>
              </a:rPr>
              <a:t>Remove non-brain elements like skull and scalp.</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6.</a:t>
            </a:r>
            <a:r>
              <a:rPr lang="en-IN" b="1" dirty="0">
                <a:solidFill>
                  <a:srgbClr val="0E0E0E"/>
                </a:solidFill>
                <a:latin typeface="Times New Roman" panose="02020603050405020304" pitchFamily="18" charset="0"/>
                <a:ea typeface="+mn-ea"/>
                <a:cs typeface="Times New Roman" panose="02020603050405020304" pitchFamily="18" charset="0"/>
              </a:rPr>
              <a:t>Bias Field Correction: </a:t>
            </a:r>
            <a:r>
              <a:rPr lang="en-IN" dirty="0">
                <a:solidFill>
                  <a:srgbClr val="0E0E0E"/>
                </a:solidFill>
                <a:latin typeface="Times New Roman" panose="02020603050405020304" pitchFamily="18" charset="0"/>
                <a:ea typeface="+mn-ea"/>
                <a:cs typeface="Times New Roman" panose="02020603050405020304" pitchFamily="18" charset="0"/>
              </a:rPr>
              <a:t>Correct intensity inhomogeneities for improved clarity.</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7.</a:t>
            </a:r>
            <a:r>
              <a:rPr lang="en-IN" b="1" dirty="0">
                <a:solidFill>
                  <a:srgbClr val="0E0E0E"/>
                </a:solidFill>
                <a:latin typeface="Times New Roman" panose="02020603050405020304" pitchFamily="18" charset="0"/>
                <a:ea typeface="+mn-ea"/>
                <a:cs typeface="Times New Roman" panose="02020603050405020304" pitchFamily="18" charset="0"/>
              </a:rPr>
              <a:t>Segmentation Preparation: </a:t>
            </a:r>
            <a:r>
              <a:rPr lang="en-IN" dirty="0">
                <a:solidFill>
                  <a:srgbClr val="0E0E0E"/>
                </a:solidFill>
                <a:latin typeface="Times New Roman" panose="02020603050405020304" pitchFamily="18" charset="0"/>
                <a:ea typeface="+mn-ea"/>
                <a:cs typeface="Times New Roman" panose="02020603050405020304" pitchFamily="18" charset="0"/>
              </a:rPr>
              <a:t>Use thresholding and morphology to isolate the entorhinal cortex.</a:t>
            </a:r>
          </a:p>
          <a:p>
            <a:pPr marL="914400" lvl="2" indent="0" algn="just">
              <a:lnSpc>
                <a:spcPct val="115000"/>
              </a:lnSpc>
              <a:buNone/>
            </a:pPr>
            <a:r>
              <a:rPr lang="en-IN" dirty="0">
                <a:solidFill>
                  <a:srgbClr val="0E0E0E"/>
                </a:solidFill>
                <a:latin typeface="Times New Roman" panose="02020603050405020304" pitchFamily="18" charset="0"/>
                <a:ea typeface="+mn-ea"/>
                <a:cs typeface="Times New Roman" panose="02020603050405020304" pitchFamily="18" charset="0"/>
              </a:rPr>
              <a:t>8.</a:t>
            </a:r>
            <a:r>
              <a:rPr lang="en-IN" b="1" dirty="0">
                <a:solidFill>
                  <a:srgbClr val="0E0E0E"/>
                </a:solidFill>
                <a:latin typeface="Times New Roman" panose="02020603050405020304" pitchFamily="18" charset="0"/>
                <a:ea typeface="+mn-ea"/>
                <a:cs typeface="Times New Roman" panose="02020603050405020304" pitchFamily="18" charset="0"/>
              </a:rPr>
              <a:t>Output: </a:t>
            </a:r>
            <a:r>
              <a:rPr lang="en-IN" dirty="0">
                <a:solidFill>
                  <a:srgbClr val="0E0E0E"/>
                </a:solidFill>
                <a:latin typeface="Times New Roman" panose="02020603050405020304" pitchFamily="18" charset="0"/>
                <a:ea typeface="+mn-ea"/>
                <a:cs typeface="Times New Roman" panose="02020603050405020304" pitchFamily="18" charset="0"/>
              </a:rPr>
              <a:t>Produce a </a:t>
            </a:r>
            <a:r>
              <a:rPr lang="en-IN" dirty="0" err="1">
                <a:solidFill>
                  <a:srgbClr val="0E0E0E"/>
                </a:solidFill>
                <a:latin typeface="Times New Roman" panose="02020603050405020304" pitchFamily="18" charset="0"/>
                <a:ea typeface="+mn-ea"/>
                <a:cs typeface="Times New Roman" panose="02020603050405020304" pitchFamily="18" charset="0"/>
              </a:rPr>
              <a:t>preprocessed</a:t>
            </a:r>
            <a:r>
              <a:rPr lang="en-IN" dirty="0">
                <a:solidFill>
                  <a:srgbClr val="0E0E0E"/>
                </a:solidFill>
                <a:latin typeface="Times New Roman" panose="02020603050405020304" pitchFamily="18" charset="0"/>
                <a:ea typeface="+mn-ea"/>
                <a:cs typeface="Times New Roman" panose="02020603050405020304" pitchFamily="18" charset="0"/>
              </a:rPr>
              <a:t> dataset ready for feature extraction.</a:t>
            </a:r>
          </a:p>
        </p:txBody>
      </p:sp>
      <p:sp>
        <p:nvSpPr>
          <p:cNvPr id="4" name="Date Placeholder 3">
            <a:extLst>
              <a:ext uri="{FF2B5EF4-FFF2-40B4-BE49-F238E27FC236}">
                <a16:creationId xmlns:a16="http://schemas.microsoft.com/office/drawing/2014/main" id="{80F0A6F5-844C-C0C1-6B7D-F398F768B4C3}"/>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F586C3A2-B008-15E0-809A-8B9CBCB1C81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4529A75-17E1-1552-1693-3CD4039AF9A9}"/>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120758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5EBF9-ED2A-9134-D19E-641826884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7AB47-20ED-DD48-5604-08F19ACB42F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DFD</a:t>
            </a:r>
            <a:endParaRPr lang="en-US" dirty="0"/>
          </a:p>
        </p:txBody>
      </p:sp>
      <p:sp>
        <p:nvSpPr>
          <p:cNvPr id="3" name="Content Placeholder 2">
            <a:extLst>
              <a:ext uri="{FF2B5EF4-FFF2-40B4-BE49-F238E27FC236}">
                <a16:creationId xmlns:a16="http://schemas.microsoft.com/office/drawing/2014/main" id="{17B6FE56-AE14-5B9C-3083-6B11100D1E1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10138A04-82E5-B3D3-9ED2-65EF599F4C7E}"/>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107621F3-4CA6-A989-B05B-0299A7EE697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48829E4-4777-BAA2-5824-C8D73F875511}"/>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pic>
        <p:nvPicPr>
          <p:cNvPr id="8" name="Picture 7">
            <a:extLst>
              <a:ext uri="{FF2B5EF4-FFF2-40B4-BE49-F238E27FC236}">
                <a16:creationId xmlns:a16="http://schemas.microsoft.com/office/drawing/2014/main" id="{99C00A6F-FFC1-11FF-E836-4642D4FFC8CC}"/>
              </a:ext>
            </a:extLst>
          </p:cNvPr>
          <p:cNvPicPr>
            <a:picLocks noChangeAspect="1"/>
          </p:cNvPicPr>
          <p:nvPr/>
        </p:nvPicPr>
        <p:blipFill>
          <a:blip r:embed="rId2"/>
          <a:srcRect/>
          <a:stretch/>
        </p:blipFill>
        <p:spPr>
          <a:xfrm>
            <a:off x="1483743" y="1619553"/>
            <a:ext cx="8402127" cy="4625672"/>
          </a:xfrm>
          <a:prstGeom prst="rect">
            <a:avLst/>
          </a:prstGeom>
        </p:spPr>
      </p:pic>
    </p:spTree>
    <p:extLst>
      <p:ext uri="{BB962C8B-B14F-4D97-AF65-F5344CB8AC3E}">
        <p14:creationId xmlns:p14="http://schemas.microsoft.com/office/powerpoint/2010/main" val="17243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27587-9AAF-722D-8EE4-EA41E2E1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46EBE-9482-A4DC-99F0-14A65016C206}"/>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a:t>
            </a:r>
            <a:r>
              <a:rPr lang="en-IN" b="1" dirty="0">
                <a:solidFill>
                  <a:srgbClr val="0E0E0E"/>
                </a:solidFill>
                <a:latin typeface=".SF NS"/>
              </a:rPr>
              <a:t>Output </a:t>
            </a:r>
            <a:endParaRPr lang="en-US" dirty="0"/>
          </a:p>
        </p:txBody>
      </p:sp>
      <p:sp>
        <p:nvSpPr>
          <p:cNvPr id="3" name="Content Placeholder 2">
            <a:extLst>
              <a:ext uri="{FF2B5EF4-FFF2-40B4-BE49-F238E27FC236}">
                <a16:creationId xmlns:a16="http://schemas.microsoft.com/office/drawing/2014/main" id="{39024557-AC2E-C740-37AF-D8CCAE831F33}"/>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7068D830-4F95-50D7-6E0D-A6ED37C414C6}"/>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24897D4C-D43D-1E87-3505-4CEA1314894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021AB58-1E04-2ACF-AB70-B9F1BD6C31E3}"/>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pic>
        <p:nvPicPr>
          <p:cNvPr id="13" name="Picture 12">
            <a:extLst>
              <a:ext uri="{FF2B5EF4-FFF2-40B4-BE49-F238E27FC236}">
                <a16:creationId xmlns:a16="http://schemas.microsoft.com/office/drawing/2014/main" id="{FC5FE122-B4B9-0027-7D4F-C8CCD31E037D}"/>
              </a:ext>
            </a:extLst>
          </p:cNvPr>
          <p:cNvPicPr>
            <a:picLocks noChangeAspect="1"/>
          </p:cNvPicPr>
          <p:nvPr/>
        </p:nvPicPr>
        <p:blipFill>
          <a:blip r:embed="rId2"/>
          <a:srcRect/>
          <a:stretch/>
        </p:blipFill>
        <p:spPr>
          <a:xfrm>
            <a:off x="2110020" y="2234635"/>
            <a:ext cx="7971959" cy="2052693"/>
          </a:xfrm>
          <a:prstGeom prst="rect">
            <a:avLst/>
          </a:prstGeom>
        </p:spPr>
      </p:pic>
    </p:spTree>
    <p:extLst>
      <p:ext uri="{BB962C8B-B14F-4D97-AF65-F5344CB8AC3E}">
        <p14:creationId xmlns:p14="http://schemas.microsoft.com/office/powerpoint/2010/main" val="23741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CE760-810D-5337-D8D9-7EB7DBC97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D37E0-EEE5-7220-6FB9-E8AA19850D0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and </a:t>
            </a:r>
            <a:r>
              <a:rPr lang="en-IN" b="1" dirty="0">
                <a:solidFill>
                  <a:srgbClr val="0E0E0E"/>
                </a:solidFill>
                <a:latin typeface=".SF NS"/>
              </a:rPr>
              <a:t>Segmentation </a:t>
            </a:r>
            <a:r>
              <a:rPr lang="en-IN" b="1" dirty="0">
                <a:solidFill>
                  <a:srgbClr val="0E0E0E"/>
                </a:solidFill>
                <a:effectLst/>
                <a:latin typeface=".SF NS"/>
              </a:rPr>
              <a:t>Module</a:t>
            </a:r>
            <a:endParaRPr lang="en-US" dirty="0"/>
          </a:p>
        </p:txBody>
      </p:sp>
      <p:sp>
        <p:nvSpPr>
          <p:cNvPr id="3" name="Content Placeholder 2">
            <a:extLst>
              <a:ext uri="{FF2B5EF4-FFF2-40B4-BE49-F238E27FC236}">
                <a16:creationId xmlns:a16="http://schemas.microsoft.com/office/drawing/2014/main" id="{E2870C82-2CCA-BDC2-3FB9-55BA5539726B}"/>
              </a:ext>
            </a:extLst>
          </p:cNvPr>
          <p:cNvSpPr>
            <a:spLocks noGrp="1"/>
          </p:cNvSpPr>
          <p:nvPr>
            <p:ph idx="1"/>
          </p:nvPr>
        </p:nvSpPr>
        <p:spPr/>
        <p:txBody>
          <a:bodyPr/>
          <a:lstStyle/>
          <a:p>
            <a:r>
              <a:rPr lang="en-IN" sz="2000" b="1" dirty="0">
                <a:solidFill>
                  <a:srgbClr val="0E0E0E"/>
                </a:solidFill>
                <a:effectLst/>
                <a:latin typeface="Times New Roman" panose="02020603050405020304" pitchFamily="18" charset="0"/>
                <a:cs typeface="Times New Roman" panose="02020603050405020304" pitchFamily="18" charset="0"/>
              </a:rPr>
              <a:t>Architecture</a:t>
            </a:r>
            <a:r>
              <a:rPr lang="en-IN" sz="2000" dirty="0">
                <a:solidFill>
                  <a:srgbClr val="0E0E0E"/>
                </a:solidFill>
                <a:effectLst/>
                <a:latin typeface="Times New Roman" panose="02020603050405020304" pitchFamily="18" charset="0"/>
                <a:cs typeface="Times New Roman" panose="02020603050405020304" pitchFamily="18" charset="0"/>
              </a:rPr>
              <a:t>: The section of the model uses convolutional layers to extract relevant features from the input images. Convolutional layers capture spatial hierarchies, focusing on important areas like </a:t>
            </a:r>
            <a:r>
              <a:rPr lang="en-IN" sz="2000" dirty="0" err="1">
                <a:solidFill>
                  <a:srgbClr val="0E0E0E"/>
                </a:solidFill>
                <a:latin typeface="Times New Roman" panose="02020603050405020304" pitchFamily="18" charset="0"/>
                <a:cs typeface="Times New Roman" panose="02020603050405020304" pitchFamily="18" charset="0"/>
              </a:rPr>
              <a:t>enhorhinal</a:t>
            </a:r>
            <a:r>
              <a:rPr lang="en-IN" sz="2000" dirty="0">
                <a:solidFill>
                  <a:srgbClr val="0E0E0E"/>
                </a:solidFill>
                <a:latin typeface="Times New Roman" panose="02020603050405020304" pitchFamily="18" charset="0"/>
                <a:cs typeface="Times New Roman" panose="02020603050405020304" pitchFamily="18" charset="0"/>
              </a:rPr>
              <a:t> cortex</a:t>
            </a:r>
            <a:r>
              <a:rPr lang="en-IN" sz="2000" dirty="0">
                <a:solidFill>
                  <a:srgbClr val="0E0E0E"/>
                </a:solidFill>
                <a:effectLst/>
                <a:latin typeface="Times New Roman" panose="02020603050405020304" pitchFamily="18" charset="0"/>
                <a:cs typeface="Times New Roman" panose="02020603050405020304" pitchFamily="18" charset="0"/>
              </a:rPr>
              <a:t> structure changes.</a:t>
            </a:r>
          </a:p>
          <a:p>
            <a:r>
              <a:rPr lang="en-IN" sz="2000" b="1" dirty="0">
                <a:solidFill>
                  <a:srgbClr val="0E0E0E"/>
                </a:solidFill>
                <a:effectLst/>
                <a:latin typeface="Times New Roman" panose="02020603050405020304" pitchFamily="18" charset="0"/>
                <a:cs typeface="Times New Roman" panose="02020603050405020304" pitchFamily="18" charset="0"/>
              </a:rPr>
              <a:t>Segmentation : </a:t>
            </a:r>
            <a:r>
              <a:rPr lang="en-IN" sz="2000" dirty="0">
                <a:solidFill>
                  <a:srgbClr val="0E0E0E"/>
                </a:solidFill>
                <a:effectLst/>
                <a:latin typeface="Times New Roman" panose="02020603050405020304" pitchFamily="18" charset="0"/>
                <a:cs typeface="Times New Roman" panose="02020603050405020304" pitchFamily="18" charset="0"/>
              </a:rPr>
              <a:t>If the model is designed for segmentation, it segments the image to highlight particular areas of interest (e.g., </a:t>
            </a:r>
            <a:r>
              <a:rPr lang="en-IN" sz="2000" dirty="0" err="1">
                <a:solidFill>
                  <a:srgbClr val="0E0E0E"/>
                </a:solidFill>
                <a:latin typeface="Times New Roman" panose="02020603050405020304" pitchFamily="18" charset="0"/>
                <a:cs typeface="Times New Roman" panose="02020603050405020304" pitchFamily="18" charset="0"/>
              </a:rPr>
              <a:t>enhorhinal</a:t>
            </a:r>
            <a:r>
              <a:rPr lang="en-IN" sz="2000" dirty="0">
                <a:solidFill>
                  <a:srgbClr val="0E0E0E"/>
                </a:solidFill>
                <a:latin typeface="Times New Roman" panose="02020603050405020304" pitchFamily="18" charset="0"/>
                <a:cs typeface="Times New Roman" panose="02020603050405020304" pitchFamily="18" charset="0"/>
              </a:rPr>
              <a:t> cortex</a:t>
            </a:r>
            <a:r>
              <a:rPr lang="en-IN" sz="2000" dirty="0">
                <a:solidFill>
                  <a:srgbClr val="0E0E0E"/>
                </a:solidFill>
                <a:effectLst/>
                <a:latin typeface="Times New Roman" panose="02020603050405020304" pitchFamily="18" charset="0"/>
                <a:cs typeface="Times New Roman" panose="02020603050405020304" pitchFamily="18" charset="0"/>
              </a:rPr>
              <a:t>).</a:t>
            </a:r>
          </a:p>
          <a:p>
            <a:pPr marL="457200" lvl="1" indent="0">
              <a:lnSpc>
                <a:spcPct val="115000"/>
              </a:lnSpc>
              <a:buNone/>
            </a:pP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Algorithm Steps</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1143000" lvl="2" indent="-228600">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Use Hessian matrix for feature extraction from </a:t>
            </a:r>
            <a:r>
              <a:rPr lang="en-IN" sz="1800" dirty="0" err="1">
                <a:latin typeface="Times New Roman" panose="02020603050405020304" pitchFamily="18" charset="0"/>
                <a:ea typeface="Arial" panose="020B0604020202020204" pitchFamily="34" charset="0"/>
                <a:cs typeface="Times New Roman" panose="02020603050405020304" pitchFamily="18" charset="0"/>
              </a:rPr>
              <a:t>enhorhinal</a:t>
            </a:r>
            <a:r>
              <a:rPr lang="en-IN" sz="1800" dirty="0">
                <a:latin typeface="Times New Roman" panose="02020603050405020304" pitchFamily="18" charset="0"/>
                <a:ea typeface="Arial" panose="020B0604020202020204" pitchFamily="34" charset="0"/>
                <a:cs typeface="Times New Roman" panose="02020603050405020304" pitchFamily="18" charset="0"/>
              </a:rPr>
              <a:t> cortex</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regions.</a:t>
            </a:r>
          </a:p>
          <a:p>
            <a:pPr marL="1143000" lvl="2" indent="-228600">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Perform additional morphological operations to highlight abnormalities.</a:t>
            </a:r>
          </a:p>
          <a:p>
            <a:pPr marL="0" indent="0">
              <a:buNone/>
            </a:pPr>
            <a:endParaRPr lang="en-US" dirty="0"/>
          </a:p>
        </p:txBody>
      </p:sp>
      <p:sp>
        <p:nvSpPr>
          <p:cNvPr id="4" name="Date Placeholder 3">
            <a:extLst>
              <a:ext uri="{FF2B5EF4-FFF2-40B4-BE49-F238E27FC236}">
                <a16:creationId xmlns:a16="http://schemas.microsoft.com/office/drawing/2014/main" id="{070A5C08-451F-56C0-B33D-A0A9E6D0A21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87F14E98-9E47-1EDD-0C22-CC5754E41BA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19A890E-6141-5AD6-979E-22515B4BC8EF}"/>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119645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6426-7968-F728-8A58-E5ACF8275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EED85-293E-87C4-586A-87DEF653763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Techniques</a:t>
            </a:r>
            <a:endParaRPr lang="en-US" dirty="0"/>
          </a:p>
        </p:txBody>
      </p:sp>
      <p:sp>
        <p:nvSpPr>
          <p:cNvPr id="3" name="Content Placeholder 2">
            <a:extLst>
              <a:ext uri="{FF2B5EF4-FFF2-40B4-BE49-F238E27FC236}">
                <a16:creationId xmlns:a16="http://schemas.microsoft.com/office/drawing/2014/main" id="{819173FA-D5FC-4B80-CAD9-B3007A431630}"/>
              </a:ext>
            </a:extLst>
          </p:cNvPr>
          <p:cNvSpPr>
            <a:spLocks noGrp="1"/>
          </p:cNvSpPr>
          <p:nvPr>
            <p:ph idx="1"/>
          </p:nvPr>
        </p:nvSpPr>
        <p:spPr/>
        <p:txBody>
          <a:bodyPr/>
          <a:lstStyle/>
          <a:p>
            <a:r>
              <a:rPr lang="en-IN" sz="2300" b="1" dirty="0">
                <a:solidFill>
                  <a:srgbClr val="0E0E0E"/>
                </a:solidFill>
                <a:effectLst/>
                <a:latin typeface="Times New Roman" panose="02020603050405020304" pitchFamily="18" charset="0"/>
                <a:cs typeface="Times New Roman" panose="02020603050405020304" pitchFamily="18" charset="0"/>
              </a:rPr>
              <a:t>Residual Learning</a:t>
            </a:r>
            <a:r>
              <a:rPr lang="en-IN" sz="2300" dirty="0">
                <a:solidFill>
                  <a:srgbClr val="0E0E0E"/>
                </a:solidFill>
                <a:effectLst/>
                <a:latin typeface="Times New Roman" panose="02020603050405020304" pitchFamily="18" charset="0"/>
                <a:cs typeface="Times New Roman" panose="02020603050405020304" pitchFamily="18" charset="0"/>
              </a:rPr>
              <a:t>: Uses residual connections to preserve essential features across network layers.</a:t>
            </a:r>
          </a:p>
          <a:p>
            <a:r>
              <a:rPr lang="en-IN" sz="2300" b="1" dirty="0">
                <a:solidFill>
                  <a:srgbClr val="0E0E0E"/>
                </a:solidFill>
                <a:effectLst/>
                <a:latin typeface="Times New Roman" panose="02020603050405020304" pitchFamily="18" charset="0"/>
                <a:cs typeface="Times New Roman" panose="02020603050405020304" pitchFamily="18" charset="0"/>
              </a:rPr>
              <a:t>Squeeze-and-Excitation (SE) Blocks</a:t>
            </a:r>
            <a:r>
              <a:rPr lang="en-IN" sz="2300" dirty="0">
                <a:solidFill>
                  <a:srgbClr val="0E0E0E"/>
                </a:solidFill>
                <a:effectLst/>
                <a:latin typeface="Times New Roman" panose="02020603050405020304" pitchFamily="18" charset="0"/>
                <a:cs typeface="Times New Roman" panose="02020603050405020304" pitchFamily="18" charset="0"/>
              </a:rPr>
              <a:t>: Highlights informative channels via adaptive recalibration.</a:t>
            </a:r>
          </a:p>
          <a:p>
            <a:r>
              <a:rPr lang="en-IN" sz="2300" b="1" dirty="0">
                <a:solidFill>
                  <a:srgbClr val="0E0E0E"/>
                </a:solidFill>
                <a:effectLst/>
                <a:latin typeface="Times New Roman" panose="02020603050405020304" pitchFamily="18" charset="0"/>
                <a:cs typeface="Times New Roman" panose="02020603050405020304" pitchFamily="18" charset="0"/>
              </a:rPr>
              <a:t>Global Average Pooling: </a:t>
            </a:r>
            <a:r>
              <a:rPr lang="en-IN" sz="2300" dirty="0">
                <a:solidFill>
                  <a:srgbClr val="0E0E0E"/>
                </a:solidFill>
                <a:effectLst/>
                <a:latin typeface="Times New Roman" panose="02020603050405020304" pitchFamily="18" charset="0"/>
                <a:cs typeface="Times New Roman" panose="02020603050405020304" pitchFamily="18" charset="0"/>
              </a:rPr>
              <a:t>Summarizes spatial information into a compact feature vector.</a:t>
            </a:r>
          </a:p>
          <a:p>
            <a:r>
              <a:rPr lang="en-IN" sz="2300" b="1" dirty="0">
                <a:solidFill>
                  <a:srgbClr val="0E0E0E"/>
                </a:solidFill>
                <a:effectLst/>
                <a:latin typeface="Times New Roman" panose="02020603050405020304" pitchFamily="18" charset="0"/>
                <a:cs typeface="Times New Roman" panose="02020603050405020304" pitchFamily="18" charset="0"/>
              </a:rPr>
              <a:t>Convolutional Layers: </a:t>
            </a:r>
            <a:r>
              <a:rPr lang="en-IN" sz="2300" dirty="0">
                <a:solidFill>
                  <a:srgbClr val="0E0E0E"/>
                </a:solidFill>
                <a:effectLst/>
                <a:latin typeface="Times New Roman" panose="02020603050405020304" pitchFamily="18" charset="0"/>
                <a:cs typeface="Times New Roman" panose="02020603050405020304" pitchFamily="18" charset="0"/>
              </a:rPr>
              <a:t>Captures spatial patterns and textures for detailed analysis</a:t>
            </a:r>
            <a:r>
              <a:rPr lang="en-IN" sz="2000" dirty="0">
                <a:solidFill>
                  <a:srgbClr val="0E0E0E"/>
                </a:solidFill>
                <a:effectLst/>
                <a:latin typeface="Times New Roman" panose="02020603050405020304" pitchFamily="18" charset="0"/>
                <a:cs typeface="Times New Roman" panose="02020603050405020304" pitchFamily="18" charset="0"/>
              </a:rPr>
              <a:t>.</a:t>
            </a:r>
            <a:endParaRPr lang="en-US" dirty="0"/>
          </a:p>
        </p:txBody>
      </p:sp>
      <p:sp>
        <p:nvSpPr>
          <p:cNvPr id="4" name="Date Placeholder 3">
            <a:extLst>
              <a:ext uri="{FF2B5EF4-FFF2-40B4-BE49-F238E27FC236}">
                <a16:creationId xmlns:a16="http://schemas.microsoft.com/office/drawing/2014/main" id="{9F2E0668-0F65-A8A2-75BF-8AA1332A942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BADAA6DC-4097-4717-E070-35CC09D0B0E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576054D-A399-F958-13E9-D27021F878CC}"/>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185401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7355D-23AE-1C19-F4C0-5ED401060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0E213-C3C7-270E-9327-AD2DF56AC99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Segmentation </a:t>
            </a:r>
            <a:r>
              <a:rPr lang="en-IN" b="1" dirty="0">
                <a:solidFill>
                  <a:srgbClr val="0E0E0E"/>
                </a:solidFill>
                <a:effectLst/>
                <a:latin typeface=".SF NS"/>
              </a:rPr>
              <a:t>Module</a:t>
            </a:r>
            <a:r>
              <a:rPr lang="en-IN" b="1" dirty="0">
                <a:solidFill>
                  <a:srgbClr val="0E0E0E"/>
                </a:solidFill>
                <a:latin typeface=".SF NS"/>
              </a:rPr>
              <a:t> - Techniques</a:t>
            </a:r>
            <a:endParaRPr lang="en-US" dirty="0"/>
          </a:p>
        </p:txBody>
      </p:sp>
      <p:sp>
        <p:nvSpPr>
          <p:cNvPr id="3" name="Content Placeholder 2">
            <a:extLst>
              <a:ext uri="{FF2B5EF4-FFF2-40B4-BE49-F238E27FC236}">
                <a16:creationId xmlns:a16="http://schemas.microsoft.com/office/drawing/2014/main" id="{E0281B92-B2EC-DD32-D20D-D3F932B681E1}"/>
              </a:ext>
            </a:extLst>
          </p:cNvPr>
          <p:cNvSpPr>
            <a:spLocks noGrp="1"/>
          </p:cNvSpPr>
          <p:nvPr>
            <p:ph idx="1"/>
          </p:nvPr>
        </p:nvSpPr>
        <p:spPr/>
        <p:txBody>
          <a:bodyPr/>
          <a:lstStyle/>
          <a:p>
            <a:pPr algn="just"/>
            <a:r>
              <a:rPr lang="en-US" sz="2300" b="1" dirty="0">
                <a:solidFill>
                  <a:srgbClr val="0E0E0E"/>
                </a:solidFill>
                <a:latin typeface="Times New Roman" panose="02020603050405020304" pitchFamily="18" charset="0"/>
                <a:cs typeface="Times New Roman" panose="02020603050405020304" pitchFamily="18" charset="0"/>
              </a:rPr>
              <a:t>Encoder-Decoder Architecture: </a:t>
            </a:r>
            <a:r>
              <a:rPr lang="en-US" sz="2300" dirty="0">
                <a:solidFill>
                  <a:srgbClr val="0E0E0E"/>
                </a:solidFill>
                <a:latin typeface="Times New Roman" panose="02020603050405020304" pitchFamily="18" charset="0"/>
                <a:cs typeface="Times New Roman" panose="02020603050405020304" pitchFamily="18" charset="0"/>
              </a:rPr>
              <a:t>Captures high-level context and reconstructs spatial details.</a:t>
            </a:r>
          </a:p>
          <a:p>
            <a:pPr algn="just"/>
            <a:r>
              <a:rPr lang="en-US" sz="2300" b="1" dirty="0">
                <a:solidFill>
                  <a:srgbClr val="0E0E0E"/>
                </a:solidFill>
                <a:latin typeface="Times New Roman" panose="02020603050405020304" pitchFamily="18" charset="0"/>
                <a:cs typeface="Times New Roman" panose="02020603050405020304" pitchFamily="18" charset="0"/>
              </a:rPr>
              <a:t>Skip Connections: </a:t>
            </a:r>
            <a:r>
              <a:rPr lang="en-US" sz="2300" dirty="0">
                <a:solidFill>
                  <a:srgbClr val="0E0E0E"/>
                </a:solidFill>
                <a:latin typeface="Times New Roman" panose="02020603050405020304" pitchFamily="18" charset="0"/>
                <a:cs typeface="Times New Roman" panose="02020603050405020304" pitchFamily="18" charset="0"/>
              </a:rPr>
              <a:t>Combines features from encoder and decoder for precise localization.</a:t>
            </a:r>
          </a:p>
          <a:p>
            <a:pPr algn="just"/>
            <a:r>
              <a:rPr lang="en-US" sz="2300" b="1" dirty="0" err="1">
                <a:solidFill>
                  <a:srgbClr val="0E0E0E"/>
                </a:solidFill>
                <a:latin typeface="Times New Roman" panose="02020603050405020304" pitchFamily="18" charset="0"/>
                <a:cs typeface="Times New Roman" panose="02020603050405020304" pitchFamily="18" charset="0"/>
              </a:rPr>
              <a:t>Downsampling</a:t>
            </a:r>
            <a:r>
              <a:rPr lang="en-US" sz="2300" b="1" dirty="0">
                <a:solidFill>
                  <a:srgbClr val="0E0E0E"/>
                </a:solidFill>
                <a:latin typeface="Times New Roman" panose="02020603050405020304" pitchFamily="18" charset="0"/>
                <a:cs typeface="Times New Roman" panose="02020603050405020304" pitchFamily="18" charset="0"/>
              </a:rPr>
              <a:t>: </a:t>
            </a:r>
            <a:r>
              <a:rPr lang="en-US" sz="2300" dirty="0">
                <a:solidFill>
                  <a:srgbClr val="0E0E0E"/>
                </a:solidFill>
                <a:latin typeface="Times New Roman" panose="02020603050405020304" pitchFamily="18" charset="0"/>
                <a:cs typeface="Times New Roman" panose="02020603050405020304" pitchFamily="18" charset="0"/>
              </a:rPr>
              <a:t>Reduces spatial dimensions while extracting key features.</a:t>
            </a:r>
          </a:p>
          <a:p>
            <a:pPr algn="just"/>
            <a:r>
              <a:rPr lang="en-US" sz="2300" b="1" dirty="0" err="1">
                <a:solidFill>
                  <a:srgbClr val="0E0E0E"/>
                </a:solidFill>
                <a:latin typeface="Times New Roman" panose="02020603050405020304" pitchFamily="18" charset="0"/>
                <a:cs typeface="Times New Roman" panose="02020603050405020304" pitchFamily="18" charset="0"/>
              </a:rPr>
              <a:t>Upsampling</a:t>
            </a:r>
            <a:r>
              <a:rPr lang="en-US" sz="2300" b="1" dirty="0">
                <a:solidFill>
                  <a:srgbClr val="0E0E0E"/>
                </a:solidFill>
                <a:latin typeface="Times New Roman" panose="02020603050405020304" pitchFamily="18" charset="0"/>
                <a:cs typeface="Times New Roman" panose="02020603050405020304" pitchFamily="18" charset="0"/>
              </a:rPr>
              <a:t>: </a:t>
            </a:r>
            <a:r>
              <a:rPr lang="en-US" sz="2300" dirty="0">
                <a:solidFill>
                  <a:srgbClr val="0E0E0E"/>
                </a:solidFill>
                <a:latin typeface="Times New Roman" panose="02020603050405020304" pitchFamily="18" charset="0"/>
                <a:cs typeface="Times New Roman" panose="02020603050405020304" pitchFamily="18" charset="0"/>
              </a:rPr>
              <a:t>Reconstructs the segmented mask to original resolution.</a:t>
            </a:r>
          </a:p>
        </p:txBody>
      </p:sp>
      <p:sp>
        <p:nvSpPr>
          <p:cNvPr id="4" name="Date Placeholder 3">
            <a:extLst>
              <a:ext uri="{FF2B5EF4-FFF2-40B4-BE49-F238E27FC236}">
                <a16:creationId xmlns:a16="http://schemas.microsoft.com/office/drawing/2014/main" id="{B6BDDD20-2F42-221E-E2AE-192FE55985D1}"/>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9205C713-799A-DED2-FD34-8B3EF40BA3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FB1186A-82AF-B2E9-C90C-CE6B785518FD}"/>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Tree>
    <p:extLst>
      <p:ext uri="{BB962C8B-B14F-4D97-AF65-F5344CB8AC3E}">
        <p14:creationId xmlns:p14="http://schemas.microsoft.com/office/powerpoint/2010/main" val="414050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5AB05-F8FA-834D-7C82-6E0BF61EF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7A534-11D2-3343-AF99-5CE4C9994DD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a:t>
            </a:r>
            <a:r>
              <a:rPr lang="en-IN" b="1" dirty="0">
                <a:solidFill>
                  <a:srgbClr val="0E0E0E"/>
                </a:solidFill>
                <a:latin typeface=".SF NS"/>
              </a:rPr>
              <a:t>eature Extraction </a:t>
            </a:r>
            <a:r>
              <a:rPr lang="en-IN" b="1" dirty="0">
                <a:solidFill>
                  <a:srgbClr val="0E0E0E"/>
                </a:solidFill>
                <a:effectLst/>
                <a:latin typeface=".SF NS"/>
              </a:rPr>
              <a:t>Module</a:t>
            </a:r>
            <a:r>
              <a:rPr lang="en-IN" b="1" dirty="0">
                <a:solidFill>
                  <a:srgbClr val="0E0E0E"/>
                </a:solidFill>
                <a:latin typeface=".SF NS"/>
              </a:rPr>
              <a:t> - Algorithm</a:t>
            </a:r>
            <a:endParaRPr lang="en-US" dirty="0"/>
          </a:p>
        </p:txBody>
      </p:sp>
      <p:sp>
        <p:nvSpPr>
          <p:cNvPr id="3" name="Content Placeholder 2">
            <a:extLst>
              <a:ext uri="{FF2B5EF4-FFF2-40B4-BE49-F238E27FC236}">
                <a16:creationId xmlns:a16="http://schemas.microsoft.com/office/drawing/2014/main" id="{A7D6237A-AB65-CB93-C1E3-95CD1B6E2E94}"/>
              </a:ext>
            </a:extLst>
          </p:cNvPr>
          <p:cNvSpPr>
            <a:spLocks noGrp="1"/>
          </p:cNvSpPr>
          <p:nvPr>
            <p:ph idx="1"/>
          </p:nvPr>
        </p:nvSpPr>
        <p:spPr/>
        <p:txBody>
          <a:bodyPr/>
          <a:lstStyle/>
          <a:p>
            <a:pPr algn="just"/>
            <a:r>
              <a:rPr lang="en-US" sz="2300" b="1" dirty="0">
                <a:solidFill>
                  <a:srgbClr val="0E0E0E"/>
                </a:solidFill>
                <a:latin typeface="Times New Roman" panose="02020603050405020304" pitchFamily="18" charset="0"/>
                <a:cs typeface="Times New Roman" panose="02020603050405020304" pitchFamily="18" charset="0"/>
              </a:rPr>
              <a:t>Input Features:</a:t>
            </a:r>
            <a:r>
              <a:rPr lang="en-US" sz="2300" dirty="0">
                <a:solidFill>
                  <a:srgbClr val="0E0E0E"/>
                </a:solidFill>
                <a:latin typeface="Times New Roman" panose="02020603050405020304" pitchFamily="18" charset="0"/>
                <a:cs typeface="Times New Roman" panose="02020603050405020304" pitchFamily="18" charset="0"/>
              </a:rPr>
              <a:t> Receive segmented entorhinal cortex images from the segmentation module.</a:t>
            </a:r>
          </a:p>
          <a:p>
            <a:pPr algn="just"/>
            <a:r>
              <a:rPr lang="en-US" sz="2300" b="1" dirty="0">
                <a:solidFill>
                  <a:srgbClr val="0E0E0E"/>
                </a:solidFill>
                <a:latin typeface="Times New Roman" panose="02020603050405020304" pitchFamily="18" charset="0"/>
                <a:cs typeface="Times New Roman" panose="02020603050405020304" pitchFamily="18" charset="0"/>
              </a:rPr>
              <a:t>Convolutional Layers: </a:t>
            </a:r>
            <a:r>
              <a:rPr lang="en-US" sz="2300" dirty="0">
                <a:solidFill>
                  <a:srgbClr val="0E0E0E"/>
                </a:solidFill>
                <a:latin typeface="Times New Roman" panose="02020603050405020304" pitchFamily="18" charset="0"/>
                <a:cs typeface="Times New Roman" panose="02020603050405020304" pitchFamily="18" charset="0"/>
              </a:rPr>
              <a:t>Extract spatial patterns and structural changes in the cortex.</a:t>
            </a:r>
          </a:p>
          <a:p>
            <a:pPr algn="just"/>
            <a:r>
              <a:rPr lang="en-US" sz="2300" b="1" dirty="0">
                <a:solidFill>
                  <a:srgbClr val="0E0E0E"/>
                </a:solidFill>
                <a:latin typeface="Times New Roman" panose="02020603050405020304" pitchFamily="18" charset="0"/>
                <a:cs typeface="Times New Roman" panose="02020603050405020304" pitchFamily="18" charset="0"/>
              </a:rPr>
              <a:t>Residual Learning: </a:t>
            </a:r>
            <a:r>
              <a:rPr lang="en-US" sz="2300" dirty="0">
                <a:solidFill>
                  <a:srgbClr val="0E0E0E"/>
                </a:solidFill>
                <a:latin typeface="Times New Roman" panose="02020603050405020304" pitchFamily="18" charset="0"/>
                <a:cs typeface="Times New Roman" panose="02020603050405020304" pitchFamily="18" charset="0"/>
              </a:rPr>
              <a:t>Add input features to the learned features for efficient gradient flow.</a:t>
            </a:r>
          </a:p>
          <a:p>
            <a:pPr algn="just"/>
            <a:r>
              <a:rPr lang="en-US" sz="2300" b="1" dirty="0">
                <a:solidFill>
                  <a:srgbClr val="0E0E0E"/>
                </a:solidFill>
                <a:latin typeface="Times New Roman" panose="02020603050405020304" pitchFamily="18" charset="0"/>
                <a:cs typeface="Times New Roman" panose="02020603050405020304" pitchFamily="18" charset="0"/>
              </a:rPr>
              <a:t>Squeeze-and-Excitation Blocks: </a:t>
            </a:r>
            <a:r>
              <a:rPr lang="en-US" sz="2300" dirty="0">
                <a:solidFill>
                  <a:srgbClr val="0E0E0E"/>
                </a:solidFill>
                <a:latin typeface="Times New Roman" panose="02020603050405020304" pitchFamily="18" charset="0"/>
                <a:cs typeface="Times New Roman" panose="02020603050405020304" pitchFamily="18" charset="0"/>
              </a:rPr>
              <a:t>Recalibrate channel-wise feature importance adaptively.</a:t>
            </a:r>
          </a:p>
          <a:p>
            <a:pPr algn="just"/>
            <a:r>
              <a:rPr lang="en-US" sz="2300" b="1" dirty="0">
                <a:solidFill>
                  <a:srgbClr val="0E0E0E"/>
                </a:solidFill>
                <a:latin typeface="Times New Roman" panose="02020603050405020304" pitchFamily="18" charset="0"/>
                <a:cs typeface="Times New Roman" panose="02020603050405020304" pitchFamily="18" charset="0"/>
              </a:rPr>
              <a:t>Global Average Pooling: </a:t>
            </a:r>
            <a:r>
              <a:rPr lang="en-US" sz="2300" dirty="0">
                <a:solidFill>
                  <a:srgbClr val="0E0E0E"/>
                </a:solidFill>
                <a:latin typeface="Times New Roman" panose="02020603050405020304" pitchFamily="18" charset="0"/>
                <a:cs typeface="Times New Roman" panose="02020603050405020304" pitchFamily="18" charset="0"/>
              </a:rPr>
              <a:t>Reduce spatial dimensions into a compact feature vector for classification.</a:t>
            </a:r>
          </a:p>
        </p:txBody>
      </p:sp>
      <p:sp>
        <p:nvSpPr>
          <p:cNvPr id="4" name="Date Placeholder 3">
            <a:extLst>
              <a:ext uri="{FF2B5EF4-FFF2-40B4-BE49-F238E27FC236}">
                <a16:creationId xmlns:a16="http://schemas.microsoft.com/office/drawing/2014/main" id="{2EEBF97B-2EDD-E355-8DE9-C1BE463B2A4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8A62C1B2-35D0-7D3F-2F9C-87C7DF98DC6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DBA3556-D85D-200B-466A-A33777091EF4}"/>
              </a:ext>
            </a:extLst>
          </p:cNvPr>
          <p:cNvSpPr>
            <a:spLocks noGrp="1"/>
          </p:cNvSpPr>
          <p:nvPr>
            <p:ph type="sldNum" sz="quarter" idx="12"/>
          </p:nvPr>
        </p:nvSpPr>
        <p:spPr/>
        <p:txBody>
          <a:bodyPr/>
          <a:lstStyle/>
          <a:p>
            <a:pPr>
              <a:defRPr/>
            </a:pPr>
            <a:fld id="{BDC2143B-610F-499C-A392-DFFBE135A7B2}" type="slidenum">
              <a:rPr lang="en-US" altLang="en-US" smtClean="0"/>
              <a:pPr>
                <a:defRPr/>
              </a:pPr>
              <a:t>27</a:t>
            </a:fld>
            <a:endParaRPr lang="en-US" altLang="en-US"/>
          </a:p>
        </p:txBody>
      </p:sp>
    </p:spTree>
    <p:extLst>
      <p:ext uri="{BB962C8B-B14F-4D97-AF65-F5344CB8AC3E}">
        <p14:creationId xmlns:p14="http://schemas.microsoft.com/office/powerpoint/2010/main" val="360315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48D41-2B8F-2797-7EBA-13FF5D886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D1D76-7543-3FA2-684D-14CCE21A31FC}"/>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Segmentation </a:t>
            </a:r>
            <a:r>
              <a:rPr lang="en-IN" b="1" dirty="0">
                <a:solidFill>
                  <a:srgbClr val="0E0E0E"/>
                </a:solidFill>
                <a:effectLst/>
                <a:latin typeface=".SF NS"/>
              </a:rPr>
              <a:t>Module</a:t>
            </a:r>
            <a:r>
              <a:rPr lang="en-IN" b="1" dirty="0">
                <a:solidFill>
                  <a:srgbClr val="0E0E0E"/>
                </a:solidFill>
                <a:latin typeface=".SF NS"/>
              </a:rPr>
              <a:t> - Algorithm</a:t>
            </a:r>
            <a:endParaRPr lang="en-US" dirty="0"/>
          </a:p>
        </p:txBody>
      </p:sp>
      <p:sp>
        <p:nvSpPr>
          <p:cNvPr id="3" name="Content Placeholder 2">
            <a:extLst>
              <a:ext uri="{FF2B5EF4-FFF2-40B4-BE49-F238E27FC236}">
                <a16:creationId xmlns:a16="http://schemas.microsoft.com/office/drawing/2014/main" id="{48739169-0AA3-8773-63B3-9FED0D784B74}"/>
              </a:ext>
            </a:extLst>
          </p:cNvPr>
          <p:cNvSpPr>
            <a:spLocks noGrp="1"/>
          </p:cNvSpPr>
          <p:nvPr>
            <p:ph idx="1"/>
          </p:nvPr>
        </p:nvSpPr>
        <p:spPr/>
        <p:txBody>
          <a:bodyPr/>
          <a:lstStyle/>
          <a:p>
            <a:pPr algn="just"/>
            <a:r>
              <a:rPr lang="en-US" sz="2300" b="1" dirty="0">
                <a:solidFill>
                  <a:srgbClr val="0E0E0E"/>
                </a:solidFill>
                <a:effectLst/>
                <a:latin typeface="Times New Roman" panose="02020603050405020304" pitchFamily="18" charset="0"/>
                <a:cs typeface="Times New Roman" panose="02020603050405020304" pitchFamily="18" charset="0"/>
              </a:rPr>
              <a:t>Input MRI Image: </a:t>
            </a:r>
            <a:r>
              <a:rPr lang="en-US" sz="2300" dirty="0">
                <a:solidFill>
                  <a:srgbClr val="0E0E0E"/>
                </a:solidFill>
                <a:effectLst/>
                <a:latin typeface="Times New Roman" panose="02020603050405020304" pitchFamily="18" charset="0"/>
                <a:cs typeface="Times New Roman" panose="02020603050405020304" pitchFamily="18" charset="0"/>
              </a:rPr>
              <a:t>Start with preprocessed MRI scans.</a:t>
            </a:r>
          </a:p>
          <a:p>
            <a:pPr algn="just"/>
            <a:r>
              <a:rPr lang="en-US" sz="2300" b="1" dirty="0">
                <a:solidFill>
                  <a:srgbClr val="0E0E0E"/>
                </a:solidFill>
                <a:effectLst/>
                <a:latin typeface="Times New Roman" panose="02020603050405020304" pitchFamily="18" charset="0"/>
                <a:cs typeface="Times New Roman" panose="02020603050405020304" pitchFamily="18" charset="0"/>
              </a:rPr>
              <a:t>Encoder Path: </a:t>
            </a:r>
            <a:r>
              <a:rPr lang="en-US" sz="2300" dirty="0">
                <a:solidFill>
                  <a:srgbClr val="0E0E0E"/>
                </a:solidFill>
                <a:effectLst/>
                <a:latin typeface="Times New Roman" panose="02020603050405020304" pitchFamily="18" charset="0"/>
                <a:cs typeface="Times New Roman" panose="02020603050405020304" pitchFamily="18" charset="0"/>
              </a:rPr>
              <a:t>Apply convolutions and </a:t>
            </a:r>
            <a:r>
              <a:rPr lang="en-US" sz="2300" dirty="0" err="1">
                <a:solidFill>
                  <a:srgbClr val="0E0E0E"/>
                </a:solidFill>
                <a:effectLst/>
                <a:latin typeface="Times New Roman" panose="02020603050405020304" pitchFamily="18" charset="0"/>
                <a:cs typeface="Times New Roman" panose="02020603050405020304" pitchFamily="18" charset="0"/>
              </a:rPr>
              <a:t>downsampling</a:t>
            </a:r>
            <a:r>
              <a:rPr lang="en-US" sz="2300" dirty="0">
                <a:solidFill>
                  <a:srgbClr val="0E0E0E"/>
                </a:solidFill>
                <a:effectLst/>
                <a:latin typeface="Times New Roman" panose="02020603050405020304" pitchFamily="18" charset="0"/>
                <a:cs typeface="Times New Roman" panose="02020603050405020304" pitchFamily="18" charset="0"/>
              </a:rPr>
              <a:t> to extract high-level features</a:t>
            </a:r>
            <a:r>
              <a:rPr lang="en-US" sz="2300" b="1" dirty="0">
                <a:solidFill>
                  <a:srgbClr val="0E0E0E"/>
                </a:solidFill>
                <a:effectLst/>
                <a:latin typeface="Times New Roman" panose="02020603050405020304" pitchFamily="18" charset="0"/>
                <a:cs typeface="Times New Roman" panose="02020603050405020304" pitchFamily="18" charset="0"/>
              </a:rPr>
              <a:t>.</a:t>
            </a:r>
          </a:p>
          <a:p>
            <a:pPr algn="just"/>
            <a:r>
              <a:rPr lang="en-US" sz="2300" b="1" dirty="0">
                <a:solidFill>
                  <a:srgbClr val="0E0E0E"/>
                </a:solidFill>
                <a:effectLst/>
                <a:latin typeface="Times New Roman" panose="02020603050405020304" pitchFamily="18" charset="0"/>
                <a:cs typeface="Times New Roman" panose="02020603050405020304" pitchFamily="18" charset="0"/>
              </a:rPr>
              <a:t>Bottleneck Layer: </a:t>
            </a:r>
            <a:r>
              <a:rPr lang="en-US" sz="2300" dirty="0">
                <a:solidFill>
                  <a:srgbClr val="0E0E0E"/>
                </a:solidFill>
                <a:effectLst/>
                <a:latin typeface="Times New Roman" panose="02020603050405020304" pitchFamily="18" charset="0"/>
                <a:cs typeface="Times New Roman" panose="02020603050405020304" pitchFamily="18" charset="0"/>
              </a:rPr>
              <a:t>Capture global context from the encoder’s output.</a:t>
            </a:r>
          </a:p>
          <a:p>
            <a:pPr algn="just"/>
            <a:r>
              <a:rPr lang="en-US" sz="2300" b="1" dirty="0">
                <a:solidFill>
                  <a:srgbClr val="0E0E0E"/>
                </a:solidFill>
                <a:effectLst/>
                <a:latin typeface="Times New Roman" panose="02020603050405020304" pitchFamily="18" charset="0"/>
                <a:cs typeface="Times New Roman" panose="02020603050405020304" pitchFamily="18" charset="0"/>
              </a:rPr>
              <a:t>Decoder Path: </a:t>
            </a:r>
            <a:r>
              <a:rPr lang="en-US" sz="2300" dirty="0" err="1">
                <a:solidFill>
                  <a:srgbClr val="0E0E0E"/>
                </a:solidFill>
                <a:effectLst/>
                <a:latin typeface="Times New Roman" panose="02020603050405020304" pitchFamily="18" charset="0"/>
                <a:cs typeface="Times New Roman" panose="02020603050405020304" pitchFamily="18" charset="0"/>
              </a:rPr>
              <a:t>Upsample</a:t>
            </a:r>
            <a:r>
              <a:rPr lang="en-US" sz="2300" dirty="0">
                <a:solidFill>
                  <a:srgbClr val="0E0E0E"/>
                </a:solidFill>
                <a:effectLst/>
                <a:latin typeface="Times New Roman" panose="02020603050405020304" pitchFamily="18" charset="0"/>
                <a:cs typeface="Times New Roman" panose="02020603050405020304" pitchFamily="18" charset="0"/>
              </a:rPr>
              <a:t> and combine features using skip connections from the encoder.</a:t>
            </a:r>
          </a:p>
          <a:p>
            <a:pPr algn="just"/>
            <a:r>
              <a:rPr lang="en-US" sz="2300" b="1" dirty="0">
                <a:solidFill>
                  <a:srgbClr val="0E0E0E"/>
                </a:solidFill>
                <a:effectLst/>
                <a:latin typeface="Times New Roman" panose="02020603050405020304" pitchFamily="18" charset="0"/>
                <a:cs typeface="Times New Roman" panose="02020603050405020304" pitchFamily="18" charset="0"/>
              </a:rPr>
              <a:t>Output Mask: </a:t>
            </a:r>
            <a:r>
              <a:rPr lang="en-US" sz="2300" dirty="0">
                <a:solidFill>
                  <a:srgbClr val="0E0E0E"/>
                </a:solidFill>
                <a:effectLst/>
                <a:latin typeface="Times New Roman" panose="02020603050405020304" pitchFamily="18" charset="0"/>
                <a:cs typeface="Times New Roman" panose="02020603050405020304" pitchFamily="18" charset="0"/>
              </a:rPr>
              <a:t>Generate a binary segmentation mask highlighting the entorhinal cortex.</a:t>
            </a:r>
            <a:endParaRPr lang="en-US" sz="2300" dirty="0"/>
          </a:p>
        </p:txBody>
      </p:sp>
      <p:sp>
        <p:nvSpPr>
          <p:cNvPr id="4" name="Date Placeholder 3">
            <a:extLst>
              <a:ext uri="{FF2B5EF4-FFF2-40B4-BE49-F238E27FC236}">
                <a16:creationId xmlns:a16="http://schemas.microsoft.com/office/drawing/2014/main" id="{CF440E30-FB6F-9563-0442-C5FC46C7A7B1}"/>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817C0C7A-517F-5B50-F4C4-D48624500FE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227D242-BAE4-1660-E567-65BC58BE69B5}"/>
              </a:ext>
            </a:extLst>
          </p:cNvPr>
          <p:cNvSpPr>
            <a:spLocks noGrp="1"/>
          </p:cNvSpPr>
          <p:nvPr>
            <p:ph type="sldNum" sz="quarter" idx="12"/>
          </p:nvPr>
        </p:nvSpPr>
        <p:spPr/>
        <p:txBody>
          <a:bodyPr/>
          <a:lstStyle/>
          <a:p>
            <a:pPr>
              <a:defRPr/>
            </a:pPr>
            <a:fld id="{BDC2143B-610F-499C-A392-DFFBE135A7B2}" type="slidenum">
              <a:rPr lang="en-US" altLang="en-US" smtClean="0"/>
              <a:pPr>
                <a:defRPr/>
              </a:pPr>
              <a:t>28</a:t>
            </a:fld>
            <a:endParaRPr lang="en-US" altLang="en-US"/>
          </a:p>
        </p:txBody>
      </p:sp>
    </p:spTree>
    <p:extLst>
      <p:ext uri="{BB962C8B-B14F-4D97-AF65-F5344CB8AC3E}">
        <p14:creationId xmlns:p14="http://schemas.microsoft.com/office/powerpoint/2010/main" val="178351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8269-0100-0D27-8E89-F17216677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A1B2E-9F4C-DDEA-D952-7471F7533E4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and </a:t>
            </a:r>
            <a:r>
              <a:rPr lang="en-IN" b="1" dirty="0">
                <a:solidFill>
                  <a:srgbClr val="0E0E0E"/>
                </a:solidFill>
                <a:latin typeface=".SF NS"/>
              </a:rPr>
              <a:t>Segmentation </a:t>
            </a:r>
            <a:r>
              <a:rPr lang="en-IN" b="1" dirty="0">
                <a:solidFill>
                  <a:srgbClr val="0E0E0E"/>
                </a:solidFill>
                <a:effectLst/>
                <a:latin typeface=".SF NS"/>
              </a:rPr>
              <a:t>Module DFD</a:t>
            </a:r>
            <a:endParaRPr lang="en-US" dirty="0"/>
          </a:p>
        </p:txBody>
      </p:sp>
      <p:sp>
        <p:nvSpPr>
          <p:cNvPr id="3" name="Content Placeholder 2">
            <a:extLst>
              <a:ext uri="{FF2B5EF4-FFF2-40B4-BE49-F238E27FC236}">
                <a16:creationId xmlns:a16="http://schemas.microsoft.com/office/drawing/2014/main" id="{53CE0C34-152F-6BE4-4EF6-A2679EEB6EB1}"/>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0358F814-64B9-8007-ADA7-C495A3FF914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2975D97-549F-C42C-BC18-1A5594B6E40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E22761B-3581-A285-B335-613618EA0362}"/>
              </a:ext>
            </a:extLst>
          </p:cNvPr>
          <p:cNvSpPr>
            <a:spLocks noGrp="1"/>
          </p:cNvSpPr>
          <p:nvPr>
            <p:ph type="sldNum" sz="quarter" idx="12"/>
          </p:nvPr>
        </p:nvSpPr>
        <p:spPr/>
        <p:txBody>
          <a:bodyPr/>
          <a:lstStyle/>
          <a:p>
            <a:pPr>
              <a:defRPr/>
            </a:pPr>
            <a:fld id="{BDC2143B-610F-499C-A392-DFFBE135A7B2}" type="slidenum">
              <a:rPr lang="en-US" altLang="en-US" smtClean="0"/>
              <a:pPr>
                <a:defRPr/>
              </a:pPr>
              <a:t>29</a:t>
            </a:fld>
            <a:endParaRPr lang="en-US" altLang="en-US"/>
          </a:p>
        </p:txBody>
      </p:sp>
      <p:pic>
        <p:nvPicPr>
          <p:cNvPr id="8" name="Picture 7">
            <a:extLst>
              <a:ext uri="{FF2B5EF4-FFF2-40B4-BE49-F238E27FC236}">
                <a16:creationId xmlns:a16="http://schemas.microsoft.com/office/drawing/2014/main" id="{55484996-0F88-6C56-22B8-58DDE283539C}"/>
              </a:ext>
            </a:extLst>
          </p:cNvPr>
          <p:cNvPicPr>
            <a:picLocks noChangeAspect="1"/>
          </p:cNvPicPr>
          <p:nvPr/>
        </p:nvPicPr>
        <p:blipFill>
          <a:blip r:embed="rId2"/>
          <a:srcRect/>
          <a:stretch/>
        </p:blipFill>
        <p:spPr>
          <a:xfrm>
            <a:off x="1407461" y="1520826"/>
            <a:ext cx="8927263" cy="4817221"/>
          </a:xfrm>
          <a:prstGeom prst="rect">
            <a:avLst/>
          </a:prstGeom>
        </p:spPr>
      </p:pic>
    </p:spTree>
    <p:extLst>
      <p:ext uri="{BB962C8B-B14F-4D97-AF65-F5344CB8AC3E}">
        <p14:creationId xmlns:p14="http://schemas.microsoft.com/office/powerpoint/2010/main" val="38343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a:xfrm>
            <a:off x="755651" y="1752600"/>
            <a:ext cx="10432809" cy="4267200"/>
          </a:xfrm>
        </p:spPr>
        <p:txBody>
          <a:bodyPr/>
          <a:lstStyle/>
          <a:p>
            <a:pPr marL="0" marR="0" lvl="0" indent="0"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objective of this project is to develop an advanced predictive model to accurately predict Alzheimer's disease by integrating MRI imaging data . This aims to enhance diagnostic accuracy and speed by combining these data sources, thus providing a more comprehensive analysis.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EC726-C8C7-FD2D-8BBF-BCD05BA93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67A17-A087-BDA6-7F36-B3B48CA94C75}"/>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sz="3600" b="1" dirty="0">
                <a:solidFill>
                  <a:srgbClr val="0E0E0E"/>
                </a:solidFill>
                <a:effectLst/>
                <a:latin typeface=".SF NS"/>
              </a:rPr>
              <a:t>Feature extraction and </a:t>
            </a:r>
            <a:r>
              <a:rPr lang="en-IN" sz="3600" b="1" dirty="0">
                <a:solidFill>
                  <a:srgbClr val="0E0E0E"/>
                </a:solidFill>
                <a:latin typeface=".SF NS"/>
              </a:rPr>
              <a:t>Segmentation </a:t>
            </a:r>
            <a:r>
              <a:rPr lang="en-IN" sz="3600" b="1" dirty="0">
                <a:solidFill>
                  <a:srgbClr val="0E0E0E"/>
                </a:solidFill>
                <a:effectLst/>
                <a:latin typeface=".SF NS"/>
              </a:rPr>
              <a:t>Module Output </a:t>
            </a:r>
            <a:endParaRPr lang="en-US" sz="3600" dirty="0"/>
          </a:p>
        </p:txBody>
      </p:sp>
      <p:sp>
        <p:nvSpPr>
          <p:cNvPr id="3" name="Content Placeholder 2">
            <a:extLst>
              <a:ext uri="{FF2B5EF4-FFF2-40B4-BE49-F238E27FC236}">
                <a16:creationId xmlns:a16="http://schemas.microsoft.com/office/drawing/2014/main" id="{BC9111CC-832E-0562-7B41-9B448BEADAF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C288B89-AC0A-5D4F-C649-C0BB685700EA}"/>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27B1B7C-EF54-FB51-130D-BB2C1AF2331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4FD9EE-4A40-03B5-4325-F827BBB078A6}"/>
              </a:ext>
            </a:extLst>
          </p:cNvPr>
          <p:cNvSpPr>
            <a:spLocks noGrp="1"/>
          </p:cNvSpPr>
          <p:nvPr>
            <p:ph type="sldNum" sz="quarter" idx="12"/>
          </p:nvPr>
        </p:nvSpPr>
        <p:spPr/>
        <p:txBody>
          <a:bodyPr/>
          <a:lstStyle/>
          <a:p>
            <a:pPr>
              <a:defRPr/>
            </a:pPr>
            <a:fld id="{BDC2143B-610F-499C-A392-DFFBE135A7B2}" type="slidenum">
              <a:rPr lang="en-US" altLang="en-US" smtClean="0"/>
              <a:pPr>
                <a:defRPr/>
              </a:pPr>
              <a:t>30</a:t>
            </a:fld>
            <a:endParaRPr lang="en-US" altLang="en-US"/>
          </a:p>
        </p:txBody>
      </p:sp>
      <p:pic>
        <p:nvPicPr>
          <p:cNvPr id="10" name="Picture 9">
            <a:extLst>
              <a:ext uri="{FF2B5EF4-FFF2-40B4-BE49-F238E27FC236}">
                <a16:creationId xmlns:a16="http://schemas.microsoft.com/office/drawing/2014/main" id="{3BEDCC98-CE63-43DA-33D4-8DBC4BA1EBC5}"/>
              </a:ext>
            </a:extLst>
          </p:cNvPr>
          <p:cNvPicPr>
            <a:picLocks noChangeAspect="1"/>
          </p:cNvPicPr>
          <p:nvPr/>
        </p:nvPicPr>
        <p:blipFill>
          <a:blip r:embed="rId2"/>
          <a:srcRect/>
          <a:stretch/>
        </p:blipFill>
        <p:spPr>
          <a:xfrm>
            <a:off x="1856797" y="2380634"/>
            <a:ext cx="8465708" cy="2096732"/>
          </a:xfrm>
          <a:prstGeom prst="rect">
            <a:avLst/>
          </a:prstGeom>
        </p:spPr>
      </p:pic>
    </p:spTree>
    <p:extLst>
      <p:ext uri="{BB962C8B-B14F-4D97-AF65-F5344CB8AC3E}">
        <p14:creationId xmlns:p14="http://schemas.microsoft.com/office/powerpoint/2010/main" val="21821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CCF4-5EB6-2DE1-2A71-DF2D67DDB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FBE5B-FA36-90A5-AA70-1177ADFA3C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endParaRPr lang="en-US" dirty="0"/>
          </a:p>
        </p:txBody>
      </p:sp>
      <p:sp>
        <p:nvSpPr>
          <p:cNvPr id="3" name="Content Placeholder 2">
            <a:extLst>
              <a:ext uri="{FF2B5EF4-FFF2-40B4-BE49-F238E27FC236}">
                <a16:creationId xmlns:a16="http://schemas.microsoft.com/office/drawing/2014/main" id="{F588F1F7-0202-FC59-C099-FEA0975E27AB}"/>
              </a:ext>
            </a:extLst>
          </p:cNvPr>
          <p:cNvSpPr>
            <a:spLocks noGrp="1"/>
          </p:cNvSpPr>
          <p:nvPr>
            <p:ph idx="1"/>
          </p:nvPr>
        </p:nvSpPr>
        <p:spPr/>
        <p:txBody>
          <a:bodyPr/>
          <a:lstStyle/>
          <a:p>
            <a:r>
              <a:rPr lang="en-IN" sz="2000" b="1" dirty="0">
                <a:solidFill>
                  <a:srgbClr val="0E0E0E"/>
                </a:solidFill>
                <a:effectLst/>
                <a:latin typeface="Times New Roman" panose="02020603050405020304" pitchFamily="18" charset="0"/>
                <a:cs typeface="Times New Roman" panose="02020603050405020304" pitchFamily="18" charset="0"/>
              </a:rPr>
              <a:t>Training</a:t>
            </a:r>
            <a:r>
              <a:rPr lang="en-IN" sz="2000" dirty="0">
                <a:solidFill>
                  <a:srgbClr val="0E0E0E"/>
                </a:solidFill>
                <a:effectLst/>
                <a:latin typeface="Times New Roman" panose="02020603050405020304" pitchFamily="18" charset="0"/>
                <a:cs typeface="Times New Roman" panose="02020603050405020304" pitchFamily="18" charset="0"/>
              </a:rPr>
              <a:t>: It is trained for a specified number of epochs, learning how to compress and then reconstruct images.</a:t>
            </a:r>
          </a:p>
          <a:p>
            <a:r>
              <a:rPr lang="en-IN" sz="2000" b="1" dirty="0">
                <a:solidFill>
                  <a:srgbClr val="0E0E0E"/>
                </a:solidFill>
                <a:effectLst/>
                <a:latin typeface="Times New Roman" panose="02020603050405020304" pitchFamily="18" charset="0"/>
                <a:cs typeface="Times New Roman" panose="02020603050405020304" pitchFamily="18" charset="0"/>
              </a:rPr>
              <a:t>Fine-Tuning Hyperparameters</a:t>
            </a:r>
            <a:r>
              <a:rPr lang="en-IN" sz="2000" dirty="0">
                <a:solidFill>
                  <a:srgbClr val="0E0E0E"/>
                </a:solidFill>
                <a:effectLst/>
                <a:latin typeface="Times New Roman" panose="02020603050405020304" pitchFamily="18" charset="0"/>
                <a:cs typeface="Times New Roman" panose="02020603050405020304" pitchFamily="18" charset="0"/>
              </a:rPr>
              <a:t>: During training, hyperparameters such as learning rate, batch size, and number of epochs are adjusted to optimize the model’s performance.</a:t>
            </a:r>
          </a:p>
          <a:p>
            <a:r>
              <a:rPr lang="en-IN" sz="2000" b="1" dirty="0">
                <a:solidFill>
                  <a:srgbClr val="0E0E0E"/>
                </a:solidFill>
                <a:effectLst/>
                <a:latin typeface="Times New Roman" panose="02020603050405020304" pitchFamily="18" charset="0"/>
                <a:cs typeface="Times New Roman" panose="02020603050405020304" pitchFamily="18" charset="0"/>
              </a:rPr>
              <a:t>Evaluation During Training</a:t>
            </a:r>
            <a:r>
              <a:rPr lang="en-IN" sz="2000" dirty="0">
                <a:solidFill>
                  <a:srgbClr val="0E0E0E"/>
                </a:solidFill>
                <a:effectLst/>
                <a:latin typeface="Times New Roman" panose="02020603050405020304" pitchFamily="18" charset="0"/>
                <a:cs typeface="Times New Roman" panose="02020603050405020304" pitchFamily="18" charset="0"/>
              </a:rPr>
              <a:t>: Loss and other metrics like </a:t>
            </a:r>
            <a:r>
              <a:rPr lang="en-IN" sz="2000" b="1" dirty="0">
                <a:solidFill>
                  <a:srgbClr val="0E0E0E"/>
                </a:solidFill>
                <a:effectLst/>
                <a:latin typeface="Times New Roman" panose="02020603050405020304" pitchFamily="18" charset="0"/>
                <a:cs typeface="Times New Roman" panose="02020603050405020304" pitchFamily="18" charset="0"/>
              </a:rPr>
              <a:t>mean squared error (MSE)</a:t>
            </a:r>
            <a:r>
              <a:rPr lang="en-IN" sz="2000" dirty="0">
                <a:solidFill>
                  <a:srgbClr val="0E0E0E"/>
                </a:solidFill>
                <a:effectLst/>
                <a:latin typeface="Times New Roman" panose="02020603050405020304" pitchFamily="18" charset="0"/>
                <a:cs typeface="Times New Roman" panose="02020603050405020304" pitchFamily="18" charset="0"/>
              </a:rPr>
              <a:t> are monitored throughout training to track the model’s progress.</a:t>
            </a:r>
          </a:p>
          <a:p>
            <a:pPr marL="457200" lvl="1" indent="0">
              <a:lnSpc>
                <a:spcPct val="115000"/>
              </a:lnSpc>
              <a:buNone/>
            </a:pP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Algorithm Steps</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1143000" lvl="2" indent="-228600">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Train the Autoencoder on processed images.</a:t>
            </a:r>
          </a:p>
          <a:p>
            <a:pPr marL="1143000" lvl="2" indent="-228600">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Generate predictions for test MRI images</a:t>
            </a:r>
            <a:r>
              <a:rPr lang="en-IN" sz="1800" u="none" strike="noStrike" dirty="0">
                <a:effectLst/>
                <a:latin typeface="Arial" panose="020B0604020202020204" pitchFamily="34" charset="0"/>
                <a:ea typeface="Arial" panose="020B0604020202020204" pitchFamily="34" charset="0"/>
              </a:rPr>
              <a:t>.</a:t>
            </a:r>
          </a:p>
          <a:p>
            <a:endParaRPr lang="en-IN" sz="2000" dirty="0">
              <a:solidFill>
                <a:srgbClr val="0E0E0E"/>
              </a:solidFill>
              <a:effectLst/>
              <a:latin typeface=".SF NS"/>
            </a:endParaRPr>
          </a:p>
        </p:txBody>
      </p:sp>
      <p:sp>
        <p:nvSpPr>
          <p:cNvPr id="4" name="Date Placeholder 3">
            <a:extLst>
              <a:ext uri="{FF2B5EF4-FFF2-40B4-BE49-F238E27FC236}">
                <a16:creationId xmlns:a16="http://schemas.microsoft.com/office/drawing/2014/main" id="{D41A3020-5055-F1EC-3323-610B8F74096E}"/>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488103A-03C8-9971-1ADE-E3B21C2E519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C7D2C2F-E5A3-BF3D-FD36-99463A52FD3A}"/>
              </a:ext>
            </a:extLst>
          </p:cNvPr>
          <p:cNvSpPr>
            <a:spLocks noGrp="1"/>
          </p:cNvSpPr>
          <p:nvPr>
            <p:ph type="sldNum" sz="quarter" idx="12"/>
          </p:nvPr>
        </p:nvSpPr>
        <p:spPr/>
        <p:txBody>
          <a:bodyPr/>
          <a:lstStyle/>
          <a:p>
            <a:pPr>
              <a:defRPr/>
            </a:pPr>
            <a:fld id="{BDC2143B-610F-499C-A392-DFFBE135A7B2}" type="slidenum">
              <a:rPr lang="en-US" altLang="en-US" smtClean="0"/>
              <a:pPr>
                <a:defRPr/>
              </a:pPr>
              <a:t>31</a:t>
            </a:fld>
            <a:endParaRPr lang="en-US" altLang="en-US"/>
          </a:p>
        </p:txBody>
      </p:sp>
    </p:spTree>
    <p:extLst>
      <p:ext uri="{BB962C8B-B14F-4D97-AF65-F5344CB8AC3E}">
        <p14:creationId xmlns:p14="http://schemas.microsoft.com/office/powerpoint/2010/main" val="173960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FE52C-D00C-0BEB-10A1-A8B777218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DF78D-E209-E70D-8B2C-739E17D07D50}"/>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r>
              <a:rPr lang="en-IN" b="1" dirty="0">
                <a:solidFill>
                  <a:srgbClr val="0E0E0E"/>
                </a:solidFill>
                <a:latin typeface=".SF NS"/>
              </a:rPr>
              <a:t> - Techniques</a:t>
            </a:r>
            <a:endParaRPr lang="en-US" dirty="0"/>
          </a:p>
        </p:txBody>
      </p:sp>
      <p:sp>
        <p:nvSpPr>
          <p:cNvPr id="3" name="Content Placeholder 2">
            <a:extLst>
              <a:ext uri="{FF2B5EF4-FFF2-40B4-BE49-F238E27FC236}">
                <a16:creationId xmlns:a16="http://schemas.microsoft.com/office/drawing/2014/main" id="{3A05DF9B-E30D-935E-0BD3-C0B4BC83B130}"/>
              </a:ext>
            </a:extLst>
          </p:cNvPr>
          <p:cNvSpPr>
            <a:spLocks noGrp="1"/>
          </p:cNvSpPr>
          <p:nvPr>
            <p:ph idx="1"/>
          </p:nvPr>
        </p:nvSpPr>
        <p:spPr/>
        <p:txBody>
          <a:bodyPr/>
          <a:lstStyle/>
          <a:p>
            <a:pPr algn="just"/>
            <a:r>
              <a:rPr lang="en-US" sz="2300" b="1" dirty="0">
                <a:solidFill>
                  <a:srgbClr val="0E0E0E"/>
                </a:solidFill>
                <a:latin typeface="Times New Roman" panose="02020603050405020304" pitchFamily="18" charset="0"/>
                <a:cs typeface="Times New Roman" panose="02020603050405020304" pitchFamily="18" charset="0"/>
              </a:rPr>
              <a:t>Loss Function: </a:t>
            </a:r>
            <a:r>
              <a:rPr lang="en-US" sz="2300" dirty="0">
                <a:solidFill>
                  <a:srgbClr val="0E0E0E"/>
                </a:solidFill>
                <a:latin typeface="Times New Roman" panose="02020603050405020304" pitchFamily="18" charset="0"/>
                <a:cs typeface="Times New Roman" panose="02020603050405020304" pitchFamily="18" charset="0"/>
              </a:rPr>
              <a:t>Use binary cross-entropy to optimize classification predictions.</a:t>
            </a:r>
          </a:p>
          <a:p>
            <a:pPr algn="just"/>
            <a:r>
              <a:rPr lang="en-US" sz="2300" b="1" dirty="0">
                <a:solidFill>
                  <a:srgbClr val="0E0E0E"/>
                </a:solidFill>
                <a:latin typeface="Times New Roman" panose="02020603050405020304" pitchFamily="18" charset="0"/>
                <a:cs typeface="Times New Roman" panose="02020603050405020304" pitchFamily="18" charset="0"/>
              </a:rPr>
              <a:t>Optimizer: </a:t>
            </a:r>
            <a:r>
              <a:rPr lang="en-US" sz="2300" dirty="0">
                <a:solidFill>
                  <a:srgbClr val="0E0E0E"/>
                </a:solidFill>
                <a:latin typeface="Times New Roman" panose="02020603050405020304" pitchFamily="18" charset="0"/>
                <a:cs typeface="Times New Roman" panose="02020603050405020304" pitchFamily="18" charset="0"/>
              </a:rPr>
              <a:t>Employ Adam optimizer for faster convergence and adaptive learning rates.</a:t>
            </a:r>
          </a:p>
          <a:p>
            <a:pPr algn="just"/>
            <a:r>
              <a:rPr lang="en-US" sz="2300" b="1" dirty="0">
                <a:solidFill>
                  <a:srgbClr val="0E0E0E"/>
                </a:solidFill>
                <a:latin typeface="Times New Roman" panose="02020603050405020304" pitchFamily="18" charset="0"/>
                <a:cs typeface="Times New Roman" panose="02020603050405020304" pitchFamily="18" charset="0"/>
              </a:rPr>
              <a:t>Batch Normalization: </a:t>
            </a:r>
            <a:r>
              <a:rPr lang="en-US" sz="2300" dirty="0">
                <a:solidFill>
                  <a:srgbClr val="0E0E0E"/>
                </a:solidFill>
                <a:latin typeface="Times New Roman" panose="02020603050405020304" pitchFamily="18" charset="0"/>
                <a:cs typeface="Times New Roman" panose="02020603050405020304" pitchFamily="18" charset="0"/>
              </a:rPr>
              <a:t>Normalize intermediate layer outputs to stabilize and accelerate training.</a:t>
            </a:r>
          </a:p>
          <a:p>
            <a:pPr algn="just"/>
            <a:r>
              <a:rPr lang="en-US" sz="2300" b="1" dirty="0">
                <a:solidFill>
                  <a:srgbClr val="0E0E0E"/>
                </a:solidFill>
                <a:latin typeface="Times New Roman" panose="02020603050405020304" pitchFamily="18" charset="0"/>
                <a:cs typeface="Times New Roman" panose="02020603050405020304" pitchFamily="18" charset="0"/>
              </a:rPr>
              <a:t>Early Stopping: </a:t>
            </a:r>
            <a:r>
              <a:rPr lang="en-US" sz="2300" dirty="0">
                <a:solidFill>
                  <a:srgbClr val="0E0E0E"/>
                </a:solidFill>
                <a:latin typeface="Times New Roman" panose="02020603050405020304" pitchFamily="18" charset="0"/>
                <a:cs typeface="Times New Roman" panose="02020603050405020304" pitchFamily="18" charset="0"/>
              </a:rPr>
              <a:t>Stop training when validation performance stops improving to prevent overfitting.</a:t>
            </a:r>
          </a:p>
          <a:p>
            <a:pPr algn="just"/>
            <a:r>
              <a:rPr lang="en-US" sz="2300" b="1" dirty="0">
                <a:solidFill>
                  <a:srgbClr val="0E0E0E"/>
                </a:solidFill>
                <a:latin typeface="Times New Roman" panose="02020603050405020304" pitchFamily="18" charset="0"/>
                <a:cs typeface="Times New Roman" panose="02020603050405020304" pitchFamily="18" charset="0"/>
              </a:rPr>
              <a:t>Learning Rate Scheduling: </a:t>
            </a:r>
            <a:r>
              <a:rPr lang="en-US" sz="2300" dirty="0">
                <a:solidFill>
                  <a:srgbClr val="0E0E0E"/>
                </a:solidFill>
                <a:latin typeface="Times New Roman" panose="02020603050405020304" pitchFamily="18" charset="0"/>
                <a:cs typeface="Times New Roman" panose="02020603050405020304" pitchFamily="18" charset="0"/>
              </a:rPr>
              <a:t>Adjust learning rates dynamically during training for better performance.</a:t>
            </a:r>
            <a:endParaRPr lang="en-IN" sz="2300" dirty="0">
              <a:solidFill>
                <a:srgbClr val="0E0E0E"/>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211F27-543D-FC7B-AE5B-8FC66C0D7094}"/>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CA59D2F-FE8B-9BC0-1141-D82B27219E5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A3329A4-6898-78D6-B144-0EC6521224BB}"/>
              </a:ext>
            </a:extLst>
          </p:cNvPr>
          <p:cNvSpPr>
            <a:spLocks noGrp="1"/>
          </p:cNvSpPr>
          <p:nvPr>
            <p:ph type="sldNum" sz="quarter" idx="12"/>
          </p:nvPr>
        </p:nvSpPr>
        <p:spPr/>
        <p:txBody>
          <a:bodyPr/>
          <a:lstStyle/>
          <a:p>
            <a:pPr>
              <a:defRPr/>
            </a:pPr>
            <a:fld id="{BDC2143B-610F-499C-A392-DFFBE135A7B2}" type="slidenum">
              <a:rPr lang="en-US" altLang="en-US" smtClean="0"/>
              <a:pPr>
                <a:defRPr/>
              </a:pPr>
              <a:t>32</a:t>
            </a:fld>
            <a:endParaRPr lang="en-US" altLang="en-US"/>
          </a:p>
        </p:txBody>
      </p:sp>
    </p:spTree>
    <p:extLst>
      <p:ext uri="{BB962C8B-B14F-4D97-AF65-F5344CB8AC3E}">
        <p14:creationId xmlns:p14="http://schemas.microsoft.com/office/powerpoint/2010/main" val="3029692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BA2EB-DE18-B7AB-49A3-4B439BC70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30E55-12B1-E0CC-E792-354A0ADFAAF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r>
              <a:rPr lang="en-IN" b="1" dirty="0">
                <a:solidFill>
                  <a:srgbClr val="0E0E0E"/>
                </a:solidFill>
                <a:latin typeface=".SF NS"/>
              </a:rPr>
              <a:t> - Algorithm</a:t>
            </a:r>
            <a:endParaRPr lang="en-US" dirty="0"/>
          </a:p>
        </p:txBody>
      </p:sp>
      <p:sp>
        <p:nvSpPr>
          <p:cNvPr id="3" name="Content Placeholder 2">
            <a:extLst>
              <a:ext uri="{FF2B5EF4-FFF2-40B4-BE49-F238E27FC236}">
                <a16:creationId xmlns:a16="http://schemas.microsoft.com/office/drawing/2014/main" id="{CB647A29-0F87-2F6B-D176-1BB5398A32EE}"/>
              </a:ext>
            </a:extLst>
          </p:cNvPr>
          <p:cNvSpPr>
            <a:spLocks noGrp="1"/>
          </p:cNvSpPr>
          <p:nvPr>
            <p:ph idx="1"/>
          </p:nvPr>
        </p:nvSpPr>
        <p:spPr/>
        <p:txBody>
          <a:bodyPr/>
          <a:lstStyle/>
          <a:p>
            <a:pPr algn="just"/>
            <a:r>
              <a:rPr lang="en-US" sz="2300" b="1" dirty="0">
                <a:solidFill>
                  <a:srgbClr val="0E0E0E"/>
                </a:solidFill>
                <a:latin typeface="Times New Roman" panose="02020603050405020304" pitchFamily="18" charset="0"/>
                <a:cs typeface="Times New Roman" panose="02020603050405020304" pitchFamily="18" charset="0"/>
              </a:rPr>
              <a:t>Initialize Parameters: </a:t>
            </a:r>
            <a:r>
              <a:rPr lang="en-US" sz="2300" dirty="0">
                <a:solidFill>
                  <a:srgbClr val="0E0E0E"/>
                </a:solidFill>
                <a:latin typeface="Times New Roman" panose="02020603050405020304" pitchFamily="18" charset="0"/>
                <a:cs typeface="Times New Roman" panose="02020603050405020304" pitchFamily="18" charset="0"/>
              </a:rPr>
              <a:t>Set initial weights, learning rate, batch size, and epochs.</a:t>
            </a:r>
          </a:p>
          <a:p>
            <a:pPr algn="just"/>
            <a:r>
              <a:rPr lang="en-US" sz="2300" b="1" dirty="0">
                <a:solidFill>
                  <a:srgbClr val="0E0E0E"/>
                </a:solidFill>
                <a:latin typeface="Times New Roman" panose="02020603050405020304" pitchFamily="18" charset="0"/>
                <a:cs typeface="Times New Roman" panose="02020603050405020304" pitchFamily="18" charset="0"/>
              </a:rPr>
              <a:t>Split Dataset: </a:t>
            </a:r>
            <a:r>
              <a:rPr lang="en-US" sz="2300" dirty="0">
                <a:solidFill>
                  <a:srgbClr val="0E0E0E"/>
                </a:solidFill>
                <a:latin typeface="Times New Roman" panose="02020603050405020304" pitchFamily="18" charset="0"/>
                <a:cs typeface="Times New Roman" panose="02020603050405020304" pitchFamily="18" charset="0"/>
              </a:rPr>
              <a:t>Divide the dataset into training, validation, and testing subsets.</a:t>
            </a:r>
          </a:p>
          <a:p>
            <a:pPr algn="just"/>
            <a:r>
              <a:rPr lang="en-US" sz="2300" b="1" dirty="0">
                <a:solidFill>
                  <a:srgbClr val="0E0E0E"/>
                </a:solidFill>
                <a:latin typeface="Times New Roman" panose="02020603050405020304" pitchFamily="18" charset="0"/>
                <a:cs typeface="Times New Roman" panose="02020603050405020304" pitchFamily="18" charset="0"/>
              </a:rPr>
              <a:t>Load Model: </a:t>
            </a:r>
            <a:r>
              <a:rPr lang="en-US" sz="2300" dirty="0">
                <a:solidFill>
                  <a:srgbClr val="0E0E0E"/>
                </a:solidFill>
                <a:latin typeface="Times New Roman" panose="02020603050405020304" pitchFamily="18" charset="0"/>
                <a:cs typeface="Times New Roman" panose="02020603050405020304" pitchFamily="18" charset="0"/>
              </a:rPr>
              <a:t>Initialize the hybrid model (U-Net for segmentation, SE-</a:t>
            </a:r>
            <a:r>
              <a:rPr lang="en-US" sz="2300" dirty="0" err="1">
                <a:solidFill>
                  <a:srgbClr val="0E0E0E"/>
                </a:solidFill>
                <a:latin typeface="Times New Roman" panose="02020603050405020304" pitchFamily="18" charset="0"/>
                <a:cs typeface="Times New Roman" panose="02020603050405020304" pitchFamily="18" charset="0"/>
              </a:rPr>
              <a:t>ResNet</a:t>
            </a:r>
            <a:r>
              <a:rPr lang="en-US" sz="2300" dirty="0">
                <a:solidFill>
                  <a:srgbClr val="0E0E0E"/>
                </a:solidFill>
                <a:latin typeface="Times New Roman" panose="02020603050405020304" pitchFamily="18" charset="0"/>
                <a:cs typeface="Times New Roman" panose="02020603050405020304" pitchFamily="18" charset="0"/>
              </a:rPr>
              <a:t> for feature extraction, and Dense network for classification).</a:t>
            </a:r>
          </a:p>
          <a:p>
            <a:pPr algn="just"/>
            <a:r>
              <a:rPr lang="en-US" sz="2300" b="1" dirty="0">
                <a:solidFill>
                  <a:srgbClr val="0E0E0E"/>
                </a:solidFill>
                <a:latin typeface="Times New Roman" panose="02020603050405020304" pitchFamily="18" charset="0"/>
                <a:cs typeface="Times New Roman" panose="02020603050405020304" pitchFamily="18" charset="0"/>
              </a:rPr>
              <a:t>Compile Model: </a:t>
            </a:r>
            <a:r>
              <a:rPr lang="en-US" sz="2300" dirty="0">
                <a:solidFill>
                  <a:srgbClr val="0E0E0E"/>
                </a:solidFill>
                <a:latin typeface="Times New Roman" panose="02020603050405020304" pitchFamily="18" charset="0"/>
                <a:cs typeface="Times New Roman" panose="02020603050405020304" pitchFamily="18" charset="0"/>
              </a:rPr>
              <a:t>Define the loss function (binary cross-entropy) and optimizer (Adam).</a:t>
            </a:r>
          </a:p>
          <a:p>
            <a:pPr algn="just"/>
            <a:r>
              <a:rPr lang="en-US" sz="2300" b="1" dirty="0">
                <a:solidFill>
                  <a:srgbClr val="0E0E0E"/>
                </a:solidFill>
                <a:latin typeface="Times New Roman" panose="02020603050405020304" pitchFamily="18" charset="0"/>
                <a:cs typeface="Times New Roman" panose="02020603050405020304" pitchFamily="18" charset="0"/>
              </a:rPr>
              <a:t>Train Model: </a:t>
            </a:r>
            <a:r>
              <a:rPr lang="en-US" sz="2300" dirty="0">
                <a:solidFill>
                  <a:srgbClr val="0E0E0E"/>
                </a:solidFill>
                <a:latin typeface="Times New Roman" panose="02020603050405020304" pitchFamily="18" charset="0"/>
                <a:cs typeface="Times New Roman" panose="02020603050405020304" pitchFamily="18" charset="0"/>
              </a:rPr>
              <a:t>Iterate through epochs:</a:t>
            </a:r>
          </a:p>
          <a:p>
            <a:pPr lvl="1" algn="just"/>
            <a:r>
              <a:rPr lang="en-US" sz="1900" dirty="0">
                <a:solidFill>
                  <a:srgbClr val="0E0E0E"/>
                </a:solidFill>
                <a:latin typeface="Times New Roman" panose="02020603050405020304" pitchFamily="18" charset="0"/>
                <a:cs typeface="Times New Roman" panose="02020603050405020304" pitchFamily="18" charset="0"/>
              </a:rPr>
              <a:t>a. Shuffle and batch the training dataset.</a:t>
            </a:r>
          </a:p>
          <a:p>
            <a:pPr lvl="1" algn="just"/>
            <a:r>
              <a:rPr lang="en-US" sz="1900" dirty="0">
                <a:solidFill>
                  <a:srgbClr val="0E0E0E"/>
                </a:solidFill>
                <a:latin typeface="Times New Roman" panose="02020603050405020304" pitchFamily="18" charset="0"/>
                <a:cs typeface="Times New Roman" panose="02020603050405020304" pitchFamily="18" charset="0"/>
              </a:rPr>
              <a:t>b. Perform forward pass and compute predictions.</a:t>
            </a:r>
          </a:p>
          <a:p>
            <a:pPr lvl="1" algn="just"/>
            <a:r>
              <a:rPr lang="en-US" sz="1900" dirty="0">
                <a:solidFill>
                  <a:srgbClr val="0E0E0E"/>
                </a:solidFill>
                <a:latin typeface="Times New Roman" panose="02020603050405020304" pitchFamily="18" charset="0"/>
                <a:cs typeface="Times New Roman" panose="02020603050405020304" pitchFamily="18" charset="0"/>
              </a:rPr>
              <a:t>c. Calculate loss using the loss function.</a:t>
            </a:r>
          </a:p>
          <a:p>
            <a:pPr lvl="1" algn="just"/>
            <a:r>
              <a:rPr lang="en-US" sz="1900" dirty="0">
                <a:solidFill>
                  <a:srgbClr val="0E0E0E"/>
                </a:solidFill>
                <a:latin typeface="Times New Roman" panose="02020603050405020304" pitchFamily="18" charset="0"/>
                <a:cs typeface="Times New Roman" panose="02020603050405020304" pitchFamily="18" charset="0"/>
              </a:rPr>
              <a:t>d. Backpropagate gradients and update weights using the optimizer.</a:t>
            </a:r>
            <a:endParaRPr lang="en-IN" sz="1900" dirty="0">
              <a:solidFill>
                <a:srgbClr val="0E0E0E"/>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21B178-0898-27F6-55AD-B0220980A4FD}"/>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17E76DD-A8EC-87B3-6AF9-3170B2F614A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B086C10-FF36-C9C8-F82A-06B71B0DB1A2}"/>
              </a:ext>
            </a:extLst>
          </p:cNvPr>
          <p:cNvSpPr>
            <a:spLocks noGrp="1"/>
          </p:cNvSpPr>
          <p:nvPr>
            <p:ph type="sldNum" sz="quarter" idx="12"/>
          </p:nvPr>
        </p:nvSpPr>
        <p:spPr/>
        <p:txBody>
          <a:bodyPr/>
          <a:lstStyle/>
          <a:p>
            <a:pPr>
              <a:defRPr/>
            </a:pPr>
            <a:fld id="{BDC2143B-610F-499C-A392-DFFBE135A7B2}" type="slidenum">
              <a:rPr lang="en-US" altLang="en-US" smtClean="0"/>
              <a:pPr>
                <a:defRPr/>
              </a:pPr>
              <a:t>33</a:t>
            </a:fld>
            <a:endParaRPr lang="en-US" altLang="en-US"/>
          </a:p>
        </p:txBody>
      </p:sp>
    </p:spTree>
    <p:extLst>
      <p:ext uri="{BB962C8B-B14F-4D97-AF65-F5344CB8AC3E}">
        <p14:creationId xmlns:p14="http://schemas.microsoft.com/office/powerpoint/2010/main" val="3357651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B5F59513-4BA3-A9CB-98EE-A5F52B5F4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745D8-3156-3523-0E2F-4DD0BBBEB9BC}"/>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r>
              <a:rPr lang="en-IN" b="1" dirty="0">
                <a:solidFill>
                  <a:srgbClr val="0E0E0E"/>
                </a:solidFill>
                <a:latin typeface=".SF NS"/>
              </a:rPr>
              <a:t> - Algorithm</a:t>
            </a:r>
            <a:endParaRPr lang="en-US" dirty="0"/>
          </a:p>
        </p:txBody>
      </p:sp>
      <p:sp>
        <p:nvSpPr>
          <p:cNvPr id="3" name="Content Placeholder 2">
            <a:extLst>
              <a:ext uri="{FF2B5EF4-FFF2-40B4-BE49-F238E27FC236}">
                <a16:creationId xmlns:a16="http://schemas.microsoft.com/office/drawing/2014/main" id="{2B5AADFB-5E2F-3E15-1C1F-BC30B1C5149F}"/>
              </a:ext>
            </a:extLst>
          </p:cNvPr>
          <p:cNvSpPr>
            <a:spLocks noGrp="1"/>
          </p:cNvSpPr>
          <p:nvPr>
            <p:ph idx="1"/>
          </p:nvPr>
        </p:nvSpPr>
        <p:spPr/>
        <p:txBody>
          <a:bodyPr/>
          <a:lstStyle/>
          <a:p>
            <a:pPr algn="just"/>
            <a:r>
              <a:rPr lang="en-US" sz="2300" b="1" dirty="0">
                <a:solidFill>
                  <a:srgbClr val="0E0E0E"/>
                </a:solidFill>
                <a:latin typeface="Times New Roman" panose="02020603050405020304" pitchFamily="18" charset="0"/>
                <a:cs typeface="Times New Roman" panose="02020603050405020304" pitchFamily="18" charset="0"/>
              </a:rPr>
              <a:t>Validate Performance: </a:t>
            </a:r>
            <a:r>
              <a:rPr lang="en-US" sz="2300" dirty="0">
                <a:solidFill>
                  <a:srgbClr val="0E0E0E"/>
                </a:solidFill>
                <a:latin typeface="Times New Roman" panose="02020603050405020304" pitchFamily="18" charset="0"/>
                <a:cs typeface="Times New Roman" panose="02020603050405020304" pitchFamily="18" charset="0"/>
              </a:rPr>
              <a:t>Evaluate model performance on the validation set after each epoch.</a:t>
            </a:r>
          </a:p>
          <a:p>
            <a:pPr algn="just"/>
            <a:r>
              <a:rPr lang="en-US" sz="2300" b="1" dirty="0">
                <a:solidFill>
                  <a:srgbClr val="0E0E0E"/>
                </a:solidFill>
                <a:latin typeface="Times New Roman" panose="02020603050405020304" pitchFamily="18" charset="0"/>
                <a:cs typeface="Times New Roman" panose="02020603050405020304" pitchFamily="18" charset="0"/>
              </a:rPr>
              <a:t>Apply Early Stopping: </a:t>
            </a:r>
            <a:r>
              <a:rPr lang="en-US" sz="2300" dirty="0">
                <a:solidFill>
                  <a:srgbClr val="0E0E0E"/>
                </a:solidFill>
                <a:latin typeface="Times New Roman" panose="02020603050405020304" pitchFamily="18" charset="0"/>
                <a:cs typeface="Times New Roman" panose="02020603050405020304" pitchFamily="18" charset="0"/>
              </a:rPr>
              <a:t>Stop training if validation performance does not improve for a predefined number of epochs.</a:t>
            </a:r>
          </a:p>
          <a:p>
            <a:pPr algn="just"/>
            <a:r>
              <a:rPr lang="en-US" sz="2300" b="1" dirty="0">
                <a:solidFill>
                  <a:srgbClr val="0E0E0E"/>
                </a:solidFill>
                <a:latin typeface="Times New Roman" panose="02020603050405020304" pitchFamily="18" charset="0"/>
                <a:cs typeface="Times New Roman" panose="02020603050405020304" pitchFamily="18" charset="0"/>
              </a:rPr>
              <a:t>Test Model: </a:t>
            </a:r>
            <a:r>
              <a:rPr lang="en-US" sz="2300" dirty="0">
                <a:solidFill>
                  <a:srgbClr val="0E0E0E"/>
                </a:solidFill>
                <a:latin typeface="Times New Roman" panose="02020603050405020304" pitchFamily="18" charset="0"/>
                <a:cs typeface="Times New Roman" panose="02020603050405020304" pitchFamily="18" charset="0"/>
              </a:rPr>
              <a:t>Evaluate the trained model on the test dataset to measure accuracy and other metrics.</a:t>
            </a:r>
          </a:p>
          <a:p>
            <a:pPr algn="just"/>
            <a:r>
              <a:rPr lang="en-US" sz="2300" b="1" dirty="0">
                <a:solidFill>
                  <a:srgbClr val="0E0E0E"/>
                </a:solidFill>
                <a:latin typeface="Times New Roman" panose="02020603050405020304" pitchFamily="18" charset="0"/>
                <a:cs typeface="Times New Roman" panose="02020603050405020304" pitchFamily="18" charset="0"/>
              </a:rPr>
              <a:t>Save Model: </a:t>
            </a:r>
            <a:r>
              <a:rPr lang="en-US" sz="2300" dirty="0">
                <a:solidFill>
                  <a:srgbClr val="0E0E0E"/>
                </a:solidFill>
                <a:latin typeface="Times New Roman" panose="02020603050405020304" pitchFamily="18" charset="0"/>
                <a:cs typeface="Times New Roman" panose="02020603050405020304" pitchFamily="18" charset="0"/>
              </a:rPr>
              <a:t>Save the trained model for inference and further use.</a:t>
            </a:r>
          </a:p>
          <a:p>
            <a:pPr algn="just"/>
            <a:r>
              <a:rPr lang="en-US" sz="2300" b="1" dirty="0">
                <a:solidFill>
                  <a:srgbClr val="0E0E0E"/>
                </a:solidFill>
                <a:latin typeface="Times New Roman" panose="02020603050405020304" pitchFamily="18" charset="0"/>
                <a:cs typeface="Times New Roman" panose="02020603050405020304" pitchFamily="18" charset="0"/>
              </a:rPr>
              <a:t>Output: </a:t>
            </a:r>
            <a:r>
              <a:rPr lang="en-US" sz="2300" dirty="0">
                <a:solidFill>
                  <a:srgbClr val="0E0E0E"/>
                </a:solidFill>
                <a:latin typeface="Times New Roman" panose="02020603050405020304" pitchFamily="18" charset="0"/>
                <a:cs typeface="Times New Roman" panose="02020603050405020304" pitchFamily="18" charset="0"/>
              </a:rPr>
              <a:t>Generate performance metrics and visualizations for model evaluation</a:t>
            </a:r>
            <a:r>
              <a:rPr lang="en-US" sz="1900" dirty="0">
                <a:solidFill>
                  <a:srgbClr val="0E0E0E"/>
                </a:solidFill>
                <a:latin typeface="Times New Roman" panose="02020603050405020304" pitchFamily="18" charset="0"/>
                <a:cs typeface="Times New Roman" panose="02020603050405020304" pitchFamily="18" charset="0"/>
              </a:rPr>
              <a:t>.</a:t>
            </a:r>
            <a:endParaRPr lang="en-IN" sz="1900" dirty="0">
              <a:solidFill>
                <a:srgbClr val="0E0E0E"/>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3779F7D-A306-19FB-2590-FD00404D80E9}"/>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0A787C45-EA80-1BE5-26E6-A45AE584CA4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FDD052-CF6E-5D5F-1886-278BDF69FE6B}"/>
              </a:ext>
            </a:extLst>
          </p:cNvPr>
          <p:cNvSpPr>
            <a:spLocks noGrp="1"/>
          </p:cNvSpPr>
          <p:nvPr>
            <p:ph type="sldNum" sz="quarter" idx="12"/>
          </p:nvPr>
        </p:nvSpPr>
        <p:spPr/>
        <p:txBody>
          <a:bodyPr/>
          <a:lstStyle/>
          <a:p>
            <a:pPr>
              <a:defRPr/>
            </a:pPr>
            <a:fld id="{BDC2143B-610F-499C-A392-DFFBE135A7B2}" type="slidenum">
              <a:rPr lang="en-US" altLang="en-US" smtClean="0"/>
              <a:pPr>
                <a:defRPr/>
              </a:pPr>
              <a:t>34</a:t>
            </a:fld>
            <a:endParaRPr lang="en-US" altLang="en-US"/>
          </a:p>
        </p:txBody>
      </p:sp>
    </p:spTree>
    <p:extLst>
      <p:ext uri="{BB962C8B-B14F-4D97-AF65-F5344CB8AC3E}">
        <p14:creationId xmlns:p14="http://schemas.microsoft.com/office/powerpoint/2010/main" val="144668779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CB8C8-7607-6569-2DF8-6E9C2AD24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0170-3B54-57F8-E6F0-939D2205DF1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DFD</a:t>
            </a:r>
            <a:endParaRPr lang="en-US" dirty="0"/>
          </a:p>
        </p:txBody>
      </p:sp>
      <p:sp>
        <p:nvSpPr>
          <p:cNvPr id="3" name="Content Placeholder 2">
            <a:extLst>
              <a:ext uri="{FF2B5EF4-FFF2-40B4-BE49-F238E27FC236}">
                <a16:creationId xmlns:a16="http://schemas.microsoft.com/office/drawing/2014/main" id="{128FB9A3-AD53-C4F9-B10A-60A9834F5AF5}"/>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8012B1B2-B401-F5A5-9B27-B2378C4BEAD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A4EF3DB-9D48-D0F0-2313-23D38AB07AA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EFD94E4-7172-1268-89E2-5759BB7BDEAB}"/>
              </a:ext>
            </a:extLst>
          </p:cNvPr>
          <p:cNvSpPr>
            <a:spLocks noGrp="1"/>
          </p:cNvSpPr>
          <p:nvPr>
            <p:ph type="sldNum" sz="quarter" idx="12"/>
          </p:nvPr>
        </p:nvSpPr>
        <p:spPr/>
        <p:txBody>
          <a:bodyPr/>
          <a:lstStyle/>
          <a:p>
            <a:pPr>
              <a:defRPr/>
            </a:pPr>
            <a:fld id="{BDC2143B-610F-499C-A392-DFFBE135A7B2}" type="slidenum">
              <a:rPr lang="en-US" altLang="en-US" smtClean="0"/>
              <a:pPr>
                <a:defRPr/>
              </a:pPr>
              <a:t>35</a:t>
            </a:fld>
            <a:endParaRPr lang="en-US" altLang="en-US"/>
          </a:p>
        </p:txBody>
      </p:sp>
      <p:pic>
        <p:nvPicPr>
          <p:cNvPr id="8" name="Picture 7">
            <a:extLst>
              <a:ext uri="{FF2B5EF4-FFF2-40B4-BE49-F238E27FC236}">
                <a16:creationId xmlns:a16="http://schemas.microsoft.com/office/drawing/2014/main" id="{493C920B-385A-A3CD-52A5-31706995B0C3}"/>
              </a:ext>
            </a:extLst>
          </p:cNvPr>
          <p:cNvPicPr>
            <a:picLocks noChangeAspect="1"/>
          </p:cNvPicPr>
          <p:nvPr/>
        </p:nvPicPr>
        <p:blipFill>
          <a:blip r:embed="rId2"/>
          <a:srcRect/>
          <a:stretch/>
        </p:blipFill>
        <p:spPr>
          <a:xfrm>
            <a:off x="826350" y="2571427"/>
            <a:ext cx="10597301" cy="1715146"/>
          </a:xfrm>
          <a:prstGeom prst="rect">
            <a:avLst/>
          </a:prstGeom>
        </p:spPr>
      </p:pic>
    </p:spTree>
    <p:extLst>
      <p:ext uri="{BB962C8B-B14F-4D97-AF65-F5344CB8AC3E}">
        <p14:creationId xmlns:p14="http://schemas.microsoft.com/office/powerpoint/2010/main" val="1001481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4AFAD-FBAB-EAEB-8BBE-20C418EA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D4766-CB8C-604F-09C5-1521AC4829C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Output</a:t>
            </a:r>
            <a:endParaRPr lang="en-US" dirty="0"/>
          </a:p>
        </p:txBody>
      </p:sp>
      <p:sp>
        <p:nvSpPr>
          <p:cNvPr id="3" name="Content Placeholder 2">
            <a:extLst>
              <a:ext uri="{FF2B5EF4-FFF2-40B4-BE49-F238E27FC236}">
                <a16:creationId xmlns:a16="http://schemas.microsoft.com/office/drawing/2014/main" id="{43FEC00D-20B6-B180-3920-476326E472C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82D1571-517F-37F8-ED51-D85E249E6335}"/>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91294669-075F-17EF-6A5D-0CD05AB93B6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B7B5F64-E3B9-56BA-4C09-2588FA38DFF6}"/>
              </a:ext>
            </a:extLst>
          </p:cNvPr>
          <p:cNvSpPr>
            <a:spLocks noGrp="1"/>
          </p:cNvSpPr>
          <p:nvPr>
            <p:ph type="sldNum" sz="quarter" idx="12"/>
          </p:nvPr>
        </p:nvSpPr>
        <p:spPr/>
        <p:txBody>
          <a:bodyPr/>
          <a:lstStyle/>
          <a:p>
            <a:pPr>
              <a:defRPr/>
            </a:pPr>
            <a:fld id="{BDC2143B-610F-499C-A392-DFFBE135A7B2}" type="slidenum">
              <a:rPr lang="en-US" altLang="en-US" smtClean="0"/>
              <a:pPr>
                <a:defRPr/>
              </a:pPr>
              <a:t>36</a:t>
            </a:fld>
            <a:endParaRPr lang="en-US" altLang="en-US"/>
          </a:p>
        </p:txBody>
      </p:sp>
      <p:pic>
        <p:nvPicPr>
          <p:cNvPr id="8" name="Picture 7">
            <a:extLst>
              <a:ext uri="{FF2B5EF4-FFF2-40B4-BE49-F238E27FC236}">
                <a16:creationId xmlns:a16="http://schemas.microsoft.com/office/drawing/2014/main" id="{01DA8B8A-670A-D54C-3461-1C35CC292703}"/>
              </a:ext>
            </a:extLst>
          </p:cNvPr>
          <p:cNvPicPr>
            <a:picLocks noChangeAspect="1"/>
          </p:cNvPicPr>
          <p:nvPr/>
        </p:nvPicPr>
        <p:blipFill>
          <a:blip r:embed="rId2"/>
          <a:srcRect/>
          <a:stretch/>
        </p:blipFill>
        <p:spPr>
          <a:xfrm>
            <a:off x="2407937" y="1915064"/>
            <a:ext cx="7376126" cy="3579962"/>
          </a:xfrm>
          <a:prstGeom prst="rect">
            <a:avLst/>
          </a:prstGeom>
        </p:spPr>
      </p:pic>
    </p:spTree>
    <p:extLst>
      <p:ext uri="{BB962C8B-B14F-4D97-AF65-F5344CB8AC3E}">
        <p14:creationId xmlns:p14="http://schemas.microsoft.com/office/powerpoint/2010/main" val="141706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004C-75D1-F1B1-30E9-B3DD3D4C0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BEBA7-6ADE-4675-A2EA-4AE89582A29C}"/>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a:t>
            </a:r>
            <a:endParaRPr lang="en-US" dirty="0"/>
          </a:p>
        </p:txBody>
      </p:sp>
      <p:sp>
        <p:nvSpPr>
          <p:cNvPr id="3" name="Content Placeholder 2">
            <a:extLst>
              <a:ext uri="{FF2B5EF4-FFF2-40B4-BE49-F238E27FC236}">
                <a16:creationId xmlns:a16="http://schemas.microsoft.com/office/drawing/2014/main" id="{7D33AFD3-77D8-E936-4A02-031AF34F00BF}"/>
              </a:ext>
            </a:extLst>
          </p:cNvPr>
          <p:cNvSpPr>
            <a:spLocks noGrp="1"/>
          </p:cNvSpPr>
          <p:nvPr>
            <p:ph idx="1"/>
          </p:nvPr>
        </p:nvSpPr>
        <p:spPr/>
        <p:txBody>
          <a:bodyPr/>
          <a:lstStyle/>
          <a:p>
            <a:r>
              <a:rPr lang="en-IN" sz="2000" b="1" dirty="0">
                <a:solidFill>
                  <a:srgbClr val="0E0E0E"/>
                </a:solidFill>
                <a:effectLst/>
                <a:latin typeface="Times New Roman" panose="02020603050405020304" pitchFamily="18" charset="0"/>
                <a:cs typeface="Times New Roman" panose="02020603050405020304" pitchFamily="18" charset="0"/>
              </a:rPr>
              <a:t>Visualization of Original vs. Predicted Images</a:t>
            </a:r>
            <a:r>
              <a:rPr lang="en-IN" sz="2000" dirty="0">
                <a:solidFill>
                  <a:srgbClr val="0E0E0E"/>
                </a:solidFill>
                <a:effectLst/>
                <a:latin typeface="Times New Roman" panose="02020603050405020304" pitchFamily="18" charset="0"/>
                <a:cs typeface="Times New Roman" panose="02020603050405020304" pitchFamily="18" charset="0"/>
              </a:rPr>
              <a:t>: Using matplotlib, the module plots the original </a:t>
            </a:r>
            <a:r>
              <a:rPr lang="en-IN" sz="2000" dirty="0" err="1">
                <a:solidFill>
                  <a:srgbClr val="0E0E0E"/>
                </a:solidFill>
                <a:latin typeface="Times New Roman" panose="02020603050405020304" pitchFamily="18" charset="0"/>
                <a:cs typeface="Times New Roman" panose="02020603050405020304" pitchFamily="18" charset="0"/>
              </a:rPr>
              <a:t>enhorhinal</a:t>
            </a:r>
            <a:r>
              <a:rPr lang="en-IN" sz="2000" dirty="0">
                <a:solidFill>
                  <a:srgbClr val="0E0E0E"/>
                </a:solidFill>
                <a:latin typeface="Times New Roman" panose="02020603050405020304" pitchFamily="18" charset="0"/>
                <a:cs typeface="Times New Roman" panose="02020603050405020304" pitchFamily="18" charset="0"/>
              </a:rPr>
              <a:t> cortex</a:t>
            </a:r>
            <a:r>
              <a:rPr lang="en-IN" sz="2000" dirty="0">
                <a:solidFill>
                  <a:srgbClr val="0E0E0E"/>
                </a:solidFill>
                <a:effectLst/>
                <a:latin typeface="Times New Roman" panose="02020603050405020304" pitchFamily="18" charset="0"/>
                <a:cs typeface="Times New Roman" panose="02020603050405020304" pitchFamily="18" charset="0"/>
              </a:rPr>
              <a:t> images alongside the model’s reconstructed images, providing insight into how well the model has learned.</a:t>
            </a:r>
          </a:p>
          <a:p>
            <a:r>
              <a:rPr lang="en-IN" sz="2000" b="1" dirty="0">
                <a:solidFill>
                  <a:srgbClr val="0E0E0E"/>
                </a:solidFill>
                <a:effectLst/>
                <a:latin typeface="Times New Roman" panose="02020603050405020304" pitchFamily="18" charset="0"/>
                <a:cs typeface="Times New Roman" panose="02020603050405020304" pitchFamily="18" charset="0"/>
              </a:rPr>
              <a:t>Performance Metrics</a:t>
            </a:r>
            <a:r>
              <a:rPr lang="en-IN" sz="2000" dirty="0">
                <a:solidFill>
                  <a:srgbClr val="0E0E0E"/>
                </a:solidFill>
                <a:effectLst/>
                <a:latin typeface="Times New Roman" panose="02020603050405020304" pitchFamily="18" charset="0"/>
                <a:cs typeface="Times New Roman" panose="02020603050405020304" pitchFamily="18" charset="0"/>
              </a:rPr>
              <a:t>: Evaluation metrics like </a:t>
            </a:r>
            <a:r>
              <a:rPr lang="en-IN" sz="2000" b="1" dirty="0">
                <a:solidFill>
                  <a:srgbClr val="0E0E0E"/>
                </a:solidFill>
                <a:effectLst/>
                <a:latin typeface="Times New Roman" panose="02020603050405020304" pitchFamily="18" charset="0"/>
                <a:cs typeface="Times New Roman" panose="02020603050405020304" pitchFamily="18" charset="0"/>
              </a:rPr>
              <a:t>accuracy</a:t>
            </a:r>
            <a:r>
              <a:rPr lang="en-IN" sz="2000" dirty="0">
                <a:solidFill>
                  <a:srgbClr val="0E0E0E"/>
                </a:solidFill>
                <a:effectLst/>
                <a:latin typeface="Times New Roman" panose="02020603050405020304" pitchFamily="18" charset="0"/>
                <a:cs typeface="Times New Roman" panose="02020603050405020304" pitchFamily="18" charset="0"/>
              </a:rPr>
              <a:t>, </a:t>
            </a:r>
            <a:r>
              <a:rPr lang="en-IN" sz="2000" b="1" dirty="0">
                <a:solidFill>
                  <a:srgbClr val="0E0E0E"/>
                </a:solidFill>
                <a:effectLst/>
                <a:latin typeface="Times New Roman" panose="02020603050405020304" pitchFamily="18" charset="0"/>
                <a:cs typeface="Times New Roman" panose="02020603050405020304" pitchFamily="18" charset="0"/>
              </a:rPr>
              <a:t>MSE</a:t>
            </a:r>
            <a:r>
              <a:rPr lang="en-IN" sz="2000" dirty="0">
                <a:solidFill>
                  <a:srgbClr val="0E0E0E"/>
                </a:solidFill>
                <a:effectLst/>
                <a:latin typeface="Times New Roman" panose="02020603050405020304" pitchFamily="18" charset="0"/>
                <a:cs typeface="Times New Roman" panose="02020603050405020304" pitchFamily="18" charset="0"/>
              </a:rPr>
              <a:t>, and </a:t>
            </a:r>
            <a:r>
              <a:rPr lang="en-IN" sz="2000" b="1" dirty="0">
                <a:solidFill>
                  <a:srgbClr val="0E0E0E"/>
                </a:solidFill>
                <a:effectLst/>
                <a:latin typeface="Times New Roman" panose="02020603050405020304" pitchFamily="18" charset="0"/>
                <a:cs typeface="Times New Roman" panose="02020603050405020304" pitchFamily="18" charset="0"/>
              </a:rPr>
              <a:t>confusion matrix</a:t>
            </a:r>
            <a:r>
              <a:rPr lang="en-IN" sz="2000" dirty="0">
                <a:solidFill>
                  <a:srgbClr val="0E0E0E"/>
                </a:solidFill>
                <a:effectLst/>
                <a:latin typeface="Times New Roman" panose="02020603050405020304" pitchFamily="18" charset="0"/>
                <a:cs typeface="Times New Roman" panose="02020603050405020304" pitchFamily="18" charset="0"/>
              </a:rPr>
              <a:t> are used to quantify the model’s effectiveness in reconstructing and predicting Alzheimer’s-affected images.</a:t>
            </a:r>
          </a:p>
          <a:p>
            <a:pPr marL="457200" lvl="1" indent="0">
              <a:lnSpc>
                <a:spcPct val="115000"/>
              </a:lnSpc>
              <a:buNone/>
            </a:pPr>
            <a:r>
              <a:rPr lang="en-US" sz="2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Algorithm Steps</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1143000" lvl="2" indent="-228600">
              <a:lnSpc>
                <a:spcPct val="115000"/>
              </a:lnSpc>
              <a:buFont typeface="Arial" panose="020B0604020202020204" pitchFamily="34" charset="0"/>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Compare predicted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enhorhinal</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cortex regions with ground truth and visualise.</a:t>
            </a:r>
            <a:r>
              <a:rPr lang="en-IN" sz="1400" dirty="0">
                <a:effectLst/>
                <a:latin typeface="Times New Roman" panose="02020603050405020304" pitchFamily="18" charset="0"/>
                <a:cs typeface="Times New Roman" panose="02020603050405020304" pitchFamily="18" charset="0"/>
              </a:rPr>
              <a:t> </a:t>
            </a:r>
          </a:p>
          <a:p>
            <a:pPr marL="1143000" lvl="2" indent="-228600">
              <a:lnSpc>
                <a:spcPct val="115000"/>
              </a:lnSpc>
              <a:buFont typeface="Arial" panose="020B0604020202020204" pitchFamily="34" charset="0"/>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Evaluate the model on certain metrics like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mse</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f1 score</a:t>
            </a:r>
            <a:r>
              <a:rPr lang="en-IN" sz="14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E053AE-5C2F-E0EA-B1F2-0AA167E2278A}"/>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CF68C84-0383-53E8-0888-2DDA8C7248F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75EC9EE-54DE-2093-00A3-A43352244059}"/>
              </a:ext>
            </a:extLst>
          </p:cNvPr>
          <p:cNvSpPr>
            <a:spLocks noGrp="1"/>
          </p:cNvSpPr>
          <p:nvPr>
            <p:ph type="sldNum" sz="quarter" idx="12"/>
          </p:nvPr>
        </p:nvSpPr>
        <p:spPr/>
        <p:txBody>
          <a:bodyPr/>
          <a:lstStyle/>
          <a:p>
            <a:pPr>
              <a:defRPr/>
            </a:pPr>
            <a:fld id="{BDC2143B-610F-499C-A392-DFFBE135A7B2}" type="slidenum">
              <a:rPr lang="en-US" altLang="en-US" smtClean="0"/>
              <a:pPr>
                <a:defRPr/>
              </a:pPr>
              <a:t>37</a:t>
            </a:fld>
            <a:endParaRPr lang="en-US" altLang="en-US"/>
          </a:p>
        </p:txBody>
      </p:sp>
    </p:spTree>
    <p:extLst>
      <p:ext uri="{BB962C8B-B14F-4D97-AF65-F5344CB8AC3E}">
        <p14:creationId xmlns:p14="http://schemas.microsoft.com/office/powerpoint/2010/main" val="358265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673D9-CFAD-302B-9177-2ADD548608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DA2FC-DBC8-BE2B-D4DD-1879C0B4109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Techniques</a:t>
            </a:r>
            <a:endParaRPr lang="en-US" dirty="0"/>
          </a:p>
        </p:txBody>
      </p:sp>
      <p:sp>
        <p:nvSpPr>
          <p:cNvPr id="3" name="Content Placeholder 2">
            <a:extLst>
              <a:ext uri="{FF2B5EF4-FFF2-40B4-BE49-F238E27FC236}">
                <a16:creationId xmlns:a16="http://schemas.microsoft.com/office/drawing/2014/main" id="{4AB07099-29CC-1661-90F6-C5D3986D78BE}"/>
              </a:ext>
            </a:extLst>
          </p:cNvPr>
          <p:cNvSpPr>
            <a:spLocks noGrp="1"/>
          </p:cNvSpPr>
          <p:nvPr>
            <p:ph idx="1"/>
          </p:nvPr>
        </p:nvSpPr>
        <p:spPr/>
        <p:txBody>
          <a:bodyPr/>
          <a:lstStyle/>
          <a:p>
            <a:r>
              <a:rPr lang="en-US" sz="2300" b="1" dirty="0">
                <a:solidFill>
                  <a:srgbClr val="0E0E0E"/>
                </a:solidFill>
                <a:latin typeface="Times New Roman" panose="02020603050405020304" pitchFamily="18" charset="0"/>
                <a:cs typeface="Times New Roman" panose="02020603050405020304" pitchFamily="18" charset="0"/>
              </a:rPr>
              <a:t>Confusion Matrix: </a:t>
            </a:r>
            <a:r>
              <a:rPr lang="en-US" sz="2300" dirty="0">
                <a:solidFill>
                  <a:srgbClr val="0E0E0E"/>
                </a:solidFill>
                <a:latin typeface="Times New Roman" panose="02020603050405020304" pitchFamily="18" charset="0"/>
                <a:cs typeface="Times New Roman" panose="02020603050405020304" pitchFamily="18" charset="0"/>
              </a:rPr>
              <a:t>Visualize true positives, true negatives, false positives, and false negatives.</a:t>
            </a:r>
          </a:p>
          <a:p>
            <a:r>
              <a:rPr lang="en-US" sz="2300" b="1" dirty="0">
                <a:solidFill>
                  <a:srgbClr val="0E0E0E"/>
                </a:solidFill>
                <a:latin typeface="Times New Roman" panose="02020603050405020304" pitchFamily="18" charset="0"/>
                <a:cs typeface="Times New Roman" panose="02020603050405020304" pitchFamily="18" charset="0"/>
              </a:rPr>
              <a:t>ROC Curve: </a:t>
            </a:r>
            <a:r>
              <a:rPr lang="en-US" sz="2300" dirty="0">
                <a:solidFill>
                  <a:srgbClr val="0E0E0E"/>
                </a:solidFill>
                <a:latin typeface="Times New Roman" panose="02020603050405020304" pitchFamily="18" charset="0"/>
                <a:cs typeface="Times New Roman" panose="02020603050405020304" pitchFamily="18" charset="0"/>
              </a:rPr>
              <a:t>Evaluate model performance with true positive and false positive rates.</a:t>
            </a:r>
          </a:p>
          <a:p>
            <a:r>
              <a:rPr lang="en-US" sz="2300" b="1" dirty="0">
                <a:solidFill>
                  <a:srgbClr val="0E0E0E"/>
                </a:solidFill>
                <a:latin typeface="Times New Roman" panose="02020603050405020304" pitchFamily="18" charset="0"/>
                <a:cs typeface="Times New Roman" panose="02020603050405020304" pitchFamily="18" charset="0"/>
              </a:rPr>
              <a:t>Grad-CAM: </a:t>
            </a:r>
            <a:r>
              <a:rPr lang="en-US" sz="2300" dirty="0">
                <a:solidFill>
                  <a:srgbClr val="0E0E0E"/>
                </a:solidFill>
                <a:latin typeface="Times New Roman" panose="02020603050405020304" pitchFamily="18" charset="0"/>
                <a:cs typeface="Times New Roman" panose="02020603050405020304" pitchFamily="18" charset="0"/>
              </a:rPr>
              <a:t>Highlight regions of the entorhinal cortex influencing predictions.</a:t>
            </a:r>
          </a:p>
          <a:p>
            <a:r>
              <a:rPr lang="en-US" sz="2300" b="1" dirty="0">
                <a:solidFill>
                  <a:srgbClr val="0E0E0E"/>
                </a:solidFill>
                <a:latin typeface="Times New Roman" panose="02020603050405020304" pitchFamily="18" charset="0"/>
                <a:cs typeface="Times New Roman" panose="02020603050405020304" pitchFamily="18" charset="0"/>
              </a:rPr>
              <a:t>Precision-Recall Curve: </a:t>
            </a:r>
            <a:r>
              <a:rPr lang="en-US" sz="2300" dirty="0">
                <a:solidFill>
                  <a:srgbClr val="0E0E0E"/>
                </a:solidFill>
                <a:latin typeface="Times New Roman" panose="02020603050405020304" pitchFamily="18" charset="0"/>
                <a:cs typeface="Times New Roman" panose="02020603050405020304" pitchFamily="18" charset="0"/>
              </a:rPr>
              <a:t>Analyze trade-offs between precision and recall.</a:t>
            </a:r>
          </a:p>
          <a:p>
            <a:r>
              <a:rPr lang="en-US" sz="2300" b="1" dirty="0">
                <a:solidFill>
                  <a:srgbClr val="0E0E0E"/>
                </a:solidFill>
                <a:latin typeface="Times New Roman" panose="02020603050405020304" pitchFamily="18" charset="0"/>
                <a:cs typeface="Times New Roman" panose="02020603050405020304" pitchFamily="18" charset="0"/>
              </a:rPr>
              <a:t>Accuracy and Loss Plots</a:t>
            </a:r>
            <a:r>
              <a:rPr lang="en-US" sz="2300" dirty="0">
                <a:solidFill>
                  <a:srgbClr val="0E0E0E"/>
                </a:solidFill>
                <a:latin typeface="Times New Roman" panose="02020603050405020304" pitchFamily="18" charset="0"/>
                <a:cs typeface="Times New Roman" panose="02020603050405020304" pitchFamily="18" charset="0"/>
              </a:rPr>
              <a:t>: Monitor training and validation performance over epochs.</a:t>
            </a:r>
          </a:p>
        </p:txBody>
      </p:sp>
      <p:sp>
        <p:nvSpPr>
          <p:cNvPr id="4" name="Date Placeholder 3">
            <a:extLst>
              <a:ext uri="{FF2B5EF4-FFF2-40B4-BE49-F238E27FC236}">
                <a16:creationId xmlns:a16="http://schemas.microsoft.com/office/drawing/2014/main" id="{AC7C46A9-DAE5-121B-20DF-1EB00C07E6C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F06CF97-D902-E1C0-3CF8-F95068305C3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1954A36-7411-2811-57CD-40951E342A82}"/>
              </a:ext>
            </a:extLst>
          </p:cNvPr>
          <p:cNvSpPr>
            <a:spLocks noGrp="1"/>
          </p:cNvSpPr>
          <p:nvPr>
            <p:ph type="sldNum" sz="quarter" idx="12"/>
          </p:nvPr>
        </p:nvSpPr>
        <p:spPr/>
        <p:txBody>
          <a:bodyPr/>
          <a:lstStyle/>
          <a:p>
            <a:pPr>
              <a:defRPr/>
            </a:pPr>
            <a:fld id="{BDC2143B-610F-499C-A392-DFFBE135A7B2}" type="slidenum">
              <a:rPr lang="en-US" altLang="en-US" smtClean="0"/>
              <a:pPr>
                <a:defRPr/>
              </a:pPr>
              <a:t>38</a:t>
            </a:fld>
            <a:endParaRPr lang="en-US" altLang="en-US"/>
          </a:p>
        </p:txBody>
      </p:sp>
    </p:spTree>
    <p:extLst>
      <p:ext uri="{BB962C8B-B14F-4D97-AF65-F5344CB8AC3E}">
        <p14:creationId xmlns:p14="http://schemas.microsoft.com/office/powerpoint/2010/main" val="292679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60382-F420-8A5B-B537-E37F39923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B5BC5-1BB8-3876-A7A1-0067533F563F}"/>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Algorithm</a:t>
            </a:r>
            <a:endParaRPr lang="en-US" dirty="0"/>
          </a:p>
        </p:txBody>
      </p:sp>
      <p:sp>
        <p:nvSpPr>
          <p:cNvPr id="3" name="Content Placeholder 2">
            <a:extLst>
              <a:ext uri="{FF2B5EF4-FFF2-40B4-BE49-F238E27FC236}">
                <a16:creationId xmlns:a16="http://schemas.microsoft.com/office/drawing/2014/main" id="{EF66F74E-397A-4F90-436C-3772E9F7CE6A}"/>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Generate Predictions: </a:t>
            </a:r>
            <a:r>
              <a:rPr lang="en-US" sz="2000" dirty="0">
                <a:latin typeface="Times New Roman" panose="02020603050405020304" pitchFamily="18" charset="0"/>
                <a:cs typeface="Times New Roman" panose="02020603050405020304" pitchFamily="18" charset="0"/>
              </a:rPr>
              <a:t>Use the trained model to make predictions on the test dataset.</a:t>
            </a:r>
          </a:p>
          <a:p>
            <a:r>
              <a:rPr lang="en-US" sz="2000" b="1" dirty="0">
                <a:latin typeface="Times New Roman" panose="02020603050405020304" pitchFamily="18" charset="0"/>
                <a:cs typeface="Times New Roman" panose="02020603050405020304" pitchFamily="18" charset="0"/>
              </a:rPr>
              <a:t>Compute Metrics: </a:t>
            </a:r>
            <a:r>
              <a:rPr lang="en-US" sz="2000" dirty="0">
                <a:latin typeface="Times New Roman" panose="02020603050405020304" pitchFamily="18" charset="0"/>
                <a:cs typeface="Times New Roman" panose="02020603050405020304" pitchFamily="18" charset="0"/>
              </a:rPr>
              <a:t>Calculate accuracy, precision, recall, F1 score, and ROC-AUC for evaluation.</a:t>
            </a:r>
          </a:p>
          <a:p>
            <a:r>
              <a:rPr lang="en-US" sz="2000" b="1" dirty="0">
                <a:latin typeface="Times New Roman" panose="02020603050405020304" pitchFamily="18" charset="0"/>
                <a:cs typeface="Times New Roman" panose="02020603050405020304" pitchFamily="18" charset="0"/>
              </a:rPr>
              <a:t>Plot Confusion Matrix: </a:t>
            </a:r>
            <a:r>
              <a:rPr lang="en-US" sz="2000" dirty="0">
                <a:latin typeface="Times New Roman" panose="02020603050405020304" pitchFamily="18" charset="0"/>
                <a:cs typeface="Times New Roman" panose="02020603050405020304" pitchFamily="18" charset="0"/>
              </a:rPr>
              <a:t>Visualize the model's classification performance with a confusion matrix.</a:t>
            </a:r>
          </a:p>
          <a:p>
            <a:r>
              <a:rPr lang="en-US" sz="2000" b="1" dirty="0">
                <a:latin typeface="Times New Roman" panose="02020603050405020304" pitchFamily="18" charset="0"/>
                <a:cs typeface="Times New Roman" panose="02020603050405020304" pitchFamily="18" charset="0"/>
              </a:rPr>
              <a:t>Plot ROC Curve: </a:t>
            </a:r>
            <a:r>
              <a:rPr lang="en-US" sz="2000" dirty="0">
                <a:latin typeface="Times New Roman" panose="02020603050405020304" pitchFamily="18" charset="0"/>
                <a:cs typeface="Times New Roman" panose="02020603050405020304" pitchFamily="18" charset="0"/>
              </a:rPr>
              <a:t>Generate and plot the ROC curve to assess model's sensitivity and specificity.</a:t>
            </a:r>
          </a:p>
          <a:p>
            <a:r>
              <a:rPr lang="en-US" sz="2000" b="1" dirty="0">
                <a:latin typeface="Times New Roman" panose="02020603050405020304" pitchFamily="18" charset="0"/>
                <a:cs typeface="Times New Roman" panose="02020603050405020304" pitchFamily="18" charset="0"/>
              </a:rPr>
              <a:t>Apply Grad-CAM: </a:t>
            </a:r>
            <a:r>
              <a:rPr lang="en-US" sz="2000" dirty="0">
                <a:latin typeface="Times New Roman" panose="02020603050405020304" pitchFamily="18" charset="0"/>
                <a:cs typeface="Times New Roman" panose="02020603050405020304" pitchFamily="18" charset="0"/>
              </a:rPr>
              <a:t>Use Grad-CAM to visualize and highlight important brain regions influencing predictions.</a:t>
            </a:r>
          </a:p>
          <a:p>
            <a:r>
              <a:rPr lang="en-US" sz="2000" b="1" dirty="0">
                <a:latin typeface="Times New Roman" panose="02020603050405020304" pitchFamily="18" charset="0"/>
                <a:cs typeface="Times New Roman" panose="02020603050405020304" pitchFamily="18" charset="0"/>
              </a:rPr>
              <a:t>Plot Loss and Accuracy: </a:t>
            </a:r>
            <a:r>
              <a:rPr lang="en-US" sz="2000" dirty="0">
                <a:latin typeface="Times New Roman" panose="02020603050405020304" pitchFamily="18" charset="0"/>
                <a:cs typeface="Times New Roman" panose="02020603050405020304" pitchFamily="18" charset="0"/>
              </a:rPr>
              <a:t>Visualize training and validation loss and accuracy over epochs to detect overfitting.</a:t>
            </a:r>
          </a:p>
          <a:p>
            <a:r>
              <a:rPr lang="en-US" sz="2000" b="1" dirty="0">
                <a:latin typeface="Times New Roman" panose="02020603050405020304" pitchFamily="18" charset="0"/>
                <a:cs typeface="Times New Roman" panose="02020603050405020304" pitchFamily="18" charset="0"/>
              </a:rPr>
              <a:t>Generate Final Report: </a:t>
            </a:r>
            <a:r>
              <a:rPr lang="en-US" sz="2000" dirty="0">
                <a:latin typeface="Times New Roman" panose="02020603050405020304" pitchFamily="18" charset="0"/>
                <a:cs typeface="Times New Roman" panose="02020603050405020304" pitchFamily="18" charset="0"/>
              </a:rPr>
              <a:t>Summarize evaluation results and visualize performance metrics for reporting.</a:t>
            </a:r>
          </a:p>
        </p:txBody>
      </p:sp>
      <p:sp>
        <p:nvSpPr>
          <p:cNvPr id="4" name="Date Placeholder 3">
            <a:extLst>
              <a:ext uri="{FF2B5EF4-FFF2-40B4-BE49-F238E27FC236}">
                <a16:creationId xmlns:a16="http://schemas.microsoft.com/office/drawing/2014/main" id="{61429689-F913-E985-DC63-E661F4E4ED54}"/>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07792A6-4D01-4D5F-554F-1C7E154AE8D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2C81948-8776-C93E-19E0-7981FEB97800}"/>
              </a:ext>
            </a:extLst>
          </p:cNvPr>
          <p:cNvSpPr>
            <a:spLocks noGrp="1"/>
          </p:cNvSpPr>
          <p:nvPr>
            <p:ph type="sldNum" sz="quarter" idx="12"/>
          </p:nvPr>
        </p:nvSpPr>
        <p:spPr/>
        <p:txBody>
          <a:bodyPr/>
          <a:lstStyle/>
          <a:p>
            <a:pPr>
              <a:defRPr/>
            </a:pPr>
            <a:fld id="{BDC2143B-610F-499C-A392-DFFBE135A7B2}" type="slidenum">
              <a:rPr lang="en-US" altLang="en-US" smtClean="0"/>
              <a:pPr>
                <a:defRPr/>
              </a:pPr>
              <a:t>39</a:t>
            </a:fld>
            <a:endParaRPr lang="en-US" altLang="en-US"/>
          </a:p>
        </p:txBody>
      </p:sp>
    </p:spTree>
    <p:extLst>
      <p:ext uri="{BB962C8B-B14F-4D97-AF65-F5344CB8AC3E}">
        <p14:creationId xmlns:p14="http://schemas.microsoft.com/office/powerpoint/2010/main" val="194177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Alzheimer's disease (AD) is a common brain disorder that severely affects memory and thinking. Early and accurate diagnosis is crucial for managing the disease effectively. Traditional methods, like clinical assessments and MRI scans, are often slow and can miss early signs of AD. Recently, deep learning, especially Convolutional Neural Networks (CNNs), has shown promise in improving the accuracy and speed of diagnosing AD, developing a deep learning model that combines MRI images and clinical </a:t>
            </a:r>
            <a:r>
              <a:rPr lang="en-US" altLang="en-US" sz="2400" dirty="0">
                <a:solidFill>
                  <a:srgbClr val="000000"/>
                </a:solidFill>
                <a:latin typeface="Times New Roman" panose="02020603050405020304" pitchFamily="18" charset="0"/>
                <a:cs typeface="Times New Roman" panose="02020603050405020304" pitchFamily="18" charset="0"/>
              </a:rPr>
              <a:t>datasets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to predict Alzheimer's disease more accurately. </a:t>
            </a: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0E32E-CEB4-FD18-E65B-87269D1C0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8A70A-D6AA-C541-63EA-9BC2D86F65A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DFD </a:t>
            </a:r>
            <a:endParaRPr lang="en-US" dirty="0"/>
          </a:p>
        </p:txBody>
      </p:sp>
      <p:sp>
        <p:nvSpPr>
          <p:cNvPr id="3" name="Content Placeholder 2">
            <a:extLst>
              <a:ext uri="{FF2B5EF4-FFF2-40B4-BE49-F238E27FC236}">
                <a16:creationId xmlns:a16="http://schemas.microsoft.com/office/drawing/2014/main" id="{878D953E-7D5C-DE34-F9F1-9BCCF1B628A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E938EA6-7AF4-6316-DC3B-82CF7C36661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31C4522-9CCC-F4B8-DBF2-857215FB9B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69FFCB-ACCA-979A-75C7-C35EA6DF56EF}"/>
              </a:ext>
            </a:extLst>
          </p:cNvPr>
          <p:cNvSpPr>
            <a:spLocks noGrp="1"/>
          </p:cNvSpPr>
          <p:nvPr>
            <p:ph type="sldNum" sz="quarter" idx="12"/>
          </p:nvPr>
        </p:nvSpPr>
        <p:spPr/>
        <p:txBody>
          <a:bodyPr/>
          <a:lstStyle/>
          <a:p>
            <a:pPr>
              <a:defRPr/>
            </a:pPr>
            <a:fld id="{BDC2143B-610F-499C-A392-DFFBE135A7B2}" type="slidenum">
              <a:rPr lang="en-US" altLang="en-US" smtClean="0"/>
              <a:pPr>
                <a:defRPr/>
              </a:pPr>
              <a:t>40</a:t>
            </a:fld>
            <a:endParaRPr lang="en-US" altLang="en-US"/>
          </a:p>
        </p:txBody>
      </p:sp>
      <p:pic>
        <p:nvPicPr>
          <p:cNvPr id="8" name="Picture 7">
            <a:extLst>
              <a:ext uri="{FF2B5EF4-FFF2-40B4-BE49-F238E27FC236}">
                <a16:creationId xmlns:a16="http://schemas.microsoft.com/office/drawing/2014/main" id="{4ABE0DE3-0F23-6D06-87AB-B8E9F7123289}"/>
              </a:ext>
            </a:extLst>
          </p:cNvPr>
          <p:cNvPicPr>
            <a:picLocks noChangeAspect="1"/>
          </p:cNvPicPr>
          <p:nvPr/>
        </p:nvPicPr>
        <p:blipFill>
          <a:blip r:embed="rId2"/>
          <a:srcRect/>
          <a:stretch/>
        </p:blipFill>
        <p:spPr>
          <a:xfrm>
            <a:off x="1934934" y="1746251"/>
            <a:ext cx="8309433" cy="3360980"/>
          </a:xfrm>
          <a:prstGeom prst="rect">
            <a:avLst/>
          </a:prstGeom>
        </p:spPr>
      </p:pic>
    </p:spTree>
    <p:extLst>
      <p:ext uri="{BB962C8B-B14F-4D97-AF65-F5344CB8AC3E}">
        <p14:creationId xmlns:p14="http://schemas.microsoft.com/office/powerpoint/2010/main" val="1164813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FF42E-CAD9-C9D3-F177-037190BF5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A14E6-531A-DC95-857F-B51CA140759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Output</a:t>
            </a:r>
            <a:endParaRPr lang="en-US" dirty="0"/>
          </a:p>
        </p:txBody>
      </p:sp>
      <p:pic>
        <p:nvPicPr>
          <p:cNvPr id="8" name="Content Placeholder 7">
            <a:extLst>
              <a:ext uri="{FF2B5EF4-FFF2-40B4-BE49-F238E27FC236}">
                <a16:creationId xmlns:a16="http://schemas.microsoft.com/office/drawing/2014/main" id="{1544A45E-51BB-B512-18FE-5B62C49BE399}"/>
              </a:ext>
            </a:extLst>
          </p:cNvPr>
          <p:cNvPicPr>
            <a:picLocks noGrp="1" noChangeAspect="1"/>
          </p:cNvPicPr>
          <p:nvPr>
            <p:ph idx="1"/>
          </p:nvPr>
        </p:nvPicPr>
        <p:blipFill>
          <a:blip r:embed="rId2"/>
          <a:srcRect/>
          <a:stretch/>
        </p:blipFill>
        <p:spPr>
          <a:xfrm>
            <a:off x="2387334" y="1749425"/>
            <a:ext cx="7417331" cy="4267200"/>
          </a:xfrm>
        </p:spPr>
      </p:pic>
      <p:sp>
        <p:nvSpPr>
          <p:cNvPr id="4" name="Date Placeholder 3">
            <a:extLst>
              <a:ext uri="{FF2B5EF4-FFF2-40B4-BE49-F238E27FC236}">
                <a16:creationId xmlns:a16="http://schemas.microsoft.com/office/drawing/2014/main" id="{E667E9E3-1A08-71A7-204E-419C744A337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E9C3A31-5B6F-68BF-0429-443B94E595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52A1947-535D-0A11-F1DF-5A71EB2F10F3}"/>
              </a:ext>
            </a:extLst>
          </p:cNvPr>
          <p:cNvSpPr>
            <a:spLocks noGrp="1"/>
          </p:cNvSpPr>
          <p:nvPr>
            <p:ph type="sldNum" sz="quarter" idx="12"/>
          </p:nvPr>
        </p:nvSpPr>
        <p:spPr/>
        <p:txBody>
          <a:bodyPr/>
          <a:lstStyle/>
          <a:p>
            <a:pPr>
              <a:defRPr/>
            </a:pPr>
            <a:fld id="{BDC2143B-610F-499C-A392-DFFBE135A7B2}" type="slidenum">
              <a:rPr lang="en-US" altLang="en-US" smtClean="0"/>
              <a:pPr>
                <a:defRPr/>
              </a:pPr>
              <a:t>41</a:t>
            </a:fld>
            <a:endParaRPr lang="en-US" altLang="en-US"/>
          </a:p>
        </p:txBody>
      </p:sp>
    </p:spTree>
    <p:extLst>
      <p:ext uri="{BB962C8B-B14F-4D97-AF65-F5344CB8AC3E}">
        <p14:creationId xmlns:p14="http://schemas.microsoft.com/office/powerpoint/2010/main" val="2802924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491C-096C-C128-9360-686C74456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10BE0-849E-6378-B512-BDE09CF97DA8}"/>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B2E3EF52-FC18-5264-40BA-217918BA55C2}"/>
              </a:ext>
            </a:extLst>
          </p:cNvPr>
          <p:cNvSpPr>
            <a:spLocks noGrp="1"/>
          </p:cNvSpPr>
          <p:nvPr>
            <p:ph idx="1"/>
          </p:nvPr>
        </p:nvSpPr>
        <p:spPr>
          <a:xfrm>
            <a:off x="755651" y="1752600"/>
            <a:ext cx="9906253" cy="4267200"/>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PERFORMANCE COMPARISON </a:t>
            </a:r>
          </a:p>
          <a:p>
            <a:pPr marL="0" indent="0">
              <a:buNone/>
            </a:pPr>
            <a:r>
              <a:rPr lang="en-US" sz="2000" dirty="0">
                <a:effectLst/>
                <a:latin typeface="Times New Roman" panose="02020603050405020304" pitchFamily="18" charset="0"/>
                <a:ea typeface="Times New Roman" panose="02020603050405020304" pitchFamily="18" charset="0"/>
              </a:rPr>
              <a:t>The bar chart compares different models (U-Net + SE-</a:t>
            </a:r>
            <a:r>
              <a:rPr lang="en-US" sz="2000" dirty="0" err="1">
                <a:effectLst/>
                <a:latin typeface="Times New Roman" panose="02020603050405020304" pitchFamily="18" charset="0"/>
                <a:ea typeface="Times New Roman" panose="02020603050405020304" pitchFamily="18" charset="0"/>
              </a:rPr>
              <a:t>ResNet</a:t>
            </a:r>
            <a:r>
              <a:rPr lang="en-US" sz="2000" dirty="0">
                <a:effectLst/>
                <a:latin typeface="Times New Roman" panose="02020603050405020304" pitchFamily="18" charset="0"/>
                <a:ea typeface="Times New Roman" panose="02020603050405020304" pitchFamily="18" charset="0"/>
              </a:rPr>
              <a:t> + Dense, ResNet50, </a:t>
            </a:r>
            <a:r>
              <a:rPr lang="en-US" sz="2000" dirty="0" err="1">
                <a:effectLst/>
                <a:latin typeface="Times New Roman" panose="02020603050405020304" pitchFamily="18" charset="0"/>
                <a:ea typeface="Times New Roman" panose="02020603050405020304" pitchFamily="18" charset="0"/>
              </a:rPr>
              <a:t>DenseNet</a:t>
            </a:r>
            <a:r>
              <a:rPr lang="en-US" sz="2000" dirty="0">
                <a:effectLst/>
                <a:latin typeface="Times New Roman" panose="02020603050405020304" pitchFamily="18" charset="0"/>
                <a:ea typeface="Times New Roman" panose="02020603050405020304" pitchFamily="18" charset="0"/>
              </a:rPr>
              <a:t>, and VGG16) on metrics like accuracy, precision, recall, and F1-score.U-Net + SE-</a:t>
            </a:r>
            <a:r>
              <a:rPr lang="en-US" sz="2000" dirty="0" err="1">
                <a:effectLst/>
                <a:latin typeface="Times New Roman" panose="02020603050405020304" pitchFamily="18" charset="0"/>
                <a:ea typeface="Times New Roman" panose="02020603050405020304" pitchFamily="18" charset="0"/>
              </a:rPr>
              <a:t>ResNet</a:t>
            </a:r>
            <a:r>
              <a:rPr lang="en-US" sz="2000" dirty="0">
                <a:effectLst/>
                <a:latin typeface="Times New Roman" panose="02020603050405020304" pitchFamily="18" charset="0"/>
                <a:ea typeface="Times New Roman" panose="02020603050405020304" pitchFamily="18" charset="0"/>
              </a:rPr>
              <a:t> + Dense achieves the highest accuracy (0.90) and recall (1.00), which indicates strong overall performance, especially in identifying true positives. This makes it suitable for accurate Alzheimer's </a:t>
            </a:r>
            <a:r>
              <a:rPr lang="en-US" sz="2000" dirty="0" err="1">
                <a:effectLst/>
                <a:latin typeface="Times New Roman" panose="02020603050405020304" pitchFamily="18" charset="0"/>
                <a:ea typeface="Times New Roman" panose="02020603050405020304" pitchFamily="18" charset="0"/>
              </a:rPr>
              <a:t>classification.Precision</a:t>
            </a:r>
            <a:r>
              <a:rPr lang="en-US" sz="2000" dirty="0">
                <a:effectLst/>
                <a:latin typeface="Times New Roman" panose="02020603050405020304" pitchFamily="18" charset="0"/>
                <a:ea typeface="Times New Roman" panose="02020603050405020304" pitchFamily="18" charset="0"/>
              </a:rPr>
              <a:t> for most models (except </a:t>
            </a:r>
            <a:r>
              <a:rPr lang="en-US" sz="2000" dirty="0" err="1">
                <a:effectLst/>
                <a:latin typeface="Times New Roman" panose="02020603050405020304" pitchFamily="18" charset="0"/>
                <a:ea typeface="Times New Roman" panose="02020603050405020304" pitchFamily="18" charset="0"/>
              </a:rPr>
              <a:t>DenseNet</a:t>
            </a:r>
            <a:r>
              <a:rPr lang="en-US" sz="2000" dirty="0">
                <a:effectLst/>
                <a:latin typeface="Times New Roman" panose="02020603050405020304" pitchFamily="18" charset="0"/>
                <a:ea typeface="Times New Roman" panose="02020603050405020304" pitchFamily="18" charset="0"/>
              </a:rPr>
              <a:t>, which is lower at 0.67) is around 0.80, suggesting that the models generally avoid false positives.F1-score values are also close to 0.80 for all models except </a:t>
            </a:r>
            <a:r>
              <a:rPr lang="en-US" sz="2000" dirty="0" err="1">
                <a:effectLst/>
                <a:latin typeface="Times New Roman" panose="02020603050405020304" pitchFamily="18" charset="0"/>
                <a:ea typeface="Times New Roman" panose="02020603050405020304" pitchFamily="18" charset="0"/>
              </a:rPr>
              <a:t>DenseNet</a:t>
            </a:r>
            <a:r>
              <a:rPr lang="en-US" sz="2000" dirty="0">
                <a:effectLst/>
                <a:latin typeface="Times New Roman" panose="02020603050405020304" pitchFamily="18" charset="0"/>
                <a:ea typeface="Times New Roman" panose="02020603050405020304" pitchFamily="18" charset="0"/>
              </a:rPr>
              <a:t>, where it drops to 0.73. This shows a balance of precision and recall across models, with U-Net + SE-</a:t>
            </a:r>
            <a:r>
              <a:rPr lang="en-US" sz="2000" dirty="0" err="1">
                <a:effectLst/>
                <a:latin typeface="Times New Roman" panose="02020603050405020304" pitchFamily="18" charset="0"/>
                <a:ea typeface="Times New Roman" panose="02020603050405020304" pitchFamily="18" charset="0"/>
              </a:rPr>
              <a:t>ResNet</a:t>
            </a:r>
            <a:r>
              <a:rPr lang="en-US" sz="2000" dirty="0">
                <a:effectLst/>
                <a:latin typeface="Times New Roman" panose="02020603050405020304" pitchFamily="18" charset="0"/>
                <a:ea typeface="Times New Roman" panose="02020603050405020304" pitchFamily="18" charset="0"/>
              </a:rPr>
              <a:t> + Dense leading.</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39504C-1D14-BFF8-2FD8-5528647DABA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1ADE749C-CF9B-BE8A-BDE6-888B01017A7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8C2DA11-1028-D66C-3629-894466E6D8B5}"/>
              </a:ext>
            </a:extLst>
          </p:cNvPr>
          <p:cNvSpPr>
            <a:spLocks noGrp="1"/>
          </p:cNvSpPr>
          <p:nvPr>
            <p:ph type="sldNum" sz="quarter" idx="12"/>
          </p:nvPr>
        </p:nvSpPr>
        <p:spPr/>
        <p:txBody>
          <a:bodyPr/>
          <a:lstStyle/>
          <a:p>
            <a:pPr>
              <a:defRPr/>
            </a:pPr>
            <a:fld id="{BDC2143B-610F-499C-A392-DFFBE135A7B2}" type="slidenum">
              <a:rPr lang="en-US" altLang="en-US" smtClean="0"/>
              <a:pPr>
                <a:defRPr/>
              </a:pPr>
              <a:t>42</a:t>
            </a:fld>
            <a:endParaRPr lang="en-US" altLang="en-US"/>
          </a:p>
        </p:txBody>
      </p:sp>
    </p:spTree>
    <p:extLst>
      <p:ext uri="{BB962C8B-B14F-4D97-AF65-F5344CB8AC3E}">
        <p14:creationId xmlns:p14="http://schemas.microsoft.com/office/powerpoint/2010/main" val="224470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5EA1C-CB41-B93F-B0B2-8663CB045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46A3F-EC05-8F36-4F80-4C5AD502CD20}"/>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B0753FF-7E4E-58C3-7D87-6AE89E2F3383}"/>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PERFORMANCE COMPARISON</a:t>
            </a:r>
          </a:p>
          <a:p>
            <a:pPr marL="0" indent="0">
              <a:buNone/>
            </a:pPr>
            <a:endParaRPr lang="en-IN" sz="1800" b="1"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BB9E448-3D1A-BB19-9B8C-BB3B433BBCD3}"/>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482A45BE-54CD-939A-980D-DF67F08A568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2FF9066-E780-0242-CF8B-1CB7F3B9F921}"/>
              </a:ext>
            </a:extLst>
          </p:cNvPr>
          <p:cNvSpPr>
            <a:spLocks noGrp="1"/>
          </p:cNvSpPr>
          <p:nvPr>
            <p:ph type="sldNum" sz="quarter" idx="12"/>
          </p:nvPr>
        </p:nvSpPr>
        <p:spPr/>
        <p:txBody>
          <a:bodyPr/>
          <a:lstStyle/>
          <a:p>
            <a:pPr>
              <a:defRPr/>
            </a:pPr>
            <a:fld id="{BDC2143B-610F-499C-A392-DFFBE135A7B2}" type="slidenum">
              <a:rPr lang="en-US" altLang="en-US" smtClean="0"/>
              <a:t>43</a:t>
            </a:fld>
            <a:endParaRPr lang="en-US" altLang="en-US"/>
          </a:p>
        </p:txBody>
      </p:sp>
      <p:pic>
        <p:nvPicPr>
          <p:cNvPr id="7" name="Picture 6">
            <a:extLst>
              <a:ext uri="{FF2B5EF4-FFF2-40B4-BE49-F238E27FC236}">
                <a16:creationId xmlns:a16="http://schemas.microsoft.com/office/drawing/2014/main" id="{4C8FE214-6A36-74E7-2E10-E4E634C49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76" y="2387092"/>
            <a:ext cx="6280150" cy="3418840"/>
          </a:xfrm>
          <a:prstGeom prst="rect">
            <a:avLst/>
          </a:prstGeom>
        </p:spPr>
      </p:pic>
    </p:spTree>
    <p:extLst>
      <p:ext uri="{BB962C8B-B14F-4D97-AF65-F5344CB8AC3E}">
        <p14:creationId xmlns:p14="http://schemas.microsoft.com/office/powerpoint/2010/main" val="1249533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B9133-B044-1837-E232-B38BC51B9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B9BE47-46EA-36C7-0CA8-375BCB2061BC}"/>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A0E7AD84-E474-A978-9DFA-32D87F419357}"/>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Reconstruction Error Distribution</a:t>
            </a:r>
          </a:p>
          <a:p>
            <a:pPr marL="0" indent="0">
              <a:buClr>
                <a:srgbClr val="CC0000"/>
              </a:buClr>
              <a:buNone/>
              <a:defRPr/>
            </a:pPr>
            <a:r>
              <a:rPr lang="en-US" sz="2000" dirty="0">
                <a:effectLst/>
                <a:latin typeface="Times New Roman" panose="02020603050405020304" pitchFamily="18" charset="0"/>
                <a:ea typeface="Times New Roman" panose="02020603050405020304" pitchFamily="18" charset="0"/>
              </a:rPr>
              <a:t>The shows the reconstruction error distribution for the models, useful for evaluating models focused on anomaly </a:t>
            </a:r>
            <a:r>
              <a:rPr lang="en-US" sz="2000" dirty="0" err="1">
                <a:effectLst/>
                <a:latin typeface="Times New Roman" panose="02020603050405020304" pitchFamily="18" charset="0"/>
                <a:ea typeface="Times New Roman" panose="02020603050405020304" pitchFamily="18" charset="0"/>
              </a:rPr>
              <a:t>detection.U</a:t>
            </a:r>
            <a:r>
              <a:rPr lang="en-US" sz="2000" dirty="0">
                <a:effectLst/>
                <a:latin typeface="Times New Roman" panose="02020603050405020304" pitchFamily="18" charset="0"/>
                <a:ea typeface="Times New Roman" panose="02020603050405020304" pitchFamily="18" charset="0"/>
              </a:rPr>
              <a:t>-Net + SE-</a:t>
            </a:r>
            <a:r>
              <a:rPr lang="en-US" sz="2000" dirty="0" err="1">
                <a:effectLst/>
                <a:latin typeface="Times New Roman" panose="02020603050405020304" pitchFamily="18" charset="0"/>
                <a:ea typeface="Times New Roman" panose="02020603050405020304" pitchFamily="18" charset="0"/>
              </a:rPr>
              <a:t>ResNet</a:t>
            </a:r>
            <a:r>
              <a:rPr lang="en-US" sz="2000" dirty="0">
                <a:effectLst/>
                <a:latin typeface="Times New Roman" panose="02020603050405020304" pitchFamily="18" charset="0"/>
                <a:ea typeface="Times New Roman" panose="02020603050405020304" pitchFamily="18" charset="0"/>
              </a:rPr>
              <a:t> + Dense has a wider distribution with higher reconstruction errors, likely making it more sensitive to structural abnormalities in brain scans (like hippocampal shrinkage associated with Alzheimer's).Other models (</a:t>
            </a:r>
            <a:r>
              <a:rPr lang="en-US" sz="2000" dirty="0" err="1">
                <a:effectLst/>
                <a:latin typeface="Times New Roman" panose="02020603050405020304" pitchFamily="18" charset="0"/>
                <a:ea typeface="Times New Roman" panose="02020603050405020304" pitchFamily="18" charset="0"/>
              </a:rPr>
              <a:t>DenseNet</a:t>
            </a:r>
            <a:r>
              <a:rPr lang="en-US" sz="2000" dirty="0">
                <a:effectLst/>
                <a:latin typeface="Times New Roman" panose="02020603050405020304" pitchFamily="18" charset="0"/>
                <a:ea typeface="Times New Roman" panose="02020603050405020304" pitchFamily="18" charset="0"/>
              </a:rPr>
              <a:t>, ResNet50, VGG16) show distributions clustered around lower error values, indicating they may be less sensitive to subtle structural </a:t>
            </a:r>
            <a:r>
              <a:rPr lang="en-US" sz="2000" dirty="0" err="1">
                <a:effectLst/>
                <a:latin typeface="Times New Roman" panose="02020603050405020304" pitchFamily="18" charset="0"/>
                <a:ea typeface="Times New Roman" panose="02020603050405020304" pitchFamily="18" charset="0"/>
              </a:rPr>
              <a:t>differences.The</a:t>
            </a:r>
            <a:r>
              <a:rPr lang="en-US" sz="2000" dirty="0">
                <a:effectLst/>
                <a:latin typeface="Times New Roman" panose="02020603050405020304" pitchFamily="18" charset="0"/>
                <a:ea typeface="Times New Roman" panose="02020603050405020304" pitchFamily="18" charset="0"/>
              </a:rPr>
              <a:t> reconstruction error approach can be particularly effective in identifying early AD-related anomalies, suggesting that the U-Net + SE-</a:t>
            </a:r>
            <a:r>
              <a:rPr lang="en-US" sz="2000" dirty="0" err="1">
                <a:effectLst/>
                <a:latin typeface="Times New Roman" panose="02020603050405020304" pitchFamily="18" charset="0"/>
                <a:ea typeface="Times New Roman" panose="02020603050405020304" pitchFamily="18" charset="0"/>
              </a:rPr>
              <a:t>ResNet</a:t>
            </a:r>
            <a:r>
              <a:rPr lang="en-US" sz="2000" dirty="0">
                <a:effectLst/>
                <a:latin typeface="Times New Roman" panose="02020603050405020304" pitchFamily="18" charset="0"/>
                <a:ea typeface="Times New Roman" panose="02020603050405020304" pitchFamily="18" charset="0"/>
              </a:rPr>
              <a:t> + Dense model has advantages for early detection.</a:t>
            </a:r>
            <a:endParaRPr lang="en-IN" sz="2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857012-C605-D9E8-BED4-99180F4A76F6}"/>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7D172CC9-60DC-0A5E-A5B8-06D86B414C4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714DEC8-B7BD-0574-E625-37F14BC7E6A9}"/>
              </a:ext>
            </a:extLst>
          </p:cNvPr>
          <p:cNvSpPr>
            <a:spLocks noGrp="1"/>
          </p:cNvSpPr>
          <p:nvPr>
            <p:ph type="sldNum" sz="quarter" idx="12"/>
          </p:nvPr>
        </p:nvSpPr>
        <p:spPr/>
        <p:txBody>
          <a:bodyPr/>
          <a:lstStyle/>
          <a:p>
            <a:pPr>
              <a:defRPr/>
            </a:pPr>
            <a:fld id="{BDC2143B-610F-499C-A392-DFFBE135A7B2}" type="slidenum">
              <a:rPr lang="en-US" altLang="en-US" smtClean="0"/>
              <a:t>44</a:t>
            </a:fld>
            <a:endParaRPr lang="en-US" altLang="en-US"/>
          </a:p>
        </p:txBody>
      </p:sp>
    </p:spTree>
    <p:extLst>
      <p:ext uri="{BB962C8B-B14F-4D97-AF65-F5344CB8AC3E}">
        <p14:creationId xmlns:p14="http://schemas.microsoft.com/office/powerpoint/2010/main" val="2027704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1D6D-13C5-8CBF-9DC2-02983C116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73EDE-3C33-5B1E-12FF-1383638F198B}"/>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5226D08C-9213-D46F-DDB5-76CD7481764E}"/>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Reconstruction Error Distribution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8FAF8B-D99D-8D1B-A6BC-7A2D1204B4FF}"/>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5F16E762-E31D-130C-7389-C232B0A62DA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D3961DC-354A-3D2C-93AF-A296D9A090D2}"/>
              </a:ext>
            </a:extLst>
          </p:cNvPr>
          <p:cNvSpPr>
            <a:spLocks noGrp="1"/>
          </p:cNvSpPr>
          <p:nvPr>
            <p:ph type="sldNum" sz="quarter" idx="12"/>
          </p:nvPr>
        </p:nvSpPr>
        <p:spPr/>
        <p:txBody>
          <a:bodyPr/>
          <a:lstStyle/>
          <a:p>
            <a:pPr>
              <a:defRPr/>
            </a:pPr>
            <a:fld id="{BDC2143B-610F-499C-A392-DFFBE135A7B2}" type="slidenum">
              <a:rPr lang="en-US" altLang="en-US" smtClean="0"/>
              <a:t>45</a:t>
            </a:fld>
            <a:endParaRPr lang="en-US" altLang="en-US"/>
          </a:p>
        </p:txBody>
      </p:sp>
      <p:pic>
        <p:nvPicPr>
          <p:cNvPr id="7" name="Picture 6">
            <a:extLst>
              <a:ext uri="{FF2B5EF4-FFF2-40B4-BE49-F238E27FC236}">
                <a16:creationId xmlns:a16="http://schemas.microsoft.com/office/drawing/2014/main" id="{C54453CC-412E-4E43-FA5A-9B5676C99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76" y="2171252"/>
            <a:ext cx="6066408" cy="3961260"/>
          </a:xfrm>
          <a:prstGeom prst="rect">
            <a:avLst/>
          </a:prstGeom>
        </p:spPr>
      </p:pic>
    </p:spTree>
    <p:extLst>
      <p:ext uri="{BB962C8B-B14F-4D97-AF65-F5344CB8AC3E}">
        <p14:creationId xmlns:p14="http://schemas.microsoft.com/office/powerpoint/2010/main" val="2621087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Discussion</a:t>
            </a:r>
          </a:p>
        </p:txBody>
      </p:sp>
      <p:sp>
        <p:nvSpPr>
          <p:cNvPr id="3" name="Content Placeholder 2"/>
          <p:cNvSpPr>
            <a:spLocks noGrp="1"/>
          </p:cNvSpPr>
          <p:nvPr>
            <p:ph idx="1"/>
          </p:nvPr>
        </p:nvSpPr>
        <p:spPr/>
        <p:txBody>
          <a:bodyPr/>
          <a:lstStyle/>
          <a:p>
            <a:pPr marL="0" indent="0" algn="just">
              <a:lnSpc>
                <a:spcPct val="150000"/>
              </a:lnSpc>
              <a:buNone/>
            </a:pPr>
            <a:r>
              <a:rPr lang="en-US" sz="2000" b="1" dirty="0">
                <a:effectLst/>
                <a:latin typeface="Times New Roman" panose="02020603050405020304" pitchFamily="18" charset="0"/>
                <a:ea typeface="Times New Roman" panose="02020603050405020304" pitchFamily="18" charset="0"/>
              </a:rPr>
              <a:t>Full Features vs. Segmented Features</a:t>
            </a:r>
            <a:endParaRPr lang="en-IN" sz="2000" dirty="0">
              <a:effectLst/>
              <a:latin typeface="Times New Roman" panose="02020603050405020304" pitchFamily="18" charset="0"/>
              <a:ea typeface="Times New Roman" panose="02020603050405020304" pitchFamily="18" charset="0"/>
            </a:endParaRPr>
          </a:p>
          <a:p>
            <a:pPr marL="0" indent="0">
              <a:buClr>
                <a:srgbClr val="CC0000"/>
              </a:buClr>
              <a:buNone/>
              <a:defRPr/>
            </a:pPr>
            <a:r>
              <a:rPr lang="en-IN" sz="2000" dirty="0">
                <a:effectLst/>
                <a:latin typeface="Times New Roman" panose="02020603050405020304" pitchFamily="18" charset="0"/>
                <a:ea typeface="Times New Roman" panose="02020603050405020304" pitchFamily="18" charset="0"/>
              </a:rPr>
              <a:t>The impact of using "Full Features" versus "Segmented Features" for Alzheimer’s detection, with a focus on how these feature sets influence reconstruction error in models, particularly autoencoders. This comparison provides insights into the optimal feature usage for identifying early signs of Alzheimer’s.</a:t>
            </a:r>
          </a:p>
          <a:p>
            <a:pPr marL="0" indent="0">
              <a:buClr>
                <a:srgbClr val="CC0000"/>
              </a:buClr>
              <a:buNone/>
              <a:defRPr/>
            </a:pPr>
            <a:r>
              <a:rPr lang="en-IN" sz="2000" dirty="0">
                <a:effectLst/>
                <a:latin typeface="Times New Roman" panose="02020603050405020304" pitchFamily="18" charset="0"/>
                <a:ea typeface="Times New Roman" panose="02020603050405020304" pitchFamily="18" charset="0"/>
              </a:rPr>
              <a:t>Using </a:t>
            </a:r>
            <a:r>
              <a:rPr lang="en-IN" sz="2000" dirty="0">
                <a:latin typeface="Times New Roman" panose="02020603050405020304" pitchFamily="18" charset="0"/>
              </a:rPr>
              <a:t>Full</a:t>
            </a:r>
            <a:r>
              <a:rPr lang="en-IN" sz="2000" b="1" dirty="0">
                <a:effectLst/>
                <a:latin typeface="Times New Roman" panose="02020603050405020304" pitchFamily="18" charset="0"/>
                <a:ea typeface="Times New Roman" panose="02020603050405020304" pitchFamily="18" charset="0"/>
              </a:rPr>
              <a:t> </a:t>
            </a:r>
            <a:r>
              <a:rPr lang="en-IN" sz="2000" dirty="0">
                <a:latin typeface="Times New Roman" panose="02020603050405020304" pitchFamily="18" charset="0"/>
              </a:rPr>
              <a:t>Features</a:t>
            </a:r>
            <a:r>
              <a:rPr lang="en-IN" sz="2000" dirty="0">
                <a:effectLst/>
                <a:latin typeface="Times New Roman" panose="02020603050405020304" pitchFamily="18" charset="0"/>
                <a:ea typeface="Times New Roman" panose="02020603050405020304" pitchFamily="18" charset="0"/>
              </a:rPr>
              <a:t>, which includes all available data, generally yields more stable and consistent reconstruction performance. The richness of this comprehensive feature set allows the model to capture complex structural abnormalities within MRI scans, leading to more accurate and reliable detection of Alzheimer’s-related changes in brain structure. This helps the model pick up on subtle patterns that are indicative of early-stage Alzheimer’s.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01AF-3349-EEA7-1D48-F69F86C63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B0489-A73A-F794-4736-F41FE80B0C67}"/>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BDAFE464-6649-5B9B-85E4-09698334FC6E}"/>
              </a:ext>
            </a:extLst>
          </p:cNvPr>
          <p:cNvSpPr>
            <a:spLocks noGrp="1"/>
          </p:cNvSpPr>
          <p:nvPr>
            <p:ph idx="1"/>
          </p:nvPr>
        </p:nvSpPr>
        <p:spPr/>
        <p:txBody>
          <a:bodyPr/>
          <a:lstStyle/>
          <a:p>
            <a:pPr marL="0" indent="0" algn="just">
              <a:lnSpc>
                <a:spcPct val="150000"/>
              </a:lnSpc>
              <a:buNone/>
            </a:pPr>
            <a:r>
              <a:rPr lang="en-US" sz="2000" b="1" dirty="0">
                <a:effectLst/>
                <a:latin typeface="Times New Roman" panose="02020603050405020304" pitchFamily="18" charset="0"/>
                <a:ea typeface="Times New Roman" panose="02020603050405020304" pitchFamily="18" charset="0"/>
              </a:rPr>
              <a:t>Full Features vs. Segmented Features</a:t>
            </a:r>
            <a:endParaRPr lang="en-IN" sz="2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9B4ECA-AAA3-586C-F90B-3AC458C56015}"/>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A0166337-8961-121C-49B1-A704BD95DCB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8F62BC4-9E3E-A00B-D461-25606DC59D6F}"/>
              </a:ext>
            </a:extLst>
          </p:cNvPr>
          <p:cNvSpPr>
            <a:spLocks noGrp="1"/>
          </p:cNvSpPr>
          <p:nvPr>
            <p:ph type="sldNum" sz="quarter" idx="12"/>
          </p:nvPr>
        </p:nvSpPr>
        <p:spPr/>
        <p:txBody>
          <a:bodyPr/>
          <a:lstStyle/>
          <a:p>
            <a:pPr>
              <a:defRPr/>
            </a:pPr>
            <a:fld id="{BDC2143B-610F-499C-A392-DFFBE135A7B2}" type="slidenum">
              <a:rPr lang="en-US" altLang="en-US" smtClean="0"/>
              <a:t>47</a:t>
            </a:fld>
            <a:endParaRPr lang="en-US" altLang="en-US"/>
          </a:p>
        </p:txBody>
      </p:sp>
      <p:pic>
        <p:nvPicPr>
          <p:cNvPr id="7" name="Picture 6">
            <a:extLst>
              <a:ext uri="{FF2B5EF4-FFF2-40B4-BE49-F238E27FC236}">
                <a16:creationId xmlns:a16="http://schemas.microsoft.com/office/drawing/2014/main" id="{56B0B106-B750-A0F5-8967-C09C45D13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926" y="2297113"/>
            <a:ext cx="6280150" cy="3835400"/>
          </a:xfrm>
          <a:prstGeom prst="rect">
            <a:avLst/>
          </a:prstGeom>
        </p:spPr>
      </p:pic>
    </p:spTree>
    <p:extLst>
      <p:ext uri="{BB962C8B-B14F-4D97-AF65-F5344CB8AC3E}">
        <p14:creationId xmlns:p14="http://schemas.microsoft.com/office/powerpoint/2010/main" val="3062926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A4FB0-1322-74D9-58C5-ABBD9CBF0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25CBC-0DED-B4AD-9AE7-59C13A14A068}"/>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Conclusion</a:t>
            </a:r>
            <a:endParaRPr lang="en-US" dirty="0"/>
          </a:p>
        </p:txBody>
      </p:sp>
      <p:sp>
        <p:nvSpPr>
          <p:cNvPr id="3" name="Content Placeholder 2">
            <a:extLst>
              <a:ext uri="{FF2B5EF4-FFF2-40B4-BE49-F238E27FC236}">
                <a16:creationId xmlns:a16="http://schemas.microsoft.com/office/drawing/2014/main" id="{DE419FAA-7F66-E26D-D1F9-682CBE4DAB2D}"/>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Times New Roman" panose="02020603050405020304" pitchFamily="18" charset="0"/>
              </a:rPr>
              <a:t>The Alzheimer's disease diagnosis system effectively addressed the challenges of early detection by automating the analysis of brain scans. By leveraging deep learning models and advanced image processing techniques, the system significantly improved diagnostic accuracy and efficiency. The integration of real-time processing and automated alerts enabled healthcare professionals to make quicker, more informed decisions. Additionally, the system's ability to identify early-stage Alzheimer’s patterns provides valuable support for timely interventions. While there are challenges in data quality and integration, the system demonstrated its potential to enhance the early detection and diagnosis of Alzheimer's disease, laying the foundation for future improvements and broader clinical adoption.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EFC236-3E3D-A6BD-F09C-EE9661254E61}"/>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B9AA2540-923E-35AC-EF7E-663701029FC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68406FD-A06B-738C-2A2A-6EF143BC717C}"/>
              </a:ext>
            </a:extLst>
          </p:cNvPr>
          <p:cNvSpPr>
            <a:spLocks noGrp="1"/>
          </p:cNvSpPr>
          <p:nvPr>
            <p:ph type="sldNum" sz="quarter" idx="12"/>
          </p:nvPr>
        </p:nvSpPr>
        <p:spPr/>
        <p:txBody>
          <a:bodyPr/>
          <a:lstStyle/>
          <a:p>
            <a:pPr>
              <a:defRPr/>
            </a:pPr>
            <a:fld id="{BDC2143B-610F-499C-A392-DFFBE135A7B2}" type="slidenum">
              <a:rPr lang="en-US" altLang="en-US" smtClean="0"/>
              <a:t>48</a:t>
            </a:fld>
            <a:endParaRPr lang="en-US" altLang="en-US"/>
          </a:p>
        </p:txBody>
      </p:sp>
    </p:spTree>
    <p:extLst>
      <p:ext uri="{BB962C8B-B14F-4D97-AF65-F5344CB8AC3E}">
        <p14:creationId xmlns:p14="http://schemas.microsoft.com/office/powerpoint/2010/main" val="1711148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0FCFB-D7E9-0E39-260D-CB28A5776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5D617-C86D-4E6C-FD98-F21551B1920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FCE793E-8AF9-E5CE-8536-F4339B1D96A6}"/>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 Gupta, P. Kumar, and S. Mishra, “Efficient Alzheimer’s Detection Using Hybrid CNN-RNN Networks with MRI,” </a:t>
            </a:r>
            <a:r>
              <a:rPr lang="en-IN" sz="1800" i="1" dirty="0">
                <a:latin typeface="Times New Roman" panose="02020603050405020304" pitchFamily="18" charset="0"/>
                <a:cs typeface="Times New Roman" panose="02020603050405020304" pitchFamily="18" charset="0"/>
              </a:rPr>
              <a:t>Journal of Neuroscience Methods</a:t>
            </a:r>
            <a:r>
              <a:rPr lang="en-IN" sz="1800" dirty="0">
                <a:latin typeface="Times New Roman" panose="02020603050405020304" pitchFamily="18" charset="0"/>
                <a:cs typeface="Times New Roman" panose="02020603050405020304" pitchFamily="18" charset="0"/>
              </a:rPr>
              <a:t>, vol. 420, pp. 126985, Feb. 2024.</a:t>
            </a:r>
          </a:p>
          <a:p>
            <a:r>
              <a:rPr lang="en-IN" sz="1800" dirty="0">
                <a:latin typeface="Times New Roman" panose="02020603050405020304" pitchFamily="18" charset="0"/>
                <a:cs typeface="Times New Roman" panose="02020603050405020304" pitchFamily="18" charset="0"/>
              </a:rPr>
              <a:t>S. </a:t>
            </a:r>
            <a:r>
              <a:rPr lang="en-IN" sz="1800" dirty="0" err="1">
                <a:latin typeface="Times New Roman" panose="02020603050405020304" pitchFamily="18" charset="0"/>
                <a:cs typeface="Times New Roman" panose="02020603050405020304" pitchFamily="18" charset="0"/>
              </a:rPr>
              <a:t>Foroughipoor</a:t>
            </a:r>
            <a:r>
              <a:rPr lang="en-IN" sz="1800" dirty="0">
                <a:latin typeface="Times New Roman" panose="02020603050405020304" pitchFamily="18" charset="0"/>
                <a:cs typeface="Times New Roman" panose="02020603050405020304" pitchFamily="18" charset="0"/>
              </a:rPr>
              <a:t>, K. Moradi, and H. </a:t>
            </a:r>
            <a:r>
              <a:rPr lang="en-IN" sz="1800" dirty="0" err="1">
                <a:latin typeface="Times New Roman" panose="02020603050405020304" pitchFamily="18" charset="0"/>
                <a:cs typeface="Times New Roman" panose="02020603050405020304" pitchFamily="18" charset="0"/>
              </a:rPr>
              <a:t>Bolhasani</a:t>
            </a:r>
            <a:r>
              <a:rPr lang="en-IN" sz="1800" dirty="0">
                <a:latin typeface="Times New Roman" panose="02020603050405020304" pitchFamily="18" charset="0"/>
                <a:cs typeface="Times New Roman" panose="02020603050405020304" pitchFamily="18" charset="0"/>
              </a:rPr>
              <a:t>, “Alzheimer’s Disease Diagnosis by Deep Learning Using MRI-Based Approaches,” </a:t>
            </a:r>
            <a:r>
              <a:rPr lang="en-IN" sz="1800" i="1" dirty="0" err="1">
                <a:latin typeface="Times New Roman" panose="02020603050405020304" pitchFamily="18" charset="0"/>
                <a:cs typeface="Times New Roman" panose="02020603050405020304" pitchFamily="18" charset="0"/>
              </a:rPr>
              <a:t>arXiv</a:t>
            </a:r>
            <a:r>
              <a:rPr lang="en-IN" sz="1800" i="1" dirty="0">
                <a:latin typeface="Times New Roman" panose="02020603050405020304" pitchFamily="18" charset="0"/>
                <a:cs typeface="Times New Roman" panose="02020603050405020304" pitchFamily="18" charset="0"/>
              </a:rPr>
              <a:t> preprint arXiv:2310.17755</a:t>
            </a:r>
            <a:r>
              <a:rPr lang="en-IN" sz="1800" dirty="0">
                <a:latin typeface="Times New Roman" panose="02020603050405020304" pitchFamily="18" charset="0"/>
                <a:cs typeface="Times New Roman" panose="02020603050405020304" pitchFamily="18" charset="0"/>
              </a:rPr>
              <a:t>, Oct. 2023.</a:t>
            </a:r>
          </a:p>
          <a:p>
            <a:r>
              <a:rPr lang="en-IN" sz="1800" dirty="0">
                <a:latin typeface="Times New Roman" panose="02020603050405020304" pitchFamily="18" charset="0"/>
                <a:cs typeface="Times New Roman" panose="02020603050405020304" pitchFamily="18" charset="0"/>
              </a:rPr>
              <a:t>H. Zhang, M. Liu, and C. Li, “Deep Learning Models for MRI-Based Alzheimer’s Disease Classification: A Comprehensive Review,” </a:t>
            </a:r>
            <a:r>
              <a:rPr lang="en-IN" sz="1800" i="1" dirty="0">
                <a:latin typeface="Times New Roman" panose="02020603050405020304" pitchFamily="18" charset="0"/>
                <a:cs typeface="Times New Roman" panose="02020603050405020304" pitchFamily="18" charset="0"/>
              </a:rPr>
              <a:t>IEEE Access</a:t>
            </a:r>
            <a:r>
              <a:rPr lang="en-IN" sz="1800" dirty="0">
                <a:latin typeface="Times New Roman" panose="02020603050405020304" pitchFamily="18" charset="0"/>
                <a:cs typeface="Times New Roman" panose="02020603050405020304" pitchFamily="18" charset="0"/>
              </a:rPr>
              <a:t>, vol. 11, pp. 10345–10358, 2023.’</a:t>
            </a:r>
          </a:p>
          <a:p>
            <a:r>
              <a:rPr lang="en-IN" sz="1800" dirty="0">
                <a:latin typeface="Times New Roman" panose="02020603050405020304" pitchFamily="18" charset="0"/>
                <a:cs typeface="Times New Roman" panose="02020603050405020304" pitchFamily="18" charset="0"/>
              </a:rPr>
              <a:t>M. Liu, F. Li, and L. Shen, "A multi-model deep convolutional neural network for automatic hippocampus segmentation and classification in Alzheimer's disease," </a:t>
            </a:r>
            <a:r>
              <a:rPr lang="en-IN" sz="1800" i="1" dirty="0" err="1">
                <a:latin typeface="Times New Roman" panose="02020603050405020304" pitchFamily="18" charset="0"/>
                <a:cs typeface="Times New Roman" panose="02020603050405020304" pitchFamily="18" charset="0"/>
              </a:rPr>
              <a:t>NeuroImage</a:t>
            </a:r>
            <a:r>
              <a:rPr lang="en-IN" sz="1800" dirty="0">
                <a:latin typeface="Times New Roman" panose="02020603050405020304" pitchFamily="18" charset="0"/>
                <a:cs typeface="Times New Roman" panose="02020603050405020304" pitchFamily="18" charset="0"/>
              </a:rPr>
              <a:t>, vol. 208, p. 116459, Mar. 2020,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10.1016/j.neuroimage.2019.116459.</a:t>
            </a:r>
          </a:p>
          <a:p>
            <a:r>
              <a:rPr lang="en-IN" sz="1800" dirty="0">
                <a:latin typeface="Times New Roman" panose="02020603050405020304" pitchFamily="18" charset="0"/>
                <a:cs typeface="Times New Roman" panose="02020603050405020304" pitchFamily="18" charset="0"/>
              </a:rPr>
              <a:t>A. Hussain, M. Faisal, and S. Ahmad, "Classification of Alzheimer disease using DenseNet-201 based on deep transfer learning technique," </a:t>
            </a:r>
            <a:r>
              <a:rPr lang="en-IN" sz="1800" i="1" dirty="0">
                <a:latin typeface="Times New Roman" panose="02020603050405020304" pitchFamily="18" charset="0"/>
                <a:cs typeface="Times New Roman" panose="02020603050405020304" pitchFamily="18" charset="0"/>
              </a:rPr>
              <a:t>PLOS ONE</a:t>
            </a:r>
            <a:r>
              <a:rPr lang="en-IN" sz="1800" dirty="0">
                <a:latin typeface="Times New Roman" panose="02020603050405020304" pitchFamily="18" charset="0"/>
                <a:cs typeface="Times New Roman" panose="02020603050405020304" pitchFamily="18" charset="0"/>
              </a:rPr>
              <a:t>, vol. 15, no. 5, p. e0232399, May 2020,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10.1371/journal.pone.0232399.</a:t>
            </a:r>
          </a:p>
          <a:p>
            <a:endParaRPr lang="en-IN" sz="18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D2D7628-D87A-FD61-2375-4E52C9FBAC32}"/>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74DB9CC5-6C16-C09C-E70D-BAE2357416B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C678440-FE01-F76C-1440-0D66C201F91A}"/>
              </a:ext>
            </a:extLst>
          </p:cNvPr>
          <p:cNvSpPr>
            <a:spLocks noGrp="1"/>
          </p:cNvSpPr>
          <p:nvPr>
            <p:ph type="sldNum" sz="quarter" idx="12"/>
          </p:nvPr>
        </p:nvSpPr>
        <p:spPr/>
        <p:txBody>
          <a:bodyPr/>
          <a:lstStyle/>
          <a:p>
            <a:pPr>
              <a:defRPr/>
            </a:pPr>
            <a:fld id="{BDC2143B-610F-499C-A392-DFFBE135A7B2}" type="slidenum">
              <a:rPr lang="en-US" altLang="en-US" smtClean="0"/>
              <a:t>49</a:t>
            </a:fld>
            <a:endParaRPr lang="en-US" altLang="en-US"/>
          </a:p>
        </p:txBody>
      </p:sp>
    </p:spTree>
    <p:extLst>
      <p:ext uri="{BB962C8B-B14F-4D97-AF65-F5344CB8AC3E}">
        <p14:creationId xmlns:p14="http://schemas.microsoft.com/office/powerpoint/2010/main" val="366708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Alzheimer's disease is a progressive neurological condition that results in significant cognitive deterioration, memory impairment, and notable changes in behavior. Early diagnosis is crucial as it can help in managing the disease more effectively, slowing its progression, and significantly improving the quality of life for patients. However, detecting Alzheimer’s disease in its initial stages poses substantial challenges due to the gradual onset and subtlety of symptoms, which often overlap with normal aging or other cognitive disorders. This project is motivated by the urgent need to improve the accuracy and reliability of early Alzheimer's diagnosis. We aim to develop an advanced deep learning model that predicts the likelihood of Alzheimer's disease by analyzing MRI scans. The project leverages data fusion techniques to integrate various sources of information.</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50</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2605974376"/>
              </p:ext>
            </p:extLst>
          </p:nvPr>
        </p:nvGraphicFramePr>
        <p:xfrm>
          <a:off x="812800" y="1769659"/>
          <a:ext cx="10246297" cy="4109806"/>
        </p:xfrm>
        <a:graphic>
          <a:graphicData uri="http://schemas.openxmlformats.org/drawingml/2006/table">
            <a:tbl>
              <a:tblPr firstRow="1" bandRow="1">
                <a:tableStyleId>{EB9631B5-78F2-41C9-869B-9F39066F8104}</a:tableStyleId>
              </a:tblPr>
              <a:tblGrid>
                <a:gridCol w="774460">
                  <a:extLst>
                    <a:ext uri="{9D8B030D-6E8A-4147-A177-3AD203B41FA5}">
                      <a16:colId xmlns:a16="http://schemas.microsoft.com/office/drawing/2014/main" val="20000"/>
                    </a:ext>
                  </a:extLst>
                </a:gridCol>
                <a:gridCol w="1897938">
                  <a:extLst>
                    <a:ext uri="{9D8B030D-6E8A-4147-A177-3AD203B41FA5}">
                      <a16:colId xmlns:a16="http://schemas.microsoft.com/office/drawing/2014/main" val="20001"/>
                    </a:ext>
                  </a:extLst>
                </a:gridCol>
                <a:gridCol w="1803105">
                  <a:extLst>
                    <a:ext uri="{9D8B030D-6E8A-4147-A177-3AD203B41FA5}">
                      <a16:colId xmlns:a16="http://schemas.microsoft.com/office/drawing/2014/main" val="20002"/>
                    </a:ext>
                  </a:extLst>
                </a:gridCol>
                <a:gridCol w="3001682">
                  <a:extLst>
                    <a:ext uri="{9D8B030D-6E8A-4147-A177-3AD203B41FA5}">
                      <a16:colId xmlns:a16="http://schemas.microsoft.com/office/drawing/2014/main" val="20003"/>
                    </a:ext>
                  </a:extLst>
                </a:gridCol>
                <a:gridCol w="1379547">
                  <a:extLst>
                    <a:ext uri="{9D8B030D-6E8A-4147-A177-3AD203B41FA5}">
                      <a16:colId xmlns:a16="http://schemas.microsoft.com/office/drawing/2014/main" val="20004"/>
                    </a:ext>
                  </a:extLst>
                </a:gridCol>
                <a:gridCol w="1389565">
                  <a:extLst>
                    <a:ext uri="{9D8B030D-6E8A-4147-A177-3AD203B41FA5}">
                      <a16:colId xmlns:a16="http://schemas.microsoft.com/office/drawing/2014/main" val="20005"/>
                    </a:ext>
                  </a:extLst>
                </a:gridCol>
              </a:tblGrid>
              <a:tr h="779562">
                <a:tc>
                  <a:txBody>
                    <a:bodyPr/>
                    <a:lstStyle/>
                    <a:p>
                      <a:pPr>
                        <a:buNone/>
                      </a:pPr>
                      <a:r>
                        <a:rPr lang="en-IN" altLang="en-US" sz="1200" b="0" dirty="0" err="1"/>
                        <a:t>S.No</a:t>
                      </a:r>
                      <a:endParaRPr lang="en-IN" altLang="en-US" sz="1200" b="0" dirty="0"/>
                    </a:p>
                  </a:txBody>
                  <a:tcPr marT="55321" marB="55321"/>
                </a:tc>
                <a:tc>
                  <a:txBody>
                    <a:bodyPr/>
                    <a:lstStyle/>
                    <a:p>
                      <a:pPr>
                        <a:buNone/>
                      </a:pPr>
                      <a:r>
                        <a:rPr lang="en-IN" altLang="en-US" sz="1200" b="0" dirty="0"/>
                        <a:t>Author Name</a:t>
                      </a:r>
                    </a:p>
                  </a:txBody>
                  <a:tcPr marT="55321" marB="55321"/>
                </a:tc>
                <a:tc>
                  <a:txBody>
                    <a:bodyPr/>
                    <a:lstStyle/>
                    <a:p>
                      <a:pPr>
                        <a:buNone/>
                      </a:pPr>
                      <a:r>
                        <a:rPr lang="en-IN" altLang="en-US" sz="1200" b="0" dirty="0"/>
                        <a:t>Paper Title</a:t>
                      </a:r>
                    </a:p>
                  </a:txBody>
                  <a:tcPr marT="55321" marB="55321"/>
                </a:tc>
                <a:tc>
                  <a:txBody>
                    <a:bodyPr/>
                    <a:lstStyle/>
                    <a:p>
                      <a:pPr>
                        <a:buNone/>
                      </a:pPr>
                      <a:r>
                        <a:rPr lang="en-IN" altLang="en-US" sz="1200" b="0"/>
                        <a:t>Description</a:t>
                      </a:r>
                    </a:p>
                  </a:txBody>
                  <a:tcPr marT="55321" marB="55321"/>
                </a:tc>
                <a:tc>
                  <a:txBody>
                    <a:bodyPr/>
                    <a:lstStyle/>
                    <a:p>
                      <a:pPr>
                        <a:buNone/>
                      </a:pPr>
                      <a:r>
                        <a:rPr lang="en-IN" altLang="en-US" sz="1200" b="0"/>
                        <a:t>Jornal</a:t>
                      </a:r>
                    </a:p>
                  </a:txBody>
                  <a:tcPr marT="55321" marB="55321"/>
                </a:tc>
                <a:tc>
                  <a:txBody>
                    <a:bodyPr/>
                    <a:lstStyle/>
                    <a:p>
                      <a:pPr>
                        <a:buNone/>
                      </a:pPr>
                      <a:r>
                        <a:rPr lang="en-IN" altLang="en-US" sz="1200" b="0"/>
                        <a:t>Volume/</a:t>
                      </a:r>
                    </a:p>
                    <a:p>
                      <a:pPr>
                        <a:buNone/>
                      </a:pPr>
                      <a:r>
                        <a:rPr lang="en-IN" altLang="en-US" sz="1200" b="0"/>
                        <a:t>Year</a:t>
                      </a:r>
                    </a:p>
                  </a:txBody>
                  <a:tcPr marT="55321" marB="55321"/>
                </a:tc>
                <a:extLst>
                  <a:ext uri="{0D108BD9-81ED-4DB2-BD59-A6C34878D82A}">
                    <a16:rowId xmlns:a16="http://schemas.microsoft.com/office/drawing/2014/main" val="10000"/>
                  </a:ext>
                </a:extLst>
              </a:tr>
              <a:tr h="1376972">
                <a:tc>
                  <a:txBody>
                    <a:bodyPr/>
                    <a:lstStyle/>
                    <a:p>
                      <a:pPr>
                        <a:buNone/>
                      </a:pPr>
                      <a:r>
                        <a:rPr lang="en-US" sz="1200" b="0" dirty="0"/>
                        <a:t>1.</a:t>
                      </a:r>
                    </a:p>
                  </a:txBody>
                  <a:tcPr marT="55321" marB="55321"/>
                </a:tc>
                <a:tc>
                  <a:txBody>
                    <a:bodyPr/>
                    <a:lstStyle/>
                    <a:p>
                      <a:pPr>
                        <a:buNone/>
                      </a:pPr>
                      <a:r>
                        <a:rPr lang="en-US" sz="1200" b="0" dirty="0"/>
                        <a:t>Muhammad </a:t>
                      </a:r>
                      <a:r>
                        <a:rPr lang="en-US" sz="1200" b="0" dirty="0" err="1"/>
                        <a:t>Syaeka</a:t>
                      </a:r>
                      <a:r>
                        <a:rPr lang="en-US" sz="1200" b="0" dirty="0"/>
                        <a:t> </a:t>
                      </a:r>
                      <a:r>
                        <a:rPr lang="en-US" sz="1200" b="0" dirty="0" err="1"/>
                        <a:t>Kadafi</a:t>
                      </a:r>
                      <a:endParaRPr lang="en-US" sz="1200" b="0" dirty="0"/>
                    </a:p>
                  </a:txBody>
                  <a:tcPr marT="55321" marB="55321"/>
                </a:tc>
                <a:tc>
                  <a:txBody>
                    <a:bodyPr/>
                    <a:lstStyle/>
                    <a:p>
                      <a:pPr>
                        <a:buNone/>
                      </a:pPr>
                      <a:r>
                        <a:rPr lang="en-US" sz="1200" b="0" dirty="0"/>
                        <a:t>Alzheimer’s prediction via CNN-SVM on chatbot platform with MRI</a:t>
                      </a:r>
                    </a:p>
                  </a:txBody>
                  <a:tcPr marT="55321" marB="55321"/>
                </a:tc>
                <a:tc>
                  <a:txBody>
                    <a:bodyPr/>
                    <a:lstStyle/>
                    <a:p>
                      <a:pPr>
                        <a:buNone/>
                      </a:pPr>
                      <a:r>
                        <a:rPr lang="en-US" sz="1200" b="0" dirty="0"/>
                        <a:t>This research uses AI for Alzheimer's prediction, applying a CNN-SVM model on brain MRI images to classify AD stages with up to 99% accuracy. An integrated chatbot also showed high accuracy, emphasizing AI's potential in early AD detection and healthcare.</a:t>
                      </a:r>
                    </a:p>
                  </a:txBody>
                  <a:tcPr marT="55321" marB="55321"/>
                </a:tc>
                <a:tc>
                  <a:txBody>
                    <a:bodyPr/>
                    <a:lstStyle/>
                    <a:p>
                      <a:pPr>
                        <a:buNone/>
                      </a:pPr>
                      <a:r>
                        <a:rPr lang="en-US" sz="1200" b="0" dirty="0"/>
                        <a:t>(IAES)</a:t>
                      </a:r>
                    </a:p>
                  </a:txBody>
                  <a:tcPr marT="55321" marB="55321"/>
                </a:tc>
                <a:tc>
                  <a:txBody>
                    <a:bodyPr/>
                    <a:lstStyle/>
                    <a:p>
                      <a:pPr>
                        <a:buNone/>
                      </a:pPr>
                      <a:r>
                        <a:rPr lang="en-US" sz="1200" b="0" dirty="0"/>
                        <a:t>01 Aug 2024</a:t>
                      </a:r>
                    </a:p>
                  </a:txBody>
                  <a:tcPr marT="55321" marB="55321"/>
                </a:tc>
                <a:extLst>
                  <a:ext uri="{0D108BD9-81ED-4DB2-BD59-A6C34878D82A}">
                    <a16:rowId xmlns:a16="http://schemas.microsoft.com/office/drawing/2014/main" val="10001"/>
                  </a:ext>
                </a:extLst>
              </a:tr>
              <a:tr h="1543689">
                <a:tc>
                  <a:txBody>
                    <a:bodyPr/>
                    <a:lstStyle/>
                    <a:p>
                      <a:pPr>
                        <a:buNone/>
                      </a:pPr>
                      <a:r>
                        <a:rPr lang="en-US" sz="1200" b="0" dirty="0"/>
                        <a:t>2.</a:t>
                      </a:r>
                    </a:p>
                  </a:txBody>
                  <a:tcPr marT="55321" marB="55321"/>
                </a:tc>
                <a:tc>
                  <a:txBody>
                    <a:bodyPr/>
                    <a:lstStyle/>
                    <a:p>
                      <a:pPr>
                        <a:buNone/>
                      </a:pPr>
                      <a:r>
                        <a:rPr lang="en-US" sz="1200" b="0" dirty="0"/>
                        <a:t>A. </a:t>
                      </a:r>
                      <a:r>
                        <a:rPr lang="en-US" sz="1200" b="0" dirty="0" err="1"/>
                        <a:t>Manimuthu</a:t>
                      </a:r>
                      <a:endParaRPr lang="en-US" sz="1200" b="0" dirty="0"/>
                    </a:p>
                  </a:txBody>
                  <a:tcPr marT="55321" marB="55321"/>
                </a:tc>
                <a:tc>
                  <a:txBody>
                    <a:bodyPr/>
                    <a:lstStyle/>
                    <a:p>
                      <a:pPr>
                        <a:buNone/>
                      </a:pPr>
                      <a:r>
                        <a:rPr lang="en-US" sz="1200" b="0" dirty="0"/>
                        <a:t>Prediction of </a:t>
                      </a:r>
                      <a:r>
                        <a:rPr lang="en-US" sz="1200" b="0" dirty="0" err="1"/>
                        <a:t>Alzheimer’S</a:t>
                      </a:r>
                      <a:r>
                        <a:rPr lang="en-US" sz="1200" b="0" dirty="0"/>
                        <a:t> Disease from Magnetic Resonance Images (MRI)</a:t>
                      </a:r>
                    </a:p>
                  </a:txBody>
                  <a:tcPr marT="55321" marB="55321"/>
                </a:tc>
                <a:tc>
                  <a:txBody>
                    <a:bodyPr/>
                    <a:lstStyle/>
                    <a:p>
                      <a:pPr>
                        <a:buNone/>
                      </a:pPr>
                      <a:r>
                        <a:rPr lang="en-US" sz="1200" b="0" dirty="0"/>
                        <a:t>This study leverages both Machine Learning and Deep Learning to predict Alzheimer's disease using MRI images, with a VGG16-based model achieving 80.8% accuracy. This surpasses other models, marking significant progress in Alzheimer's diagnosis and treatment optimization.</a:t>
                      </a:r>
                    </a:p>
                  </a:txBody>
                  <a:tcPr marT="55321" marB="55321"/>
                </a:tc>
                <a:tc>
                  <a:txBody>
                    <a:bodyPr/>
                    <a:lstStyle/>
                    <a:p>
                      <a:pPr>
                        <a:buNone/>
                      </a:pPr>
                      <a:r>
                        <a:rPr lang="en-US" sz="1200" b="0" dirty="0"/>
                        <a:t>IEEE</a:t>
                      </a:r>
                    </a:p>
                  </a:txBody>
                  <a:tcPr marT="55321" marB="55321"/>
                </a:tc>
                <a:tc>
                  <a:txBody>
                    <a:bodyPr/>
                    <a:lstStyle/>
                    <a:p>
                      <a:pPr>
                        <a:buNone/>
                      </a:pPr>
                      <a:r>
                        <a:rPr lang="en-US" sz="1200" b="0" dirty="0"/>
                        <a:t>09 Feb 2024</a:t>
                      </a:r>
                    </a:p>
                  </a:txBody>
                  <a:tcPr marT="55321" marB="55321"/>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extLst>
      <p:ext uri="{BB962C8B-B14F-4D97-AF65-F5344CB8AC3E}">
        <p14:creationId xmlns:p14="http://schemas.microsoft.com/office/powerpoint/2010/main" val="196106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4176748425"/>
              </p:ext>
            </p:extLst>
          </p:nvPr>
        </p:nvGraphicFramePr>
        <p:xfrm>
          <a:off x="766233" y="1785668"/>
          <a:ext cx="10541250" cy="4171541"/>
        </p:xfrm>
        <a:graphic>
          <a:graphicData uri="http://schemas.openxmlformats.org/drawingml/2006/table">
            <a:tbl>
              <a:tblPr firstRow="1" bandRow="1">
                <a:tableStyleId>{EB9631B5-78F2-41C9-869B-9F39066F8104}</a:tableStyleId>
              </a:tblPr>
              <a:tblGrid>
                <a:gridCol w="1043305">
                  <a:extLst>
                    <a:ext uri="{9D8B030D-6E8A-4147-A177-3AD203B41FA5}">
                      <a16:colId xmlns:a16="http://schemas.microsoft.com/office/drawing/2014/main" val="20000"/>
                    </a:ext>
                  </a:extLst>
                </a:gridCol>
                <a:gridCol w="1853253">
                  <a:extLst>
                    <a:ext uri="{9D8B030D-6E8A-4147-A177-3AD203B41FA5}">
                      <a16:colId xmlns:a16="http://schemas.microsoft.com/office/drawing/2014/main" val="20001"/>
                    </a:ext>
                  </a:extLst>
                </a:gridCol>
                <a:gridCol w="1897812">
                  <a:extLst>
                    <a:ext uri="{9D8B030D-6E8A-4147-A177-3AD203B41FA5}">
                      <a16:colId xmlns:a16="http://schemas.microsoft.com/office/drawing/2014/main" val="20002"/>
                    </a:ext>
                  </a:extLst>
                </a:gridCol>
                <a:gridCol w="3528204">
                  <a:extLst>
                    <a:ext uri="{9D8B030D-6E8A-4147-A177-3AD203B41FA5}">
                      <a16:colId xmlns:a16="http://schemas.microsoft.com/office/drawing/2014/main" val="20003"/>
                    </a:ext>
                  </a:extLst>
                </a:gridCol>
                <a:gridCol w="1147313">
                  <a:extLst>
                    <a:ext uri="{9D8B030D-6E8A-4147-A177-3AD203B41FA5}">
                      <a16:colId xmlns:a16="http://schemas.microsoft.com/office/drawing/2014/main" val="20004"/>
                    </a:ext>
                  </a:extLst>
                </a:gridCol>
                <a:gridCol w="1071363">
                  <a:extLst>
                    <a:ext uri="{9D8B030D-6E8A-4147-A177-3AD203B41FA5}">
                      <a16:colId xmlns:a16="http://schemas.microsoft.com/office/drawing/2014/main" val="20005"/>
                    </a:ext>
                  </a:extLst>
                </a:gridCol>
              </a:tblGrid>
              <a:tr h="1002031">
                <a:tc>
                  <a:txBody>
                    <a:bodyPr/>
                    <a:lstStyle/>
                    <a:p>
                      <a:pPr>
                        <a:buNone/>
                      </a:pPr>
                      <a:r>
                        <a:rPr lang="en-IN" altLang="en-US" sz="1200" dirty="0" err="1"/>
                        <a:t>S.No</a:t>
                      </a:r>
                      <a:endParaRPr lang="en-IN" altLang="en-US" sz="1200" dirty="0"/>
                    </a:p>
                  </a:txBody>
                  <a:tcPr marT="55321" marB="55321"/>
                </a:tc>
                <a:tc>
                  <a:txBody>
                    <a:bodyPr/>
                    <a:lstStyle/>
                    <a:p>
                      <a:pPr>
                        <a:buNone/>
                      </a:pPr>
                      <a:r>
                        <a:rPr lang="en-IN" altLang="en-US" sz="1200" dirty="0"/>
                        <a:t>Author Name</a:t>
                      </a:r>
                    </a:p>
                  </a:txBody>
                  <a:tcPr marT="55321" marB="55321"/>
                </a:tc>
                <a:tc>
                  <a:txBody>
                    <a:bodyPr/>
                    <a:lstStyle/>
                    <a:p>
                      <a:pPr>
                        <a:buNone/>
                      </a:pPr>
                      <a:r>
                        <a:rPr lang="en-IN" altLang="en-US" sz="1200"/>
                        <a:t>Paper Title</a:t>
                      </a:r>
                    </a:p>
                  </a:txBody>
                  <a:tcPr marT="55321" marB="55321"/>
                </a:tc>
                <a:tc>
                  <a:txBody>
                    <a:bodyPr/>
                    <a:lstStyle/>
                    <a:p>
                      <a:pPr>
                        <a:buNone/>
                      </a:pPr>
                      <a:r>
                        <a:rPr lang="en-IN" altLang="en-US" sz="1200" dirty="0"/>
                        <a:t>Description</a:t>
                      </a:r>
                    </a:p>
                  </a:txBody>
                  <a:tcPr marT="55321" marB="55321"/>
                </a:tc>
                <a:tc>
                  <a:txBody>
                    <a:bodyPr/>
                    <a:lstStyle/>
                    <a:p>
                      <a:pPr>
                        <a:buNone/>
                      </a:pPr>
                      <a:r>
                        <a:rPr lang="en-IN" altLang="en-US" sz="1200"/>
                        <a:t>Jornal</a:t>
                      </a:r>
                    </a:p>
                  </a:txBody>
                  <a:tcPr marT="55321" marB="55321"/>
                </a:tc>
                <a:tc>
                  <a:txBody>
                    <a:bodyPr/>
                    <a:lstStyle/>
                    <a:p>
                      <a:pPr>
                        <a:buNone/>
                      </a:pPr>
                      <a:r>
                        <a:rPr lang="en-IN" altLang="en-US" sz="1200"/>
                        <a:t>Volume/</a:t>
                      </a:r>
                    </a:p>
                    <a:p>
                      <a:pPr>
                        <a:buNone/>
                      </a:pPr>
                      <a:r>
                        <a:rPr lang="en-IN" altLang="en-US" sz="1200"/>
                        <a:t>Year</a:t>
                      </a:r>
                    </a:p>
                  </a:txBody>
                  <a:tcPr marT="55321" marB="55321"/>
                </a:tc>
                <a:extLst>
                  <a:ext uri="{0D108BD9-81ED-4DB2-BD59-A6C34878D82A}">
                    <a16:rowId xmlns:a16="http://schemas.microsoft.com/office/drawing/2014/main" val="10000"/>
                  </a:ext>
                </a:extLst>
              </a:tr>
              <a:tr h="1584755">
                <a:tc>
                  <a:txBody>
                    <a:bodyPr/>
                    <a:lstStyle/>
                    <a:p>
                      <a:pPr>
                        <a:buNone/>
                      </a:pPr>
                      <a:r>
                        <a:rPr lang="en-US" sz="1200" dirty="0"/>
                        <a:t>3.</a:t>
                      </a:r>
                    </a:p>
                  </a:txBody>
                  <a:tcPr marT="55321" marB="55321"/>
                </a:tc>
                <a:tc>
                  <a:txBody>
                    <a:bodyPr/>
                    <a:lstStyle/>
                    <a:p>
                      <a:pPr>
                        <a:buNone/>
                      </a:pPr>
                      <a:r>
                        <a:rPr lang="en-US" sz="1200"/>
                        <a:t>Satyanarayana Botsa</a:t>
                      </a:r>
                      <a:endParaRPr lang="en-US" sz="1200" dirty="0"/>
                    </a:p>
                  </a:txBody>
                  <a:tcPr marT="55321" marB="55321"/>
                </a:tc>
                <a:tc>
                  <a:txBody>
                    <a:bodyPr/>
                    <a:lstStyle/>
                    <a:p>
                      <a:pPr>
                        <a:buNone/>
                      </a:pPr>
                      <a:r>
                        <a:rPr lang="en-US" sz="1200" dirty="0"/>
                        <a:t>A convolutional neural networks approach in MRI image analysis for </a:t>
                      </a:r>
                      <a:r>
                        <a:rPr lang="en-US" sz="1200" dirty="0" err="1"/>
                        <a:t>Alzhei</a:t>
                      </a:r>
                      <a:endParaRPr lang="en-US" sz="1200" dirty="0"/>
                    </a:p>
                  </a:txBody>
                  <a:tcPr marT="55321" marB="55321"/>
                </a:tc>
                <a:tc>
                  <a:txBody>
                    <a:bodyPr/>
                    <a:lstStyle/>
                    <a:p>
                      <a:pPr>
                        <a:buNone/>
                      </a:pPr>
                      <a:r>
                        <a:rPr lang="en-US" sz="1200" dirty="0"/>
                        <a:t>This study applies various CNN models to MRI scans for detecting Alzheimer's disease, highlighting their potential to improve diagnostic accuracy and efficiency. The research emphasizes the role of AI in advancing early detection and treatment in healthcare.</a:t>
                      </a:r>
                    </a:p>
                  </a:txBody>
                  <a:tcPr marT="55321" marB="55321"/>
                </a:tc>
                <a:tc>
                  <a:txBody>
                    <a:bodyPr/>
                    <a:lstStyle/>
                    <a:p>
                      <a:pPr>
                        <a:buNone/>
                      </a:pPr>
                      <a:r>
                        <a:rPr lang="en-US" sz="1200" dirty="0"/>
                        <a:t>GSC Online Press</a:t>
                      </a:r>
                    </a:p>
                  </a:txBody>
                  <a:tcPr marT="55321" marB="55321"/>
                </a:tc>
                <a:tc>
                  <a:txBody>
                    <a:bodyPr/>
                    <a:lstStyle/>
                    <a:p>
                      <a:pPr>
                        <a:buNone/>
                      </a:pPr>
                      <a:r>
                        <a:rPr lang="en-US" sz="1200" dirty="0"/>
                        <a:t>30 Jul 2024</a:t>
                      </a:r>
                    </a:p>
                  </a:txBody>
                  <a:tcPr marT="55321" marB="55321"/>
                </a:tc>
                <a:extLst>
                  <a:ext uri="{0D108BD9-81ED-4DB2-BD59-A6C34878D82A}">
                    <a16:rowId xmlns:a16="http://schemas.microsoft.com/office/drawing/2014/main" val="10001"/>
                  </a:ext>
                </a:extLst>
              </a:tr>
              <a:tr h="1584755">
                <a:tc>
                  <a:txBody>
                    <a:bodyPr/>
                    <a:lstStyle/>
                    <a:p>
                      <a:pPr>
                        <a:buNone/>
                      </a:pPr>
                      <a:r>
                        <a:rPr lang="en-US" sz="1200" dirty="0"/>
                        <a:t>4.</a:t>
                      </a:r>
                    </a:p>
                  </a:txBody>
                  <a:tcPr marT="55321" marB="55321"/>
                </a:tc>
                <a:tc>
                  <a:txBody>
                    <a:bodyPr/>
                    <a:lstStyle/>
                    <a:p>
                      <a:pPr>
                        <a:buNone/>
                      </a:pPr>
                      <a:r>
                        <a:rPr lang="en-US" sz="1200" dirty="0" err="1"/>
                        <a:t>Gilang</a:t>
                      </a:r>
                      <a:r>
                        <a:rPr lang="en-US" sz="1200" dirty="0"/>
                        <a:t> </a:t>
                      </a:r>
                      <a:r>
                        <a:rPr lang="en-US" sz="1200" dirty="0" err="1"/>
                        <a:t>Titah</a:t>
                      </a:r>
                      <a:r>
                        <a:rPr lang="en-US" sz="1200" dirty="0"/>
                        <a:t> Ramadhan</a:t>
                      </a:r>
                    </a:p>
                  </a:txBody>
                  <a:tcPr marT="55321" marB="55321"/>
                </a:tc>
                <a:tc>
                  <a:txBody>
                    <a:bodyPr/>
                    <a:lstStyle/>
                    <a:p>
                      <a:pPr>
                        <a:buNone/>
                      </a:pPr>
                      <a:r>
                        <a:rPr lang="en-US" sz="1200" dirty="0"/>
                        <a:t>Deep Learning Approach to Predict Alzheimer's Disease through Magnetic Resonance Images</a:t>
                      </a:r>
                    </a:p>
                  </a:txBody>
                  <a:tcPr marT="55321" marB="55321"/>
                </a:tc>
                <a:tc>
                  <a:txBody>
                    <a:bodyPr/>
                    <a:lstStyle/>
                    <a:p>
                      <a:pPr>
                        <a:buNone/>
                      </a:pPr>
                      <a:r>
                        <a:rPr lang="en-US" sz="1200" dirty="0"/>
                        <a:t>This study uses the VGG-19 CNN architecture to classify Alzheimer's disease from sagittal MRI images, achieving 94% accuracy on the validation set. The approach underscores the potential of deep learning for early diagnosis of Alzheimer's.</a:t>
                      </a:r>
                    </a:p>
                  </a:txBody>
                  <a:tcPr marT="55321" marB="55321"/>
                </a:tc>
                <a:tc>
                  <a:txBody>
                    <a:bodyPr/>
                    <a:lstStyle/>
                    <a:p>
                      <a:pPr>
                        <a:buNone/>
                      </a:pPr>
                      <a:r>
                        <a:rPr lang="en-US" sz="1200" dirty="0"/>
                        <a:t>IEEE</a:t>
                      </a:r>
                    </a:p>
                  </a:txBody>
                  <a:tcPr marT="55321" marB="55321"/>
                </a:tc>
                <a:tc>
                  <a:txBody>
                    <a:bodyPr/>
                    <a:lstStyle/>
                    <a:p>
                      <a:pPr>
                        <a:buNone/>
                      </a:pPr>
                      <a:r>
                        <a:rPr lang="en-US" sz="1200" dirty="0"/>
                        <a:t>17 Jul 2023</a:t>
                      </a:r>
                    </a:p>
                  </a:txBody>
                  <a:tcPr marT="55321" marB="55321"/>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Tree>
    <p:extLst>
      <p:ext uri="{BB962C8B-B14F-4D97-AF65-F5344CB8AC3E}">
        <p14:creationId xmlns:p14="http://schemas.microsoft.com/office/powerpoint/2010/main" val="310965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ACA1F-3F69-E14E-B881-9199418F7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8A449-FD01-0C37-78B1-A56FE337616A}"/>
              </a:ext>
            </a:extLst>
          </p:cNvPr>
          <p:cNvSpPr>
            <a:spLocks noGrp="1"/>
          </p:cNvSpPr>
          <p:nvPr>
            <p:ph type="title"/>
          </p:nvPr>
        </p:nvSpPr>
        <p:spPr/>
        <p:txBody>
          <a:bodyPr/>
          <a:lstStyle/>
          <a:p>
            <a:r>
              <a:rPr lang="en-IN" altLang="en-US" dirty="0"/>
              <a:t>Literature Survey</a:t>
            </a:r>
          </a:p>
        </p:txBody>
      </p:sp>
      <p:graphicFrame>
        <p:nvGraphicFramePr>
          <p:cNvPr id="8" name="Content Placeholder 7">
            <a:extLst>
              <a:ext uri="{FF2B5EF4-FFF2-40B4-BE49-F238E27FC236}">
                <a16:creationId xmlns:a16="http://schemas.microsoft.com/office/drawing/2014/main" id="{847EADBE-57EF-FCD8-CD5C-605376E5DE00}"/>
              </a:ext>
            </a:extLst>
          </p:cNvPr>
          <p:cNvGraphicFramePr>
            <a:graphicFrameLocks noGrp="1"/>
          </p:cNvGraphicFramePr>
          <p:nvPr>
            <p:ph idx="1"/>
            <p:custDataLst>
              <p:tags r:id="rId1"/>
            </p:custDataLst>
            <p:extLst>
              <p:ext uri="{D42A27DB-BD31-4B8C-83A1-F6EECF244321}">
                <p14:modId xmlns:p14="http://schemas.microsoft.com/office/powerpoint/2010/main" val="3287820974"/>
              </p:ext>
            </p:extLst>
          </p:nvPr>
        </p:nvGraphicFramePr>
        <p:xfrm>
          <a:off x="812801" y="1733909"/>
          <a:ext cx="10116868" cy="4463069"/>
        </p:xfrm>
        <a:graphic>
          <a:graphicData uri="http://schemas.openxmlformats.org/drawingml/2006/table">
            <a:tbl>
              <a:tblPr firstRow="1" bandRow="1">
                <a:tableStyleId>{EB9631B5-78F2-41C9-869B-9F39066F8104}</a:tableStyleId>
              </a:tblPr>
              <a:tblGrid>
                <a:gridCol w="764677">
                  <a:extLst>
                    <a:ext uri="{9D8B030D-6E8A-4147-A177-3AD203B41FA5}">
                      <a16:colId xmlns:a16="http://schemas.microsoft.com/office/drawing/2014/main" val="20000"/>
                    </a:ext>
                  </a:extLst>
                </a:gridCol>
                <a:gridCol w="1873963">
                  <a:extLst>
                    <a:ext uri="{9D8B030D-6E8A-4147-A177-3AD203B41FA5}">
                      <a16:colId xmlns:a16="http://schemas.microsoft.com/office/drawing/2014/main" val="20001"/>
                    </a:ext>
                  </a:extLst>
                </a:gridCol>
                <a:gridCol w="1780329">
                  <a:extLst>
                    <a:ext uri="{9D8B030D-6E8A-4147-A177-3AD203B41FA5}">
                      <a16:colId xmlns:a16="http://schemas.microsoft.com/office/drawing/2014/main" val="20002"/>
                    </a:ext>
                  </a:extLst>
                </a:gridCol>
                <a:gridCol w="2963766">
                  <a:extLst>
                    <a:ext uri="{9D8B030D-6E8A-4147-A177-3AD203B41FA5}">
                      <a16:colId xmlns:a16="http://schemas.microsoft.com/office/drawing/2014/main" val="20003"/>
                    </a:ext>
                  </a:extLst>
                </a:gridCol>
                <a:gridCol w="1362121">
                  <a:extLst>
                    <a:ext uri="{9D8B030D-6E8A-4147-A177-3AD203B41FA5}">
                      <a16:colId xmlns:a16="http://schemas.microsoft.com/office/drawing/2014/main" val="20004"/>
                    </a:ext>
                  </a:extLst>
                </a:gridCol>
                <a:gridCol w="1372012">
                  <a:extLst>
                    <a:ext uri="{9D8B030D-6E8A-4147-A177-3AD203B41FA5}">
                      <a16:colId xmlns:a16="http://schemas.microsoft.com/office/drawing/2014/main" val="20005"/>
                    </a:ext>
                  </a:extLst>
                </a:gridCol>
              </a:tblGrid>
              <a:tr h="724068">
                <a:tc>
                  <a:txBody>
                    <a:bodyPr/>
                    <a:lstStyle/>
                    <a:p>
                      <a:pPr>
                        <a:buNone/>
                      </a:pPr>
                      <a:r>
                        <a:rPr lang="en-IN" altLang="en-US" sz="1200" b="0" dirty="0" err="1"/>
                        <a:t>S.No</a:t>
                      </a:r>
                      <a:endParaRPr lang="en-IN" altLang="en-US" sz="1200" b="0" dirty="0"/>
                    </a:p>
                  </a:txBody>
                  <a:tcPr marT="55321" marB="55321"/>
                </a:tc>
                <a:tc>
                  <a:txBody>
                    <a:bodyPr/>
                    <a:lstStyle/>
                    <a:p>
                      <a:pPr>
                        <a:buNone/>
                      </a:pPr>
                      <a:r>
                        <a:rPr lang="en-IN" altLang="en-US" sz="1200" b="0" dirty="0"/>
                        <a:t>Author Name</a:t>
                      </a:r>
                    </a:p>
                  </a:txBody>
                  <a:tcPr marT="55321" marB="55321"/>
                </a:tc>
                <a:tc>
                  <a:txBody>
                    <a:bodyPr/>
                    <a:lstStyle/>
                    <a:p>
                      <a:pPr>
                        <a:buNone/>
                      </a:pPr>
                      <a:r>
                        <a:rPr lang="en-IN" altLang="en-US" sz="1200" b="0" dirty="0"/>
                        <a:t>Paper Title</a:t>
                      </a:r>
                    </a:p>
                  </a:txBody>
                  <a:tcPr marT="55321" marB="55321"/>
                </a:tc>
                <a:tc>
                  <a:txBody>
                    <a:bodyPr/>
                    <a:lstStyle/>
                    <a:p>
                      <a:pPr>
                        <a:buNone/>
                      </a:pPr>
                      <a:r>
                        <a:rPr lang="en-IN" altLang="en-US" sz="1200" b="0"/>
                        <a:t>Description</a:t>
                      </a:r>
                    </a:p>
                  </a:txBody>
                  <a:tcPr marT="55321" marB="55321"/>
                </a:tc>
                <a:tc>
                  <a:txBody>
                    <a:bodyPr/>
                    <a:lstStyle/>
                    <a:p>
                      <a:pPr>
                        <a:buNone/>
                      </a:pPr>
                      <a:r>
                        <a:rPr lang="en-IN" altLang="en-US" sz="1200" b="0"/>
                        <a:t>Jornal</a:t>
                      </a:r>
                    </a:p>
                  </a:txBody>
                  <a:tcPr marT="55321" marB="55321"/>
                </a:tc>
                <a:tc>
                  <a:txBody>
                    <a:bodyPr/>
                    <a:lstStyle/>
                    <a:p>
                      <a:pPr>
                        <a:buNone/>
                      </a:pPr>
                      <a:r>
                        <a:rPr lang="en-IN" altLang="en-US" sz="1200" b="0" dirty="0"/>
                        <a:t>Volume/</a:t>
                      </a:r>
                    </a:p>
                    <a:p>
                      <a:pPr>
                        <a:buNone/>
                      </a:pPr>
                      <a:r>
                        <a:rPr lang="en-IN" altLang="en-US" sz="1200" b="0" dirty="0"/>
                        <a:t>Year</a:t>
                      </a:r>
                    </a:p>
                  </a:txBody>
                  <a:tcPr marT="55321" marB="55321"/>
                </a:tc>
                <a:extLst>
                  <a:ext uri="{0D108BD9-81ED-4DB2-BD59-A6C34878D82A}">
                    <a16:rowId xmlns:a16="http://schemas.microsoft.com/office/drawing/2014/main" val="10000"/>
                  </a:ext>
                </a:extLst>
              </a:tr>
              <a:tr h="2215915">
                <a:tc>
                  <a:txBody>
                    <a:bodyPr/>
                    <a:lstStyle/>
                    <a:p>
                      <a:pPr>
                        <a:buNone/>
                      </a:pPr>
                      <a:r>
                        <a:rPr lang="en-US" sz="1200" b="0" dirty="0"/>
                        <a:t>5.</a:t>
                      </a:r>
                    </a:p>
                  </a:txBody>
                  <a:tcPr marT="55321" marB="55321"/>
                </a:tc>
                <a:tc>
                  <a:txBody>
                    <a:bodyPr/>
                    <a:lstStyle/>
                    <a:p>
                      <a:pPr>
                        <a:buNone/>
                      </a:pPr>
                      <a:r>
                        <a:rPr lang="es-ES" sz="1200" b="0" dirty="0"/>
                        <a:t>A. M. El-Assy,</a:t>
                      </a:r>
                    </a:p>
                    <a:p>
                      <a:pPr>
                        <a:buNone/>
                      </a:pPr>
                      <a:r>
                        <a:rPr lang="es-ES" sz="1200" b="0" dirty="0"/>
                        <a:t>Hanan M </a:t>
                      </a:r>
                      <a:r>
                        <a:rPr lang="es-ES" sz="1200" b="0" dirty="0" err="1"/>
                        <a:t>Amer</a:t>
                      </a:r>
                      <a:r>
                        <a:rPr lang="es-ES" sz="1200" b="0" dirty="0"/>
                        <a:t>,</a:t>
                      </a:r>
                    </a:p>
                    <a:p>
                      <a:pPr>
                        <a:buNone/>
                      </a:pPr>
                      <a:r>
                        <a:rPr lang="es-ES" sz="1200" b="0" dirty="0"/>
                        <a:t>H. M. Ibrahim,</a:t>
                      </a:r>
                    </a:p>
                    <a:p>
                      <a:pPr>
                        <a:buNone/>
                      </a:pPr>
                      <a:r>
                        <a:rPr lang="es-ES" sz="1200" b="0" dirty="0"/>
                        <a:t>M. A. Mohamed</a:t>
                      </a:r>
                      <a:endParaRPr lang="en-US" sz="1200" b="0" dirty="0"/>
                    </a:p>
                  </a:txBody>
                  <a:tcPr marT="55321" marB="55321"/>
                </a:tc>
                <a:tc>
                  <a:txBody>
                    <a:bodyPr/>
                    <a:lstStyle/>
                    <a:p>
                      <a:pPr>
                        <a:buNone/>
                      </a:pPr>
                      <a:r>
                        <a:rPr lang="en-US" sz="1200" b="0" dirty="0"/>
                        <a:t>A novel CNN architecture for accurate early detection and classification of Alzheimer’s disease using MRI data</a:t>
                      </a:r>
                    </a:p>
                  </a:txBody>
                  <a:tcPr marT="55321" marB="55321"/>
                </a:tc>
                <a:tc>
                  <a:txBody>
                    <a:bodyPr/>
                    <a:lstStyle/>
                    <a:p>
                      <a:pPr>
                        <a:buNone/>
                      </a:pPr>
                      <a:r>
                        <a:rPr lang="en-US" sz="1200" b="0" kern="1200" dirty="0">
                          <a:solidFill>
                            <a:schemeClr val="dk1"/>
                          </a:solidFill>
                          <a:latin typeface="+mn-lt"/>
                          <a:ea typeface="+mn-ea"/>
                          <a:cs typeface="+mn-cs"/>
                        </a:rPr>
                        <a:t>An architecture for a convolutional neural network that utilizes magnetic resonance imaging data from the Alzheimer’s disease Neuroimaging Initiative (ADNI) dataset to categorize AD is proposed, demonstrating the efficacy of the network in capturing and discerning relevant features from MRI images, enabling precise classification of AD subtypes and stages.</a:t>
                      </a:r>
                    </a:p>
                  </a:txBody>
                  <a:tcPr marT="55321" marB="55321"/>
                </a:tc>
                <a:tc>
                  <a:txBody>
                    <a:bodyPr/>
                    <a:lstStyle/>
                    <a:p>
                      <a:pPr>
                        <a:buNone/>
                      </a:pPr>
                      <a:r>
                        <a:rPr lang="en-US" sz="1200" b="0" dirty="0"/>
                        <a:t>Dental science reports</a:t>
                      </a:r>
                    </a:p>
                  </a:txBody>
                  <a:tcPr marT="55321" marB="55321"/>
                </a:tc>
                <a:tc>
                  <a:txBody>
                    <a:bodyPr/>
                    <a:lstStyle/>
                    <a:p>
                      <a:pPr>
                        <a:buNone/>
                      </a:pPr>
                      <a:r>
                        <a:rPr lang="en-US" sz="1200" b="0" dirty="0"/>
                        <a:t>12 Feb 2024</a:t>
                      </a:r>
                    </a:p>
                  </a:txBody>
                  <a:tcPr marT="55321" marB="55321"/>
                </a:tc>
                <a:extLst>
                  <a:ext uri="{0D108BD9-81ED-4DB2-BD59-A6C34878D82A}">
                    <a16:rowId xmlns:a16="http://schemas.microsoft.com/office/drawing/2014/main" val="10001"/>
                  </a:ext>
                </a:extLst>
              </a:tr>
              <a:tr h="1433799">
                <a:tc>
                  <a:txBody>
                    <a:bodyPr/>
                    <a:lstStyle/>
                    <a:p>
                      <a:pPr>
                        <a:buNone/>
                      </a:pPr>
                      <a:r>
                        <a:rPr lang="en-US" sz="1200" b="0" dirty="0"/>
                        <a:t>6.</a:t>
                      </a:r>
                    </a:p>
                  </a:txBody>
                  <a:tcPr marT="55321" marB="55321"/>
                </a:tc>
                <a:tc>
                  <a:txBody>
                    <a:bodyPr/>
                    <a:lstStyle/>
                    <a:p>
                      <a:pPr>
                        <a:buNone/>
                      </a:pPr>
                      <a:r>
                        <a:rPr lang="en-US" sz="1200" b="0" dirty="0"/>
                        <a:t>L </a:t>
                      </a:r>
                      <a:r>
                        <a:rPr lang="en-US" sz="1200" b="0" dirty="0" err="1"/>
                        <a:t>Sreenivasamurthy</a:t>
                      </a:r>
                      <a:endParaRPr lang="en-US" sz="1200" b="0" dirty="0"/>
                    </a:p>
                    <a:p>
                      <a:pPr>
                        <a:buNone/>
                      </a:pPr>
                      <a:r>
                        <a:rPr lang="en-US" sz="1200" b="0" dirty="0"/>
                        <a:t>  </a:t>
                      </a:r>
                    </a:p>
                  </a:txBody>
                  <a:tcPr marT="55321" marB="55321"/>
                </a:tc>
                <a:tc>
                  <a:txBody>
                    <a:bodyPr/>
                    <a:lstStyle/>
                    <a:p>
                      <a:pPr>
                        <a:buNone/>
                      </a:pPr>
                      <a:r>
                        <a:rPr lang="en-US" sz="1200" b="0" dirty="0"/>
                        <a:t>Deep Learning Classification using MRI for Alzheimer’s Disease Detection</a:t>
                      </a:r>
                    </a:p>
                  </a:txBody>
                  <a:tcPr marT="55321" marB="55321"/>
                </a:tc>
                <a:tc>
                  <a:txBody>
                    <a:bodyPr/>
                    <a:lstStyle/>
                    <a:p>
                      <a:pPr>
                        <a:buNone/>
                      </a:pPr>
                      <a:r>
                        <a:rPr lang="en-US" sz="1200" b="0" dirty="0"/>
                        <a:t>A novel 6-layer CNN model is presented for the classification of Alzheimer's disease based on MRI images. The model achieved an accuracy of 98.83%, which is better than other previously proposed CNN-based models.</a:t>
                      </a:r>
                    </a:p>
                  </a:txBody>
                  <a:tcPr marT="55321" marB="55321"/>
                </a:tc>
                <a:tc>
                  <a:txBody>
                    <a:bodyPr/>
                    <a:lstStyle/>
                    <a:p>
                      <a:pPr>
                        <a:buNone/>
                      </a:pPr>
                      <a:r>
                        <a:rPr lang="en-US" sz="1200" b="0" dirty="0"/>
                        <a:t>International Scientific Journal of Engineering and Management </a:t>
                      </a:r>
                    </a:p>
                  </a:txBody>
                  <a:tcPr marT="55321" marB="55321"/>
                </a:tc>
                <a:tc>
                  <a:txBody>
                    <a:bodyPr/>
                    <a:lstStyle/>
                    <a:p>
                      <a:pPr>
                        <a:buNone/>
                      </a:pPr>
                      <a:r>
                        <a:rPr lang="en-US" sz="1200" b="0" dirty="0"/>
                        <a:t>09 Feb 2024</a:t>
                      </a:r>
                    </a:p>
                  </a:txBody>
                  <a:tcPr marT="55321" marB="55321"/>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0FD84923-57FC-84CC-4ABB-670758B2F4F5}"/>
              </a:ext>
            </a:extLst>
          </p:cNvPr>
          <p:cNvSpPr>
            <a:spLocks noGrp="1"/>
          </p:cNvSpPr>
          <p:nvPr>
            <p:ph type="dt" sz="half" idx="10"/>
          </p:nvPr>
        </p:nvSpPr>
        <p:spPr/>
        <p:txBody>
          <a:bodyPr/>
          <a:lstStyle/>
          <a:p>
            <a:pPr>
              <a:defRPr/>
            </a:pPr>
            <a:r>
              <a:rPr lang="en-US" dirty="0"/>
              <a:t>Zeroth Review</a:t>
            </a:r>
          </a:p>
        </p:txBody>
      </p:sp>
      <p:sp>
        <p:nvSpPr>
          <p:cNvPr id="5" name="Footer Placeholder 4">
            <a:extLst>
              <a:ext uri="{FF2B5EF4-FFF2-40B4-BE49-F238E27FC236}">
                <a16:creationId xmlns:a16="http://schemas.microsoft.com/office/drawing/2014/main" id="{19D7ACB6-4A67-6134-4BD0-F1E6D86785A3}"/>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5C5D758B-A5C3-EE01-881C-8AAFA5FA3362}"/>
              </a:ext>
            </a:extLst>
          </p:cNvPr>
          <p:cNvSpPr>
            <a:spLocks noGrp="1"/>
          </p:cNvSpPr>
          <p:nvPr>
            <p:ph type="sldNum" sz="quarter" idx="12"/>
          </p:nvPr>
        </p:nvSpPr>
        <p:spPr/>
        <p:txBody>
          <a:bodyPr/>
          <a:lstStyle/>
          <a:p>
            <a:pPr>
              <a:defRPr/>
            </a:pPr>
            <a:fld id="{BDC2143B-610F-499C-A392-DFFBE135A7B2}" type="slidenum">
              <a:rPr lang="en-US" altLang="en-US"/>
              <a:t>8</a:t>
            </a:fld>
            <a:endParaRPr lang="en-US" altLang="en-US" dirty="0"/>
          </a:p>
        </p:txBody>
      </p:sp>
    </p:spTree>
    <p:extLst>
      <p:ext uri="{BB962C8B-B14F-4D97-AF65-F5344CB8AC3E}">
        <p14:creationId xmlns:p14="http://schemas.microsoft.com/office/powerpoint/2010/main" val="215111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Mini-Mental State Examination (MMSE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 widely used test that assesses cognitive function through a series of questions and tasks. It helps in evaluating memory, attention, language, and orientation.</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PET Scans: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Can detect amyloid plaques and tau tangles, which are characteristic of Alzheimer's disease. While useful, PET scans are expensive and less accessible.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u="sng" dirty="0">
                <a:latin typeface="Times New Roman" panose="02020603050405020304" pitchFamily="18" charset="0"/>
                <a:cs typeface="Times New Roman" panose="02020603050405020304" pitchFamily="18" charset="0"/>
              </a:rPr>
              <a:t>Computed Tomography (CT): </a:t>
            </a:r>
            <a:r>
              <a:rPr lang="en-US" sz="2400" dirty="0">
                <a:latin typeface="Times New Roman" panose="02020603050405020304" pitchFamily="18" charset="0"/>
                <a:cs typeface="Times New Roman" panose="02020603050405020304" pitchFamily="18" charset="0"/>
              </a:rPr>
              <a:t>Provides structural imaging of the brain but is less sensitive than MRI and PET in detecting early changes associated with Alzheimer’s disease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9</a:t>
            </a:fld>
            <a:endParaRPr lang="en-IN" dirty="0"/>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376</TotalTime>
  <Words>4600</Words>
  <Application>Microsoft Office PowerPoint</Application>
  <PresentationFormat>Widescreen</PresentationFormat>
  <Paragraphs>457</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.SF NS</vt: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Literature Survey</vt:lpstr>
      <vt:lpstr>Literature Survey</vt:lpstr>
      <vt:lpstr>Existing Sytem</vt:lpstr>
      <vt:lpstr>Drawbacks of Existing System</vt:lpstr>
      <vt:lpstr>Proposed System</vt:lpstr>
      <vt:lpstr>System Architecture</vt:lpstr>
      <vt:lpstr>Methodology</vt:lpstr>
      <vt:lpstr>Methodology</vt:lpstr>
      <vt:lpstr>Methodology</vt:lpstr>
      <vt:lpstr>Methodology</vt:lpstr>
      <vt:lpstr>Modules</vt:lpstr>
      <vt:lpstr>  Data Preprocessing Module</vt:lpstr>
      <vt:lpstr>  Data Preprocessing Module - Techniques</vt:lpstr>
      <vt:lpstr>  Data Preprocessing Module - Techniques</vt:lpstr>
      <vt:lpstr>  Data Preprocessing Module -Alogrithm</vt:lpstr>
      <vt:lpstr>  Data Preprocessing Module DFD</vt:lpstr>
      <vt:lpstr>  Data Preprocessing Module Output </vt:lpstr>
      <vt:lpstr>  Feature extraction and Segmentation Module</vt:lpstr>
      <vt:lpstr>  Feature extraction Module - Techniques</vt:lpstr>
      <vt:lpstr>  Segmentation Module - Techniques</vt:lpstr>
      <vt:lpstr>  Feature Extraction Module - Algorithm</vt:lpstr>
      <vt:lpstr>  Segmentation Module - Algorithm</vt:lpstr>
      <vt:lpstr>  Feature extraction and Segmentation Module DFD</vt:lpstr>
      <vt:lpstr>  Feature extraction and Segmentation Module Output </vt:lpstr>
      <vt:lpstr>  Model Training Module</vt:lpstr>
      <vt:lpstr>  Model Training Module - Techniques</vt:lpstr>
      <vt:lpstr>  Model Training Module - Algorithm</vt:lpstr>
      <vt:lpstr>  Model Training Module - Algorithm</vt:lpstr>
      <vt:lpstr>  Model Training Module DFD</vt:lpstr>
      <vt:lpstr>  Model Training Module Output</vt:lpstr>
      <vt:lpstr>  Visualisation and Evaluation Module</vt:lpstr>
      <vt:lpstr>  Visualisation and Evaluation Module - Techniques</vt:lpstr>
      <vt:lpstr>  Visualisation and Evaluation Module - Algorithm</vt:lpstr>
      <vt:lpstr>  Visualisation and Evaluation Module DFD </vt:lpstr>
      <vt:lpstr>  Visualisation and Evaluation Module Output</vt:lpstr>
      <vt:lpstr>Result and Discussion</vt:lpstr>
      <vt:lpstr>Result and Discussion.</vt:lpstr>
      <vt:lpstr>Result and Discussion</vt:lpstr>
      <vt:lpstr>Result and Discussion</vt:lpstr>
      <vt:lpstr>Result and Discussion</vt:lpstr>
      <vt:lpstr>Result and Discussion</vt:lpstr>
      <vt:lpstr>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s</dc:creator>
  <cp:lastModifiedBy>sukish m</cp:lastModifiedBy>
  <cp:revision>33</cp:revision>
  <dcterms:modified xsi:type="dcterms:W3CDTF">2024-11-22T16:39:08Z</dcterms:modified>
</cp:coreProperties>
</file>