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37"/>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94D118F8-34ED-401C-A242-92448AAED1AF}"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A80951AF-9B31-4329-9AC3-D652A218EF60}">
      <dgm:prSet/>
      <dgm:spPr/>
      <dgm:t>
        <a:bodyPr/>
        <a:lstStyle/>
        <a:p>
          <a:r>
            <a:rPr lang="en-US"/>
            <a:t>Lots of people in San Francisco still can not afford their own houses. </a:t>
          </a:r>
        </a:p>
      </dgm:t>
    </dgm:pt>
    <dgm:pt modelId="{AF6DAC48-FBDD-4910-970F-E34BCFBCFC10}" type="parTrans" cxnId="{06A63E20-C395-45B9-9544-7440256CEA25}">
      <dgm:prSet/>
      <dgm:spPr/>
      <dgm:t>
        <a:bodyPr/>
        <a:lstStyle/>
        <a:p>
          <a:endParaRPr lang="en-US"/>
        </a:p>
      </dgm:t>
    </dgm:pt>
    <dgm:pt modelId="{EAF258AB-E9E8-44F6-BEBE-A471B7F29BF2}" type="sibTrans" cxnId="{06A63E20-C395-45B9-9544-7440256CEA25}">
      <dgm:prSet/>
      <dgm:spPr/>
      <dgm:t>
        <a:bodyPr/>
        <a:lstStyle/>
        <a:p>
          <a:endParaRPr lang="en-US"/>
        </a:p>
      </dgm:t>
    </dgm:pt>
    <dgm:pt modelId="{6F3DBC5B-E724-48A6-AE01-8B3CA6878CAE}">
      <dgm:prSet/>
      <dgm:spPr/>
      <dgm:t>
        <a:bodyPr/>
        <a:lstStyle/>
        <a:p>
          <a:r>
            <a:rPr lang="en-US"/>
            <a:t>Hundreds of affordable housing pipeline projects were published by Mayor’s Office of Housing and Community Development (MOHCD). </a:t>
          </a:r>
        </a:p>
      </dgm:t>
    </dgm:pt>
    <dgm:pt modelId="{861E4BE4-323A-4E7E-9E54-F59638CC171F}" type="parTrans" cxnId="{D5BD8758-6CCE-4709-A177-7E32F07FCBAA}">
      <dgm:prSet/>
      <dgm:spPr/>
      <dgm:t>
        <a:bodyPr/>
        <a:lstStyle/>
        <a:p>
          <a:endParaRPr lang="en-US"/>
        </a:p>
      </dgm:t>
    </dgm:pt>
    <dgm:pt modelId="{FA53CC4A-D002-4EE7-A2FC-835C80CC77E5}" type="sibTrans" cxnId="{D5BD8758-6CCE-4709-A177-7E32F07FCBAA}">
      <dgm:prSet/>
      <dgm:spPr/>
      <dgm:t>
        <a:bodyPr/>
        <a:lstStyle/>
        <a:p>
          <a:endParaRPr lang="en-US"/>
        </a:p>
      </dgm:t>
    </dgm:pt>
    <dgm:pt modelId="{4631D7C1-35AE-465D-8765-3DD329323DD3}">
      <dgm:prSet/>
      <dgm:spPr/>
      <dgm:t>
        <a:bodyPr/>
        <a:lstStyle/>
        <a:p>
          <a:r>
            <a:rPr lang="en-US"/>
            <a:t>Since there are over hundreds of projects in San Francisco, which one will be the right one. </a:t>
          </a:r>
        </a:p>
      </dgm:t>
    </dgm:pt>
    <dgm:pt modelId="{64CB1630-C04C-4FD4-9B64-64999317D3D8}" type="parTrans" cxnId="{68B3B2FF-D0CC-4C3D-AF40-CC821E7FC2FC}">
      <dgm:prSet/>
      <dgm:spPr/>
      <dgm:t>
        <a:bodyPr/>
        <a:lstStyle/>
        <a:p>
          <a:endParaRPr lang="en-US"/>
        </a:p>
      </dgm:t>
    </dgm:pt>
    <dgm:pt modelId="{9D5EE0B1-BF23-4664-A0C4-E8E94EF0CE43}" type="sibTrans" cxnId="{68B3B2FF-D0CC-4C3D-AF40-CC821E7FC2FC}">
      <dgm:prSet/>
      <dgm:spPr/>
      <dgm:t>
        <a:bodyPr/>
        <a:lstStyle/>
        <a:p>
          <a:endParaRPr lang="en-US"/>
        </a:p>
      </dgm:t>
    </dgm:pt>
    <dgm:pt modelId="{77465256-2F55-4E8A-B92E-550ABF87CBB4}">
      <dgm:prSet/>
      <dgm:spPr/>
      <dgm:t>
        <a:bodyPr/>
        <a:lstStyle/>
        <a:p>
          <a:r>
            <a:rPr lang="en-US"/>
            <a:t>In this project, I will try to find a category of optimal affordable housing projects with better living facilities. This report will be targeted to individuals who want to have their own home but can not afford commodity housing in San Francisco.</a:t>
          </a:r>
        </a:p>
      </dgm:t>
    </dgm:pt>
    <dgm:pt modelId="{FB3B46F5-92A4-46CF-9222-95CDECEBF7B6}" type="parTrans" cxnId="{85925B7F-73DF-487A-A99C-C6B562291F46}">
      <dgm:prSet/>
      <dgm:spPr/>
      <dgm:t>
        <a:bodyPr/>
        <a:lstStyle/>
        <a:p>
          <a:endParaRPr lang="en-US"/>
        </a:p>
      </dgm:t>
    </dgm:pt>
    <dgm:pt modelId="{5C34A98A-7528-412B-9841-F965BD2B16E9}" type="sibTrans" cxnId="{85925B7F-73DF-487A-A99C-C6B562291F46}">
      <dgm:prSet/>
      <dgm:spPr/>
      <dgm:t>
        <a:bodyPr/>
        <a:lstStyle/>
        <a:p>
          <a:endParaRPr lang="en-US"/>
        </a:p>
      </dgm:t>
    </dgm:pt>
    <dgm:pt modelId="{7B4DA9D6-9A39-4159-A5DC-3E14DE512330}" type="pres">
      <dgm:prSet presAssocID="{94D118F8-34ED-401C-A242-92448AAED1AF}" presName="root" presStyleCnt="0">
        <dgm:presLayoutVars>
          <dgm:dir/>
          <dgm:resizeHandles val="exact"/>
        </dgm:presLayoutVars>
      </dgm:prSet>
      <dgm:spPr/>
    </dgm:pt>
    <dgm:pt modelId="{763A1EE7-C1DC-459F-8096-FE694BD9E978}" type="pres">
      <dgm:prSet presAssocID="{A80951AF-9B31-4329-9AC3-D652A218EF60}" presName="compNode" presStyleCnt="0"/>
      <dgm:spPr/>
    </dgm:pt>
    <dgm:pt modelId="{9B8D7711-484A-4FB6-87D8-9425A0352B62}" type="pres">
      <dgm:prSet presAssocID="{A80951AF-9B31-4329-9AC3-D652A218EF60}" presName="bgRect" presStyleLbl="bgShp" presStyleIdx="0" presStyleCnt="4"/>
      <dgm:spPr/>
    </dgm:pt>
    <dgm:pt modelId="{BFA49438-EBBA-4AB3-BC41-83AE950A0D20}" type="pres">
      <dgm:prSet presAssocID="{A80951AF-9B31-4329-9AC3-D652A218EF6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6ADE0F6E-D182-4918-ABDC-92BB36FC6C02}" type="pres">
      <dgm:prSet presAssocID="{A80951AF-9B31-4329-9AC3-D652A218EF60}" presName="spaceRect" presStyleCnt="0"/>
      <dgm:spPr/>
    </dgm:pt>
    <dgm:pt modelId="{4467B9B8-8002-4EE6-9990-32E80C4EBB61}" type="pres">
      <dgm:prSet presAssocID="{A80951AF-9B31-4329-9AC3-D652A218EF60}" presName="parTx" presStyleLbl="revTx" presStyleIdx="0" presStyleCnt="4">
        <dgm:presLayoutVars>
          <dgm:chMax val="0"/>
          <dgm:chPref val="0"/>
        </dgm:presLayoutVars>
      </dgm:prSet>
      <dgm:spPr/>
    </dgm:pt>
    <dgm:pt modelId="{D1EA3D11-FA59-410F-854D-FB63F36F9EAF}" type="pres">
      <dgm:prSet presAssocID="{EAF258AB-E9E8-44F6-BEBE-A471B7F29BF2}" presName="sibTrans" presStyleCnt="0"/>
      <dgm:spPr/>
    </dgm:pt>
    <dgm:pt modelId="{B87C435B-5E3C-4D2F-BC49-5AE88BAB2969}" type="pres">
      <dgm:prSet presAssocID="{6F3DBC5B-E724-48A6-AE01-8B3CA6878CAE}" presName="compNode" presStyleCnt="0"/>
      <dgm:spPr/>
    </dgm:pt>
    <dgm:pt modelId="{3F5651C3-A46B-4CD4-9C58-46CF8B7149E9}" type="pres">
      <dgm:prSet presAssocID="{6F3DBC5B-E724-48A6-AE01-8B3CA6878CAE}" presName="bgRect" presStyleLbl="bgShp" presStyleIdx="1" presStyleCnt="4"/>
      <dgm:spPr/>
    </dgm:pt>
    <dgm:pt modelId="{C2952391-FD62-4610-B56D-C6A74829D7CF}" type="pres">
      <dgm:prSet presAssocID="{6F3DBC5B-E724-48A6-AE01-8B3CA6878CA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3769C304-232F-4BDD-816D-F301F710770B}" type="pres">
      <dgm:prSet presAssocID="{6F3DBC5B-E724-48A6-AE01-8B3CA6878CAE}" presName="spaceRect" presStyleCnt="0"/>
      <dgm:spPr/>
    </dgm:pt>
    <dgm:pt modelId="{227AE01C-1DAE-4B54-ADCE-A3540A9C45FF}" type="pres">
      <dgm:prSet presAssocID="{6F3DBC5B-E724-48A6-AE01-8B3CA6878CAE}" presName="parTx" presStyleLbl="revTx" presStyleIdx="1" presStyleCnt="4">
        <dgm:presLayoutVars>
          <dgm:chMax val="0"/>
          <dgm:chPref val="0"/>
        </dgm:presLayoutVars>
      </dgm:prSet>
      <dgm:spPr/>
    </dgm:pt>
    <dgm:pt modelId="{F0C65721-7FD2-46A4-90ED-DD1325D0B20A}" type="pres">
      <dgm:prSet presAssocID="{FA53CC4A-D002-4EE7-A2FC-835C80CC77E5}" presName="sibTrans" presStyleCnt="0"/>
      <dgm:spPr/>
    </dgm:pt>
    <dgm:pt modelId="{358629DF-2F72-479E-8B65-EF260FE74F26}" type="pres">
      <dgm:prSet presAssocID="{4631D7C1-35AE-465D-8765-3DD329323DD3}" presName="compNode" presStyleCnt="0"/>
      <dgm:spPr/>
    </dgm:pt>
    <dgm:pt modelId="{482A95E0-24C3-4B5B-AC28-8A8B48920559}" type="pres">
      <dgm:prSet presAssocID="{4631D7C1-35AE-465D-8765-3DD329323DD3}" presName="bgRect" presStyleLbl="bgShp" presStyleIdx="2" presStyleCnt="4"/>
      <dgm:spPr/>
    </dgm:pt>
    <dgm:pt modelId="{FE1C94AA-369C-4223-B109-E15E41C0CF2B}" type="pres">
      <dgm:prSet presAssocID="{4631D7C1-35AE-465D-8765-3DD329323DD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AF36BFB3-92AD-46F3-B229-0452D851B9B2}" type="pres">
      <dgm:prSet presAssocID="{4631D7C1-35AE-465D-8765-3DD329323DD3}" presName="spaceRect" presStyleCnt="0"/>
      <dgm:spPr/>
    </dgm:pt>
    <dgm:pt modelId="{0DA60026-A8B8-4F26-8E94-D030DEEACB21}" type="pres">
      <dgm:prSet presAssocID="{4631D7C1-35AE-465D-8765-3DD329323DD3}" presName="parTx" presStyleLbl="revTx" presStyleIdx="2" presStyleCnt="4">
        <dgm:presLayoutVars>
          <dgm:chMax val="0"/>
          <dgm:chPref val="0"/>
        </dgm:presLayoutVars>
      </dgm:prSet>
      <dgm:spPr/>
    </dgm:pt>
    <dgm:pt modelId="{2B7615BD-1D03-4D20-B52A-9CD039174434}" type="pres">
      <dgm:prSet presAssocID="{9D5EE0B1-BF23-4664-A0C4-E8E94EF0CE43}" presName="sibTrans" presStyleCnt="0"/>
      <dgm:spPr/>
    </dgm:pt>
    <dgm:pt modelId="{F2170EA5-CD66-47B2-861E-8F015FF31C54}" type="pres">
      <dgm:prSet presAssocID="{77465256-2F55-4E8A-B92E-550ABF87CBB4}" presName="compNode" presStyleCnt="0"/>
      <dgm:spPr/>
    </dgm:pt>
    <dgm:pt modelId="{7B4C74BC-F057-4060-AFC9-ACDF16AB2C71}" type="pres">
      <dgm:prSet presAssocID="{77465256-2F55-4E8A-B92E-550ABF87CBB4}" presName="bgRect" presStyleLbl="bgShp" presStyleIdx="3" presStyleCnt="4"/>
      <dgm:spPr/>
    </dgm:pt>
    <dgm:pt modelId="{22166173-47F2-4A50-A776-E3E8AD9FDAEC}" type="pres">
      <dgm:prSet presAssocID="{77465256-2F55-4E8A-B92E-550ABF87CBB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82E857E8-2A6D-408B-8A7E-381F7DD3C379}" type="pres">
      <dgm:prSet presAssocID="{77465256-2F55-4E8A-B92E-550ABF87CBB4}" presName="spaceRect" presStyleCnt="0"/>
      <dgm:spPr/>
    </dgm:pt>
    <dgm:pt modelId="{65BF0B4B-A646-408E-A3E9-A6999D58308C}" type="pres">
      <dgm:prSet presAssocID="{77465256-2F55-4E8A-B92E-550ABF87CBB4}" presName="parTx" presStyleLbl="revTx" presStyleIdx="3" presStyleCnt="4">
        <dgm:presLayoutVars>
          <dgm:chMax val="0"/>
          <dgm:chPref val="0"/>
        </dgm:presLayoutVars>
      </dgm:prSet>
      <dgm:spPr/>
    </dgm:pt>
  </dgm:ptLst>
  <dgm:cxnLst>
    <dgm:cxn modelId="{940B311B-40BA-4C82-BCA0-9AB4440025C6}" type="presOf" srcId="{77465256-2F55-4E8A-B92E-550ABF87CBB4}" destId="{65BF0B4B-A646-408E-A3E9-A6999D58308C}" srcOrd="0" destOrd="0" presId="urn:microsoft.com/office/officeart/2018/2/layout/IconVerticalSolidList"/>
    <dgm:cxn modelId="{06A63E20-C395-45B9-9544-7440256CEA25}" srcId="{94D118F8-34ED-401C-A242-92448AAED1AF}" destId="{A80951AF-9B31-4329-9AC3-D652A218EF60}" srcOrd="0" destOrd="0" parTransId="{AF6DAC48-FBDD-4910-970F-E34BCFBCFC10}" sibTransId="{EAF258AB-E9E8-44F6-BEBE-A471B7F29BF2}"/>
    <dgm:cxn modelId="{D5BD8758-6CCE-4709-A177-7E32F07FCBAA}" srcId="{94D118F8-34ED-401C-A242-92448AAED1AF}" destId="{6F3DBC5B-E724-48A6-AE01-8B3CA6878CAE}" srcOrd="1" destOrd="0" parTransId="{861E4BE4-323A-4E7E-9E54-F59638CC171F}" sibTransId="{FA53CC4A-D002-4EE7-A2FC-835C80CC77E5}"/>
    <dgm:cxn modelId="{85925B7F-73DF-487A-A99C-C6B562291F46}" srcId="{94D118F8-34ED-401C-A242-92448AAED1AF}" destId="{77465256-2F55-4E8A-B92E-550ABF87CBB4}" srcOrd="3" destOrd="0" parTransId="{FB3B46F5-92A4-46CF-9222-95CDECEBF7B6}" sibTransId="{5C34A98A-7528-412B-9841-F965BD2B16E9}"/>
    <dgm:cxn modelId="{ECF7AC8B-3625-4EA8-9675-E26626B4B760}" type="presOf" srcId="{94D118F8-34ED-401C-A242-92448AAED1AF}" destId="{7B4DA9D6-9A39-4159-A5DC-3E14DE512330}" srcOrd="0" destOrd="0" presId="urn:microsoft.com/office/officeart/2018/2/layout/IconVerticalSolidList"/>
    <dgm:cxn modelId="{3B62C496-1183-4AE1-97D0-4ADA9D8CE121}" type="presOf" srcId="{4631D7C1-35AE-465D-8765-3DD329323DD3}" destId="{0DA60026-A8B8-4F26-8E94-D030DEEACB21}" srcOrd="0" destOrd="0" presId="urn:microsoft.com/office/officeart/2018/2/layout/IconVerticalSolidList"/>
    <dgm:cxn modelId="{4ABBF6B9-0058-481E-9D3F-1D5FCB6CA8C0}" type="presOf" srcId="{6F3DBC5B-E724-48A6-AE01-8B3CA6878CAE}" destId="{227AE01C-1DAE-4B54-ADCE-A3540A9C45FF}" srcOrd="0" destOrd="0" presId="urn:microsoft.com/office/officeart/2018/2/layout/IconVerticalSolidList"/>
    <dgm:cxn modelId="{6950EDDE-5CC5-4DDD-AE1E-8C5DAC8A70CA}" type="presOf" srcId="{A80951AF-9B31-4329-9AC3-D652A218EF60}" destId="{4467B9B8-8002-4EE6-9990-32E80C4EBB61}" srcOrd="0" destOrd="0" presId="urn:microsoft.com/office/officeart/2018/2/layout/IconVerticalSolidList"/>
    <dgm:cxn modelId="{68B3B2FF-D0CC-4C3D-AF40-CC821E7FC2FC}" srcId="{94D118F8-34ED-401C-A242-92448AAED1AF}" destId="{4631D7C1-35AE-465D-8765-3DD329323DD3}" srcOrd="2" destOrd="0" parTransId="{64CB1630-C04C-4FD4-9B64-64999317D3D8}" sibTransId="{9D5EE0B1-BF23-4664-A0C4-E8E94EF0CE43}"/>
    <dgm:cxn modelId="{50D54639-09CA-4F5C-9759-563368473857}" type="presParOf" srcId="{7B4DA9D6-9A39-4159-A5DC-3E14DE512330}" destId="{763A1EE7-C1DC-459F-8096-FE694BD9E978}" srcOrd="0" destOrd="0" presId="urn:microsoft.com/office/officeart/2018/2/layout/IconVerticalSolidList"/>
    <dgm:cxn modelId="{217D34F6-49E1-473E-8D4D-D1100D733795}" type="presParOf" srcId="{763A1EE7-C1DC-459F-8096-FE694BD9E978}" destId="{9B8D7711-484A-4FB6-87D8-9425A0352B62}" srcOrd="0" destOrd="0" presId="urn:microsoft.com/office/officeart/2018/2/layout/IconVerticalSolidList"/>
    <dgm:cxn modelId="{B2D8A124-D671-4FAC-A45F-08F906311A74}" type="presParOf" srcId="{763A1EE7-C1DC-459F-8096-FE694BD9E978}" destId="{BFA49438-EBBA-4AB3-BC41-83AE950A0D20}" srcOrd="1" destOrd="0" presId="urn:microsoft.com/office/officeart/2018/2/layout/IconVerticalSolidList"/>
    <dgm:cxn modelId="{ECE8BB6E-3808-430C-A795-43FBEC5D202E}" type="presParOf" srcId="{763A1EE7-C1DC-459F-8096-FE694BD9E978}" destId="{6ADE0F6E-D182-4918-ABDC-92BB36FC6C02}" srcOrd="2" destOrd="0" presId="urn:microsoft.com/office/officeart/2018/2/layout/IconVerticalSolidList"/>
    <dgm:cxn modelId="{B96AA65F-22B6-4EC2-9186-3B4EEBD443F8}" type="presParOf" srcId="{763A1EE7-C1DC-459F-8096-FE694BD9E978}" destId="{4467B9B8-8002-4EE6-9990-32E80C4EBB61}" srcOrd="3" destOrd="0" presId="urn:microsoft.com/office/officeart/2018/2/layout/IconVerticalSolidList"/>
    <dgm:cxn modelId="{90DBA1C9-A559-47D9-B482-AC220A516F77}" type="presParOf" srcId="{7B4DA9D6-9A39-4159-A5DC-3E14DE512330}" destId="{D1EA3D11-FA59-410F-854D-FB63F36F9EAF}" srcOrd="1" destOrd="0" presId="urn:microsoft.com/office/officeart/2018/2/layout/IconVerticalSolidList"/>
    <dgm:cxn modelId="{E5E002E0-6209-447E-9181-D9F0334E6514}" type="presParOf" srcId="{7B4DA9D6-9A39-4159-A5DC-3E14DE512330}" destId="{B87C435B-5E3C-4D2F-BC49-5AE88BAB2969}" srcOrd="2" destOrd="0" presId="urn:microsoft.com/office/officeart/2018/2/layout/IconVerticalSolidList"/>
    <dgm:cxn modelId="{EC94FCB3-CCDE-453E-A123-F1B248DC56DF}" type="presParOf" srcId="{B87C435B-5E3C-4D2F-BC49-5AE88BAB2969}" destId="{3F5651C3-A46B-4CD4-9C58-46CF8B7149E9}" srcOrd="0" destOrd="0" presId="urn:microsoft.com/office/officeart/2018/2/layout/IconVerticalSolidList"/>
    <dgm:cxn modelId="{3B76A150-3615-462E-AEEA-7C55E55B9D13}" type="presParOf" srcId="{B87C435B-5E3C-4D2F-BC49-5AE88BAB2969}" destId="{C2952391-FD62-4610-B56D-C6A74829D7CF}" srcOrd="1" destOrd="0" presId="urn:microsoft.com/office/officeart/2018/2/layout/IconVerticalSolidList"/>
    <dgm:cxn modelId="{6201CA1E-4A3D-4CFB-A8B3-A7004DE198CB}" type="presParOf" srcId="{B87C435B-5E3C-4D2F-BC49-5AE88BAB2969}" destId="{3769C304-232F-4BDD-816D-F301F710770B}" srcOrd="2" destOrd="0" presId="urn:microsoft.com/office/officeart/2018/2/layout/IconVerticalSolidList"/>
    <dgm:cxn modelId="{2F493863-91DE-4EC6-B46E-85AF1B8AA065}" type="presParOf" srcId="{B87C435B-5E3C-4D2F-BC49-5AE88BAB2969}" destId="{227AE01C-1DAE-4B54-ADCE-A3540A9C45FF}" srcOrd="3" destOrd="0" presId="urn:microsoft.com/office/officeart/2018/2/layout/IconVerticalSolidList"/>
    <dgm:cxn modelId="{9B1DFEB0-3B5B-4280-83F5-023E3DABFA28}" type="presParOf" srcId="{7B4DA9D6-9A39-4159-A5DC-3E14DE512330}" destId="{F0C65721-7FD2-46A4-90ED-DD1325D0B20A}" srcOrd="3" destOrd="0" presId="urn:microsoft.com/office/officeart/2018/2/layout/IconVerticalSolidList"/>
    <dgm:cxn modelId="{EB329BA3-B04F-4CAC-A845-2430E7DABE81}" type="presParOf" srcId="{7B4DA9D6-9A39-4159-A5DC-3E14DE512330}" destId="{358629DF-2F72-479E-8B65-EF260FE74F26}" srcOrd="4" destOrd="0" presId="urn:microsoft.com/office/officeart/2018/2/layout/IconVerticalSolidList"/>
    <dgm:cxn modelId="{A09B290B-65C7-4F22-A51C-1A043874A4B3}" type="presParOf" srcId="{358629DF-2F72-479E-8B65-EF260FE74F26}" destId="{482A95E0-24C3-4B5B-AC28-8A8B48920559}" srcOrd="0" destOrd="0" presId="urn:microsoft.com/office/officeart/2018/2/layout/IconVerticalSolidList"/>
    <dgm:cxn modelId="{742552B7-EFD5-447F-B69C-D0F7531041FC}" type="presParOf" srcId="{358629DF-2F72-479E-8B65-EF260FE74F26}" destId="{FE1C94AA-369C-4223-B109-E15E41C0CF2B}" srcOrd="1" destOrd="0" presId="urn:microsoft.com/office/officeart/2018/2/layout/IconVerticalSolidList"/>
    <dgm:cxn modelId="{54A0DDD8-503E-4BD4-B2C8-9C271B6937D2}" type="presParOf" srcId="{358629DF-2F72-479E-8B65-EF260FE74F26}" destId="{AF36BFB3-92AD-46F3-B229-0452D851B9B2}" srcOrd="2" destOrd="0" presId="urn:microsoft.com/office/officeart/2018/2/layout/IconVerticalSolidList"/>
    <dgm:cxn modelId="{944CE438-3A91-4202-B715-9BCB261BE9C8}" type="presParOf" srcId="{358629DF-2F72-479E-8B65-EF260FE74F26}" destId="{0DA60026-A8B8-4F26-8E94-D030DEEACB21}" srcOrd="3" destOrd="0" presId="urn:microsoft.com/office/officeart/2018/2/layout/IconVerticalSolidList"/>
    <dgm:cxn modelId="{3573B8D1-E1E3-4443-B39B-C7427CBD2E51}" type="presParOf" srcId="{7B4DA9D6-9A39-4159-A5DC-3E14DE512330}" destId="{2B7615BD-1D03-4D20-B52A-9CD039174434}" srcOrd="5" destOrd="0" presId="urn:microsoft.com/office/officeart/2018/2/layout/IconVerticalSolidList"/>
    <dgm:cxn modelId="{F9AB747D-3A9F-4677-922C-384F6A4129C4}" type="presParOf" srcId="{7B4DA9D6-9A39-4159-A5DC-3E14DE512330}" destId="{F2170EA5-CD66-47B2-861E-8F015FF31C54}" srcOrd="6" destOrd="0" presId="urn:microsoft.com/office/officeart/2018/2/layout/IconVerticalSolidList"/>
    <dgm:cxn modelId="{813774C4-4661-4225-8812-F84778C26F73}" type="presParOf" srcId="{F2170EA5-CD66-47B2-861E-8F015FF31C54}" destId="{7B4C74BC-F057-4060-AFC9-ACDF16AB2C71}" srcOrd="0" destOrd="0" presId="urn:microsoft.com/office/officeart/2018/2/layout/IconVerticalSolidList"/>
    <dgm:cxn modelId="{2A067D0A-793F-4942-9882-673BCD13EA9C}" type="presParOf" srcId="{F2170EA5-CD66-47B2-861E-8F015FF31C54}" destId="{22166173-47F2-4A50-A776-E3E8AD9FDAEC}" srcOrd="1" destOrd="0" presId="urn:microsoft.com/office/officeart/2018/2/layout/IconVerticalSolidList"/>
    <dgm:cxn modelId="{603CEEA8-CAB1-4992-8255-9398AAB7BB6A}" type="presParOf" srcId="{F2170EA5-CD66-47B2-861E-8F015FF31C54}" destId="{82E857E8-2A6D-408B-8A7E-381F7DD3C379}" srcOrd="2" destOrd="0" presId="urn:microsoft.com/office/officeart/2018/2/layout/IconVerticalSolidList"/>
    <dgm:cxn modelId="{DC8E9162-B20B-4B42-8B98-37885F86274F}" type="presParOf" srcId="{F2170EA5-CD66-47B2-861E-8F015FF31C54}" destId="{65BF0B4B-A646-408E-A3E9-A6999D58308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A595D9-6BD5-4350-AD81-1446BD498ADF}" type="doc">
      <dgm:prSet loTypeId="urn:microsoft.com/office/officeart/2018/2/layout/IconCircleList" loCatId="icon" qsTypeId="urn:microsoft.com/office/officeart/2005/8/quickstyle/simple4" qsCatId="simple" csTypeId="urn:microsoft.com/office/officeart/2018/5/colors/Iconchunking_coloredtext_accent0_3" csCatId="mainScheme" phldr="1"/>
      <dgm:spPr/>
      <dgm:t>
        <a:bodyPr/>
        <a:lstStyle/>
        <a:p>
          <a:endParaRPr lang="en-US"/>
        </a:p>
      </dgm:t>
    </dgm:pt>
    <dgm:pt modelId="{82970A23-E40F-476D-BD48-3F750EEDCACA}">
      <dgm:prSet/>
      <dgm:spPr/>
      <dgm:t>
        <a:bodyPr/>
        <a:lstStyle/>
        <a:p>
          <a:r>
            <a:rPr lang="en-US"/>
            <a:t>The first step should be defined the business problem, we already have done that in Introduction</a:t>
          </a:r>
        </a:p>
      </dgm:t>
    </dgm:pt>
    <dgm:pt modelId="{50CF5572-4087-49C5-8DA1-1FB04E2A308A}" type="parTrans" cxnId="{1B95B7FE-40EA-4FD5-AA96-586AE3D75A91}">
      <dgm:prSet/>
      <dgm:spPr/>
      <dgm:t>
        <a:bodyPr/>
        <a:lstStyle/>
        <a:p>
          <a:endParaRPr lang="en-US"/>
        </a:p>
      </dgm:t>
    </dgm:pt>
    <dgm:pt modelId="{16412A90-B01A-42D7-A7E7-28AA6A016897}" type="sibTrans" cxnId="{1B95B7FE-40EA-4FD5-AA96-586AE3D75A91}">
      <dgm:prSet/>
      <dgm:spPr/>
      <dgm:t>
        <a:bodyPr/>
        <a:lstStyle/>
        <a:p>
          <a:endParaRPr lang="en-US"/>
        </a:p>
      </dgm:t>
    </dgm:pt>
    <dgm:pt modelId="{D8B630A4-B72A-4287-90D5-FF3701B450D1}">
      <dgm:prSet/>
      <dgm:spPr/>
      <dgm:t>
        <a:bodyPr/>
        <a:lstStyle/>
        <a:p>
          <a:r>
            <a:rPr lang="en-US"/>
            <a:t>The second step should be downloaded the data and explore it, as we have done in Data</a:t>
          </a:r>
        </a:p>
      </dgm:t>
    </dgm:pt>
    <dgm:pt modelId="{6AA5D76C-80E7-47D9-8B68-8F42319B0179}" type="parTrans" cxnId="{6DA6CA97-A3AB-4B82-B1E0-74219A7310AF}">
      <dgm:prSet/>
      <dgm:spPr/>
      <dgm:t>
        <a:bodyPr/>
        <a:lstStyle/>
        <a:p>
          <a:endParaRPr lang="en-US"/>
        </a:p>
      </dgm:t>
    </dgm:pt>
    <dgm:pt modelId="{FB96664C-9AA3-413A-B265-11344D9C9B23}" type="sibTrans" cxnId="{6DA6CA97-A3AB-4B82-B1E0-74219A7310AF}">
      <dgm:prSet/>
      <dgm:spPr/>
      <dgm:t>
        <a:bodyPr/>
        <a:lstStyle/>
        <a:p>
          <a:endParaRPr lang="en-US"/>
        </a:p>
      </dgm:t>
    </dgm:pt>
    <dgm:pt modelId="{1D7CC17B-6B37-427C-A3DE-6B4562C8EC5B}">
      <dgm:prSet/>
      <dgm:spPr/>
      <dgm:t>
        <a:bodyPr/>
        <a:lstStyle/>
        <a:p>
          <a:r>
            <a:rPr lang="en-US"/>
            <a:t>The Third step is to explore neighborhoods of each affordable housing projects in San Francisco with Foursquare API</a:t>
          </a:r>
        </a:p>
      </dgm:t>
    </dgm:pt>
    <dgm:pt modelId="{21F7C6CF-F59E-409B-810D-6714620FD189}" type="parTrans" cxnId="{98924332-6774-48CD-AA12-EF4F278FF274}">
      <dgm:prSet/>
      <dgm:spPr/>
      <dgm:t>
        <a:bodyPr/>
        <a:lstStyle/>
        <a:p>
          <a:endParaRPr lang="en-US"/>
        </a:p>
      </dgm:t>
    </dgm:pt>
    <dgm:pt modelId="{BC16F1ED-84EF-4BD4-8100-E1A60B8D38D4}" type="sibTrans" cxnId="{98924332-6774-48CD-AA12-EF4F278FF274}">
      <dgm:prSet/>
      <dgm:spPr/>
      <dgm:t>
        <a:bodyPr/>
        <a:lstStyle/>
        <a:p>
          <a:endParaRPr lang="en-US"/>
        </a:p>
      </dgm:t>
    </dgm:pt>
    <dgm:pt modelId="{A5BC65C2-D414-4B8F-85BA-0742B3EBD078}">
      <dgm:prSet/>
      <dgm:spPr/>
      <dgm:t>
        <a:bodyPr/>
        <a:lstStyle/>
        <a:p>
          <a:r>
            <a:rPr lang="en-US"/>
            <a:t>The final step, cluster the all the affordable housing projects with K-means &amp; visualize geographic details of each cluster</a:t>
          </a:r>
        </a:p>
      </dgm:t>
    </dgm:pt>
    <dgm:pt modelId="{9F05939C-1567-436D-B4E2-337E1BD8E026}" type="parTrans" cxnId="{E8F396E1-2B26-4EC0-8AB0-D7289DD92B96}">
      <dgm:prSet/>
      <dgm:spPr/>
      <dgm:t>
        <a:bodyPr/>
        <a:lstStyle/>
        <a:p>
          <a:endParaRPr lang="en-US"/>
        </a:p>
      </dgm:t>
    </dgm:pt>
    <dgm:pt modelId="{8E3CE2D8-32BD-4F87-8D44-D47FB9021213}" type="sibTrans" cxnId="{E8F396E1-2B26-4EC0-8AB0-D7289DD92B96}">
      <dgm:prSet/>
      <dgm:spPr/>
      <dgm:t>
        <a:bodyPr/>
        <a:lstStyle/>
        <a:p>
          <a:endParaRPr lang="en-US"/>
        </a:p>
      </dgm:t>
    </dgm:pt>
    <dgm:pt modelId="{B282161B-29A1-4981-8E9E-7F28E1D8CBFB}" type="pres">
      <dgm:prSet presAssocID="{76A595D9-6BD5-4350-AD81-1446BD498ADF}" presName="root" presStyleCnt="0">
        <dgm:presLayoutVars>
          <dgm:dir/>
          <dgm:resizeHandles val="exact"/>
        </dgm:presLayoutVars>
      </dgm:prSet>
      <dgm:spPr/>
    </dgm:pt>
    <dgm:pt modelId="{881EF057-0847-441B-B395-DE90873B6C2A}" type="pres">
      <dgm:prSet presAssocID="{76A595D9-6BD5-4350-AD81-1446BD498ADF}" presName="container" presStyleCnt="0">
        <dgm:presLayoutVars>
          <dgm:dir/>
          <dgm:resizeHandles val="exact"/>
        </dgm:presLayoutVars>
      </dgm:prSet>
      <dgm:spPr/>
    </dgm:pt>
    <dgm:pt modelId="{5139663F-19AA-43FC-BB7E-E73E355539D5}" type="pres">
      <dgm:prSet presAssocID="{82970A23-E40F-476D-BD48-3F750EEDCACA}" presName="compNode" presStyleCnt="0"/>
      <dgm:spPr/>
    </dgm:pt>
    <dgm:pt modelId="{DE5FF969-099E-40F7-A931-A6EAAF0E2911}" type="pres">
      <dgm:prSet presAssocID="{82970A23-E40F-476D-BD48-3F750EEDCACA}" presName="iconBgRect" presStyleLbl="bgShp" presStyleIdx="0" presStyleCnt="4"/>
      <dgm:spPr/>
    </dgm:pt>
    <dgm:pt modelId="{A53CE21F-D17E-4B92-B654-1DB3CDF7288E}" type="pres">
      <dgm:prSet presAssocID="{82970A23-E40F-476D-BD48-3F750EEDCAC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43C400A-BB7E-4DD3-B899-8C79F0B34BF7}" type="pres">
      <dgm:prSet presAssocID="{82970A23-E40F-476D-BD48-3F750EEDCACA}" presName="spaceRect" presStyleCnt="0"/>
      <dgm:spPr/>
    </dgm:pt>
    <dgm:pt modelId="{CE52C4F3-8783-4D7B-AFE3-87E8047B16F5}" type="pres">
      <dgm:prSet presAssocID="{82970A23-E40F-476D-BD48-3F750EEDCACA}" presName="textRect" presStyleLbl="revTx" presStyleIdx="0" presStyleCnt="4">
        <dgm:presLayoutVars>
          <dgm:chMax val="1"/>
          <dgm:chPref val="1"/>
        </dgm:presLayoutVars>
      </dgm:prSet>
      <dgm:spPr/>
    </dgm:pt>
    <dgm:pt modelId="{6B5237B5-383D-4C87-BF53-68D50495D85B}" type="pres">
      <dgm:prSet presAssocID="{16412A90-B01A-42D7-A7E7-28AA6A016897}" presName="sibTrans" presStyleLbl="sibTrans2D1" presStyleIdx="0" presStyleCnt="0"/>
      <dgm:spPr/>
    </dgm:pt>
    <dgm:pt modelId="{CCF2D49F-2ABE-4D81-9C68-7963D7DFA113}" type="pres">
      <dgm:prSet presAssocID="{D8B630A4-B72A-4287-90D5-FF3701B450D1}" presName="compNode" presStyleCnt="0"/>
      <dgm:spPr/>
    </dgm:pt>
    <dgm:pt modelId="{F7C00ADF-44B5-41CF-9991-4F734E928B8A}" type="pres">
      <dgm:prSet presAssocID="{D8B630A4-B72A-4287-90D5-FF3701B450D1}" presName="iconBgRect" presStyleLbl="bgShp" presStyleIdx="1" presStyleCnt="4"/>
      <dgm:spPr/>
    </dgm:pt>
    <dgm:pt modelId="{1B1521A8-A344-4C92-9630-6AC3AAD4BA26}" type="pres">
      <dgm:prSet presAssocID="{D8B630A4-B72A-4287-90D5-FF3701B450D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97B5CEC4-55C8-4790-8CE1-ED4FDDE9766D}" type="pres">
      <dgm:prSet presAssocID="{D8B630A4-B72A-4287-90D5-FF3701B450D1}" presName="spaceRect" presStyleCnt="0"/>
      <dgm:spPr/>
    </dgm:pt>
    <dgm:pt modelId="{8C1A5F24-681F-47B4-9C6C-BA9CCC4CF352}" type="pres">
      <dgm:prSet presAssocID="{D8B630A4-B72A-4287-90D5-FF3701B450D1}" presName="textRect" presStyleLbl="revTx" presStyleIdx="1" presStyleCnt="4">
        <dgm:presLayoutVars>
          <dgm:chMax val="1"/>
          <dgm:chPref val="1"/>
        </dgm:presLayoutVars>
      </dgm:prSet>
      <dgm:spPr/>
    </dgm:pt>
    <dgm:pt modelId="{FB8AB706-91DE-4762-AF78-6EF20DE639F1}" type="pres">
      <dgm:prSet presAssocID="{FB96664C-9AA3-413A-B265-11344D9C9B23}" presName="sibTrans" presStyleLbl="sibTrans2D1" presStyleIdx="0" presStyleCnt="0"/>
      <dgm:spPr/>
    </dgm:pt>
    <dgm:pt modelId="{68D7A84B-7A27-4E5E-B8AE-20A65129AF62}" type="pres">
      <dgm:prSet presAssocID="{1D7CC17B-6B37-427C-A3DE-6B4562C8EC5B}" presName="compNode" presStyleCnt="0"/>
      <dgm:spPr/>
    </dgm:pt>
    <dgm:pt modelId="{A5137A5E-B481-4B16-AE1F-426C60F85D40}" type="pres">
      <dgm:prSet presAssocID="{1D7CC17B-6B37-427C-A3DE-6B4562C8EC5B}" presName="iconBgRect" presStyleLbl="bgShp" presStyleIdx="2" presStyleCnt="4"/>
      <dgm:spPr/>
    </dgm:pt>
    <dgm:pt modelId="{925B13E8-7C19-465A-9754-846AE7496B66}" type="pres">
      <dgm:prSet presAssocID="{1D7CC17B-6B37-427C-A3DE-6B4562C8EC5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FB888E69-DB66-4A0E-8B83-9089D3E6E58D}" type="pres">
      <dgm:prSet presAssocID="{1D7CC17B-6B37-427C-A3DE-6B4562C8EC5B}" presName="spaceRect" presStyleCnt="0"/>
      <dgm:spPr/>
    </dgm:pt>
    <dgm:pt modelId="{3AFEF3E7-5B6D-44F4-968C-6DB0BA7BBA08}" type="pres">
      <dgm:prSet presAssocID="{1D7CC17B-6B37-427C-A3DE-6B4562C8EC5B}" presName="textRect" presStyleLbl="revTx" presStyleIdx="2" presStyleCnt="4">
        <dgm:presLayoutVars>
          <dgm:chMax val="1"/>
          <dgm:chPref val="1"/>
        </dgm:presLayoutVars>
      </dgm:prSet>
      <dgm:spPr/>
    </dgm:pt>
    <dgm:pt modelId="{1A1BCE00-EA1F-45B8-9E96-52E723DD8D9A}" type="pres">
      <dgm:prSet presAssocID="{BC16F1ED-84EF-4BD4-8100-E1A60B8D38D4}" presName="sibTrans" presStyleLbl="sibTrans2D1" presStyleIdx="0" presStyleCnt="0"/>
      <dgm:spPr/>
    </dgm:pt>
    <dgm:pt modelId="{6A158E4A-54C1-46D7-816E-F7B581A4D9D1}" type="pres">
      <dgm:prSet presAssocID="{A5BC65C2-D414-4B8F-85BA-0742B3EBD078}" presName="compNode" presStyleCnt="0"/>
      <dgm:spPr/>
    </dgm:pt>
    <dgm:pt modelId="{F11548D3-A415-435B-ACBE-C9A61A9C40AC}" type="pres">
      <dgm:prSet presAssocID="{A5BC65C2-D414-4B8F-85BA-0742B3EBD078}" presName="iconBgRect" presStyleLbl="bgShp" presStyleIdx="3" presStyleCnt="4"/>
      <dgm:spPr/>
    </dgm:pt>
    <dgm:pt modelId="{1B22B712-0FE9-446C-B77C-E8C3AA9CEFAF}" type="pres">
      <dgm:prSet presAssocID="{A5BC65C2-D414-4B8F-85BA-0742B3EBD07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se"/>
        </a:ext>
      </dgm:extLst>
    </dgm:pt>
    <dgm:pt modelId="{26283C85-F721-427E-B233-68815FE99D0E}" type="pres">
      <dgm:prSet presAssocID="{A5BC65C2-D414-4B8F-85BA-0742B3EBD078}" presName="spaceRect" presStyleCnt="0"/>
      <dgm:spPr/>
    </dgm:pt>
    <dgm:pt modelId="{47987157-77DE-4E49-8CC4-F1F2CC43BE41}" type="pres">
      <dgm:prSet presAssocID="{A5BC65C2-D414-4B8F-85BA-0742B3EBD078}" presName="textRect" presStyleLbl="revTx" presStyleIdx="3" presStyleCnt="4">
        <dgm:presLayoutVars>
          <dgm:chMax val="1"/>
          <dgm:chPref val="1"/>
        </dgm:presLayoutVars>
      </dgm:prSet>
      <dgm:spPr/>
    </dgm:pt>
  </dgm:ptLst>
  <dgm:cxnLst>
    <dgm:cxn modelId="{5A91BB01-5867-4DE6-8D55-A6272BA0992F}" type="presOf" srcId="{1D7CC17B-6B37-427C-A3DE-6B4562C8EC5B}" destId="{3AFEF3E7-5B6D-44F4-968C-6DB0BA7BBA08}" srcOrd="0" destOrd="0" presId="urn:microsoft.com/office/officeart/2018/2/layout/IconCircleList"/>
    <dgm:cxn modelId="{AE779502-DA59-4E12-854D-21E6D1237E96}" type="presOf" srcId="{FB96664C-9AA3-413A-B265-11344D9C9B23}" destId="{FB8AB706-91DE-4762-AF78-6EF20DE639F1}" srcOrd="0" destOrd="0" presId="urn:microsoft.com/office/officeart/2018/2/layout/IconCircleList"/>
    <dgm:cxn modelId="{98924332-6774-48CD-AA12-EF4F278FF274}" srcId="{76A595D9-6BD5-4350-AD81-1446BD498ADF}" destId="{1D7CC17B-6B37-427C-A3DE-6B4562C8EC5B}" srcOrd="2" destOrd="0" parTransId="{21F7C6CF-F59E-409B-810D-6714620FD189}" sibTransId="{BC16F1ED-84EF-4BD4-8100-E1A60B8D38D4}"/>
    <dgm:cxn modelId="{9E3B9E52-5F2F-4D86-B5F8-5895EBCA04CF}" type="presOf" srcId="{16412A90-B01A-42D7-A7E7-28AA6A016897}" destId="{6B5237B5-383D-4C87-BF53-68D50495D85B}" srcOrd="0" destOrd="0" presId="urn:microsoft.com/office/officeart/2018/2/layout/IconCircleList"/>
    <dgm:cxn modelId="{35DA5975-3A6C-4F19-A938-E1862D32EADC}" type="presOf" srcId="{BC16F1ED-84EF-4BD4-8100-E1A60B8D38D4}" destId="{1A1BCE00-EA1F-45B8-9E96-52E723DD8D9A}" srcOrd="0" destOrd="0" presId="urn:microsoft.com/office/officeart/2018/2/layout/IconCircleList"/>
    <dgm:cxn modelId="{6DA6CA97-A3AB-4B82-B1E0-74219A7310AF}" srcId="{76A595D9-6BD5-4350-AD81-1446BD498ADF}" destId="{D8B630A4-B72A-4287-90D5-FF3701B450D1}" srcOrd="1" destOrd="0" parTransId="{6AA5D76C-80E7-47D9-8B68-8F42319B0179}" sibTransId="{FB96664C-9AA3-413A-B265-11344D9C9B23}"/>
    <dgm:cxn modelId="{2ECF5DB0-BFC2-44FE-9233-3CF006B50763}" type="presOf" srcId="{76A595D9-6BD5-4350-AD81-1446BD498ADF}" destId="{B282161B-29A1-4981-8E9E-7F28E1D8CBFB}" srcOrd="0" destOrd="0" presId="urn:microsoft.com/office/officeart/2018/2/layout/IconCircleList"/>
    <dgm:cxn modelId="{45668AB2-935D-467B-A984-D940D3A49384}" type="presOf" srcId="{82970A23-E40F-476D-BD48-3F750EEDCACA}" destId="{CE52C4F3-8783-4D7B-AFE3-87E8047B16F5}" srcOrd="0" destOrd="0" presId="urn:microsoft.com/office/officeart/2018/2/layout/IconCircleList"/>
    <dgm:cxn modelId="{E8F396E1-2B26-4EC0-8AB0-D7289DD92B96}" srcId="{76A595D9-6BD5-4350-AD81-1446BD498ADF}" destId="{A5BC65C2-D414-4B8F-85BA-0742B3EBD078}" srcOrd="3" destOrd="0" parTransId="{9F05939C-1567-436D-B4E2-337E1BD8E026}" sibTransId="{8E3CE2D8-32BD-4F87-8D44-D47FB9021213}"/>
    <dgm:cxn modelId="{3A7196E5-A44E-4F2B-B396-EBFD000C78C6}" type="presOf" srcId="{D8B630A4-B72A-4287-90D5-FF3701B450D1}" destId="{8C1A5F24-681F-47B4-9C6C-BA9CCC4CF352}" srcOrd="0" destOrd="0" presId="urn:microsoft.com/office/officeart/2018/2/layout/IconCircleList"/>
    <dgm:cxn modelId="{1B95B7FE-40EA-4FD5-AA96-586AE3D75A91}" srcId="{76A595D9-6BD5-4350-AD81-1446BD498ADF}" destId="{82970A23-E40F-476D-BD48-3F750EEDCACA}" srcOrd="0" destOrd="0" parTransId="{50CF5572-4087-49C5-8DA1-1FB04E2A308A}" sibTransId="{16412A90-B01A-42D7-A7E7-28AA6A016897}"/>
    <dgm:cxn modelId="{885AEAFF-DD15-40EA-B2AB-085380BF69E8}" type="presOf" srcId="{A5BC65C2-D414-4B8F-85BA-0742B3EBD078}" destId="{47987157-77DE-4E49-8CC4-F1F2CC43BE41}" srcOrd="0" destOrd="0" presId="urn:microsoft.com/office/officeart/2018/2/layout/IconCircleList"/>
    <dgm:cxn modelId="{9A7AEABE-8F5F-4495-BA85-CF04D666CC9D}" type="presParOf" srcId="{B282161B-29A1-4981-8E9E-7F28E1D8CBFB}" destId="{881EF057-0847-441B-B395-DE90873B6C2A}" srcOrd="0" destOrd="0" presId="urn:microsoft.com/office/officeart/2018/2/layout/IconCircleList"/>
    <dgm:cxn modelId="{543E71A0-4CE7-4F67-924B-2B60C21A9FF9}" type="presParOf" srcId="{881EF057-0847-441B-B395-DE90873B6C2A}" destId="{5139663F-19AA-43FC-BB7E-E73E355539D5}" srcOrd="0" destOrd="0" presId="urn:microsoft.com/office/officeart/2018/2/layout/IconCircleList"/>
    <dgm:cxn modelId="{351F5CCC-D0A0-47DD-A5A8-702907A3ACBB}" type="presParOf" srcId="{5139663F-19AA-43FC-BB7E-E73E355539D5}" destId="{DE5FF969-099E-40F7-A931-A6EAAF0E2911}" srcOrd="0" destOrd="0" presId="urn:microsoft.com/office/officeart/2018/2/layout/IconCircleList"/>
    <dgm:cxn modelId="{5C065539-E5EC-4EF7-911F-BBB7CA23B1C4}" type="presParOf" srcId="{5139663F-19AA-43FC-BB7E-E73E355539D5}" destId="{A53CE21F-D17E-4B92-B654-1DB3CDF7288E}" srcOrd="1" destOrd="0" presId="urn:microsoft.com/office/officeart/2018/2/layout/IconCircleList"/>
    <dgm:cxn modelId="{59CF650B-347E-4E6E-BE55-84B3939FD731}" type="presParOf" srcId="{5139663F-19AA-43FC-BB7E-E73E355539D5}" destId="{B43C400A-BB7E-4DD3-B899-8C79F0B34BF7}" srcOrd="2" destOrd="0" presId="urn:microsoft.com/office/officeart/2018/2/layout/IconCircleList"/>
    <dgm:cxn modelId="{24967BCC-67A1-48F3-9745-162D958EE040}" type="presParOf" srcId="{5139663F-19AA-43FC-BB7E-E73E355539D5}" destId="{CE52C4F3-8783-4D7B-AFE3-87E8047B16F5}" srcOrd="3" destOrd="0" presId="urn:microsoft.com/office/officeart/2018/2/layout/IconCircleList"/>
    <dgm:cxn modelId="{947C3D03-74D3-4F32-98BC-3B5401348D92}" type="presParOf" srcId="{881EF057-0847-441B-B395-DE90873B6C2A}" destId="{6B5237B5-383D-4C87-BF53-68D50495D85B}" srcOrd="1" destOrd="0" presId="urn:microsoft.com/office/officeart/2018/2/layout/IconCircleList"/>
    <dgm:cxn modelId="{254390E8-F5DC-488C-97A1-B8C810A1E3F9}" type="presParOf" srcId="{881EF057-0847-441B-B395-DE90873B6C2A}" destId="{CCF2D49F-2ABE-4D81-9C68-7963D7DFA113}" srcOrd="2" destOrd="0" presId="urn:microsoft.com/office/officeart/2018/2/layout/IconCircleList"/>
    <dgm:cxn modelId="{1F2FB5CA-579C-4EF7-8E35-99AB8D19C83D}" type="presParOf" srcId="{CCF2D49F-2ABE-4D81-9C68-7963D7DFA113}" destId="{F7C00ADF-44B5-41CF-9991-4F734E928B8A}" srcOrd="0" destOrd="0" presId="urn:microsoft.com/office/officeart/2018/2/layout/IconCircleList"/>
    <dgm:cxn modelId="{E659124E-7CA0-41BC-84D4-B4D4D76778F0}" type="presParOf" srcId="{CCF2D49F-2ABE-4D81-9C68-7963D7DFA113}" destId="{1B1521A8-A344-4C92-9630-6AC3AAD4BA26}" srcOrd="1" destOrd="0" presId="urn:microsoft.com/office/officeart/2018/2/layout/IconCircleList"/>
    <dgm:cxn modelId="{BF736ACB-20DA-46D9-91F7-3D0C13D74078}" type="presParOf" srcId="{CCF2D49F-2ABE-4D81-9C68-7963D7DFA113}" destId="{97B5CEC4-55C8-4790-8CE1-ED4FDDE9766D}" srcOrd="2" destOrd="0" presId="urn:microsoft.com/office/officeart/2018/2/layout/IconCircleList"/>
    <dgm:cxn modelId="{0AB0CB77-A938-4243-8DEC-D535E31C7470}" type="presParOf" srcId="{CCF2D49F-2ABE-4D81-9C68-7963D7DFA113}" destId="{8C1A5F24-681F-47B4-9C6C-BA9CCC4CF352}" srcOrd="3" destOrd="0" presId="urn:microsoft.com/office/officeart/2018/2/layout/IconCircleList"/>
    <dgm:cxn modelId="{4D5142E2-AEBA-46FB-BA2D-EB6CA11D1686}" type="presParOf" srcId="{881EF057-0847-441B-B395-DE90873B6C2A}" destId="{FB8AB706-91DE-4762-AF78-6EF20DE639F1}" srcOrd="3" destOrd="0" presId="urn:microsoft.com/office/officeart/2018/2/layout/IconCircleList"/>
    <dgm:cxn modelId="{D9C5495D-282E-4B50-9734-D53D4452E248}" type="presParOf" srcId="{881EF057-0847-441B-B395-DE90873B6C2A}" destId="{68D7A84B-7A27-4E5E-B8AE-20A65129AF62}" srcOrd="4" destOrd="0" presId="urn:microsoft.com/office/officeart/2018/2/layout/IconCircleList"/>
    <dgm:cxn modelId="{FCE52107-0623-4FA2-A91E-96D10891DC4B}" type="presParOf" srcId="{68D7A84B-7A27-4E5E-B8AE-20A65129AF62}" destId="{A5137A5E-B481-4B16-AE1F-426C60F85D40}" srcOrd="0" destOrd="0" presId="urn:microsoft.com/office/officeart/2018/2/layout/IconCircleList"/>
    <dgm:cxn modelId="{FEF71796-94C7-4AED-B1BD-7FD0D5F62BE6}" type="presParOf" srcId="{68D7A84B-7A27-4E5E-B8AE-20A65129AF62}" destId="{925B13E8-7C19-465A-9754-846AE7496B66}" srcOrd="1" destOrd="0" presId="urn:microsoft.com/office/officeart/2018/2/layout/IconCircleList"/>
    <dgm:cxn modelId="{92447CF6-699A-4BD0-A258-E9F04C58F66A}" type="presParOf" srcId="{68D7A84B-7A27-4E5E-B8AE-20A65129AF62}" destId="{FB888E69-DB66-4A0E-8B83-9089D3E6E58D}" srcOrd="2" destOrd="0" presId="urn:microsoft.com/office/officeart/2018/2/layout/IconCircleList"/>
    <dgm:cxn modelId="{9B51A2F7-9364-4991-AC6B-27841C543DD3}" type="presParOf" srcId="{68D7A84B-7A27-4E5E-B8AE-20A65129AF62}" destId="{3AFEF3E7-5B6D-44F4-968C-6DB0BA7BBA08}" srcOrd="3" destOrd="0" presId="urn:microsoft.com/office/officeart/2018/2/layout/IconCircleList"/>
    <dgm:cxn modelId="{77012AEE-1012-4EB4-AE31-AABA4A87E983}" type="presParOf" srcId="{881EF057-0847-441B-B395-DE90873B6C2A}" destId="{1A1BCE00-EA1F-45B8-9E96-52E723DD8D9A}" srcOrd="5" destOrd="0" presId="urn:microsoft.com/office/officeart/2018/2/layout/IconCircleList"/>
    <dgm:cxn modelId="{FBDB0AD6-E5A0-4D5A-9FA8-23E0CC9D0317}" type="presParOf" srcId="{881EF057-0847-441B-B395-DE90873B6C2A}" destId="{6A158E4A-54C1-46D7-816E-F7B581A4D9D1}" srcOrd="6" destOrd="0" presId="urn:microsoft.com/office/officeart/2018/2/layout/IconCircleList"/>
    <dgm:cxn modelId="{AE6D20EB-2811-401D-A7CF-58C263B4BFEC}" type="presParOf" srcId="{6A158E4A-54C1-46D7-816E-F7B581A4D9D1}" destId="{F11548D3-A415-435B-ACBE-C9A61A9C40AC}" srcOrd="0" destOrd="0" presId="urn:microsoft.com/office/officeart/2018/2/layout/IconCircleList"/>
    <dgm:cxn modelId="{0BF44E3B-4E84-4B6F-8C14-6FB7A8D0EAAD}" type="presParOf" srcId="{6A158E4A-54C1-46D7-816E-F7B581A4D9D1}" destId="{1B22B712-0FE9-446C-B77C-E8C3AA9CEFAF}" srcOrd="1" destOrd="0" presId="urn:microsoft.com/office/officeart/2018/2/layout/IconCircleList"/>
    <dgm:cxn modelId="{B8FC236F-784B-40D4-A41E-7014F6418E23}" type="presParOf" srcId="{6A158E4A-54C1-46D7-816E-F7B581A4D9D1}" destId="{26283C85-F721-427E-B233-68815FE99D0E}" srcOrd="2" destOrd="0" presId="urn:microsoft.com/office/officeart/2018/2/layout/IconCircleList"/>
    <dgm:cxn modelId="{0A1C3E10-A23B-49C9-999E-17C237F54447}" type="presParOf" srcId="{6A158E4A-54C1-46D7-816E-F7B581A4D9D1}" destId="{47987157-77DE-4E49-8CC4-F1F2CC43BE4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D7711-484A-4FB6-87D8-9425A0352B62}">
      <dsp:nvSpPr>
        <dsp:cNvPr id="0" name=""/>
        <dsp:cNvSpPr/>
      </dsp:nvSpPr>
      <dsp:spPr>
        <a:xfrm>
          <a:off x="0" y="1924"/>
          <a:ext cx="5913437" cy="97541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FA49438-EBBA-4AB3-BC41-83AE950A0D20}">
      <dsp:nvSpPr>
        <dsp:cNvPr id="0" name=""/>
        <dsp:cNvSpPr/>
      </dsp:nvSpPr>
      <dsp:spPr>
        <a:xfrm>
          <a:off x="295064" y="221393"/>
          <a:ext cx="536480" cy="5364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467B9B8-8002-4EE6-9990-32E80C4EBB61}">
      <dsp:nvSpPr>
        <dsp:cNvPr id="0" name=""/>
        <dsp:cNvSpPr/>
      </dsp:nvSpPr>
      <dsp:spPr>
        <a:xfrm>
          <a:off x="1126608" y="192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622300">
            <a:lnSpc>
              <a:spcPct val="90000"/>
            </a:lnSpc>
            <a:spcBef>
              <a:spcPct val="0"/>
            </a:spcBef>
            <a:spcAft>
              <a:spcPct val="35000"/>
            </a:spcAft>
            <a:buNone/>
          </a:pPr>
          <a:r>
            <a:rPr lang="en-US" sz="1400" kern="1200"/>
            <a:t>Lots of people in San Francisco still can not afford their own houses. </a:t>
          </a:r>
        </a:p>
      </dsp:txBody>
      <dsp:txXfrm>
        <a:off x="1126608" y="1924"/>
        <a:ext cx="4786828" cy="975418"/>
      </dsp:txXfrm>
    </dsp:sp>
    <dsp:sp modelId="{3F5651C3-A46B-4CD4-9C58-46CF8B7149E9}">
      <dsp:nvSpPr>
        <dsp:cNvPr id="0" name=""/>
        <dsp:cNvSpPr/>
      </dsp:nvSpPr>
      <dsp:spPr>
        <a:xfrm>
          <a:off x="0" y="1221197"/>
          <a:ext cx="5913437" cy="97541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2952391-FD62-4610-B56D-C6A74829D7CF}">
      <dsp:nvSpPr>
        <dsp:cNvPr id="0" name=""/>
        <dsp:cNvSpPr/>
      </dsp:nvSpPr>
      <dsp:spPr>
        <a:xfrm>
          <a:off x="295064" y="1440667"/>
          <a:ext cx="536480" cy="5364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27AE01C-1DAE-4B54-ADCE-A3540A9C45FF}">
      <dsp:nvSpPr>
        <dsp:cNvPr id="0" name=""/>
        <dsp:cNvSpPr/>
      </dsp:nvSpPr>
      <dsp:spPr>
        <a:xfrm>
          <a:off x="1126608" y="1221197"/>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622300">
            <a:lnSpc>
              <a:spcPct val="90000"/>
            </a:lnSpc>
            <a:spcBef>
              <a:spcPct val="0"/>
            </a:spcBef>
            <a:spcAft>
              <a:spcPct val="35000"/>
            </a:spcAft>
            <a:buNone/>
          </a:pPr>
          <a:r>
            <a:rPr lang="en-US" sz="1400" kern="1200"/>
            <a:t>Hundreds of affordable housing pipeline projects were published by Mayor’s Office of Housing and Community Development (MOHCD). </a:t>
          </a:r>
        </a:p>
      </dsp:txBody>
      <dsp:txXfrm>
        <a:off x="1126608" y="1221197"/>
        <a:ext cx="4786828" cy="975418"/>
      </dsp:txXfrm>
    </dsp:sp>
    <dsp:sp modelId="{482A95E0-24C3-4B5B-AC28-8A8B48920559}">
      <dsp:nvSpPr>
        <dsp:cNvPr id="0" name=""/>
        <dsp:cNvSpPr/>
      </dsp:nvSpPr>
      <dsp:spPr>
        <a:xfrm>
          <a:off x="0" y="2440471"/>
          <a:ext cx="5913437" cy="97541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E1C94AA-369C-4223-B109-E15E41C0CF2B}">
      <dsp:nvSpPr>
        <dsp:cNvPr id="0" name=""/>
        <dsp:cNvSpPr/>
      </dsp:nvSpPr>
      <dsp:spPr>
        <a:xfrm>
          <a:off x="295064" y="2659940"/>
          <a:ext cx="536480" cy="5364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DA60026-A8B8-4F26-8E94-D030DEEACB21}">
      <dsp:nvSpPr>
        <dsp:cNvPr id="0" name=""/>
        <dsp:cNvSpPr/>
      </dsp:nvSpPr>
      <dsp:spPr>
        <a:xfrm>
          <a:off x="1126608" y="2440471"/>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622300">
            <a:lnSpc>
              <a:spcPct val="90000"/>
            </a:lnSpc>
            <a:spcBef>
              <a:spcPct val="0"/>
            </a:spcBef>
            <a:spcAft>
              <a:spcPct val="35000"/>
            </a:spcAft>
            <a:buNone/>
          </a:pPr>
          <a:r>
            <a:rPr lang="en-US" sz="1400" kern="1200"/>
            <a:t>Since there are over hundreds of projects in San Francisco, which one will be the right one. </a:t>
          </a:r>
        </a:p>
      </dsp:txBody>
      <dsp:txXfrm>
        <a:off x="1126608" y="2440471"/>
        <a:ext cx="4786828" cy="975418"/>
      </dsp:txXfrm>
    </dsp:sp>
    <dsp:sp modelId="{7B4C74BC-F057-4060-AFC9-ACDF16AB2C71}">
      <dsp:nvSpPr>
        <dsp:cNvPr id="0" name=""/>
        <dsp:cNvSpPr/>
      </dsp:nvSpPr>
      <dsp:spPr>
        <a:xfrm>
          <a:off x="0" y="3659744"/>
          <a:ext cx="5913437" cy="97541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2166173-47F2-4A50-A776-E3E8AD9FDAEC}">
      <dsp:nvSpPr>
        <dsp:cNvPr id="0" name=""/>
        <dsp:cNvSpPr/>
      </dsp:nvSpPr>
      <dsp:spPr>
        <a:xfrm>
          <a:off x="295064" y="3879213"/>
          <a:ext cx="536480" cy="5364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5BF0B4B-A646-408E-A3E9-A6999D58308C}">
      <dsp:nvSpPr>
        <dsp:cNvPr id="0" name=""/>
        <dsp:cNvSpPr/>
      </dsp:nvSpPr>
      <dsp:spPr>
        <a:xfrm>
          <a:off x="1126608" y="365974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622300">
            <a:lnSpc>
              <a:spcPct val="90000"/>
            </a:lnSpc>
            <a:spcBef>
              <a:spcPct val="0"/>
            </a:spcBef>
            <a:spcAft>
              <a:spcPct val="35000"/>
            </a:spcAft>
            <a:buNone/>
          </a:pPr>
          <a:r>
            <a:rPr lang="en-US" sz="1400" kern="1200"/>
            <a:t>In this project, I will try to find a category of optimal affordable housing projects with better living facilities. This report will be targeted to individuals who want to have their own home but can not afford commodity housing in San Francisco.</a:t>
          </a:r>
        </a:p>
      </dsp:txBody>
      <dsp:txXfrm>
        <a:off x="1126608" y="3659744"/>
        <a:ext cx="4786828" cy="9754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FF969-099E-40F7-A931-A6EAAF0E2911}">
      <dsp:nvSpPr>
        <dsp:cNvPr id="0" name=""/>
        <dsp:cNvSpPr/>
      </dsp:nvSpPr>
      <dsp:spPr>
        <a:xfrm>
          <a:off x="57854" y="123482"/>
          <a:ext cx="1256182" cy="12561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53CE21F-D17E-4B92-B654-1DB3CDF7288E}">
      <dsp:nvSpPr>
        <dsp:cNvPr id="0" name=""/>
        <dsp:cNvSpPr/>
      </dsp:nvSpPr>
      <dsp:spPr>
        <a:xfrm>
          <a:off x="321652" y="387280"/>
          <a:ext cx="728586" cy="728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E52C4F3-8783-4D7B-AFE3-87E8047B16F5}">
      <dsp:nvSpPr>
        <dsp:cNvPr id="0" name=""/>
        <dsp:cNvSpPr/>
      </dsp:nvSpPr>
      <dsp:spPr>
        <a:xfrm>
          <a:off x="1583219" y="123482"/>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The first step should be defined the business problem, we already have done that in Introduction</a:t>
          </a:r>
        </a:p>
      </dsp:txBody>
      <dsp:txXfrm>
        <a:off x="1583219" y="123482"/>
        <a:ext cx="2961002" cy="1256182"/>
      </dsp:txXfrm>
    </dsp:sp>
    <dsp:sp modelId="{F7C00ADF-44B5-41CF-9991-4F734E928B8A}">
      <dsp:nvSpPr>
        <dsp:cNvPr id="0" name=""/>
        <dsp:cNvSpPr/>
      </dsp:nvSpPr>
      <dsp:spPr>
        <a:xfrm>
          <a:off x="5060153" y="123482"/>
          <a:ext cx="1256182" cy="12561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B1521A8-A344-4C92-9630-6AC3AAD4BA26}">
      <dsp:nvSpPr>
        <dsp:cNvPr id="0" name=""/>
        <dsp:cNvSpPr/>
      </dsp:nvSpPr>
      <dsp:spPr>
        <a:xfrm>
          <a:off x="5323952" y="387280"/>
          <a:ext cx="728586" cy="728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C1A5F24-681F-47B4-9C6C-BA9CCC4CF352}">
      <dsp:nvSpPr>
        <dsp:cNvPr id="0" name=""/>
        <dsp:cNvSpPr/>
      </dsp:nvSpPr>
      <dsp:spPr>
        <a:xfrm>
          <a:off x="6585518" y="123482"/>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The second step should be downloaded the data and explore it, as we have done in Data</a:t>
          </a:r>
        </a:p>
      </dsp:txBody>
      <dsp:txXfrm>
        <a:off x="6585518" y="123482"/>
        <a:ext cx="2961002" cy="1256182"/>
      </dsp:txXfrm>
    </dsp:sp>
    <dsp:sp modelId="{A5137A5E-B481-4B16-AE1F-426C60F85D40}">
      <dsp:nvSpPr>
        <dsp:cNvPr id="0" name=""/>
        <dsp:cNvSpPr/>
      </dsp:nvSpPr>
      <dsp:spPr>
        <a:xfrm>
          <a:off x="57854" y="1944828"/>
          <a:ext cx="1256182" cy="12561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25B13E8-7C19-465A-9754-846AE7496B66}">
      <dsp:nvSpPr>
        <dsp:cNvPr id="0" name=""/>
        <dsp:cNvSpPr/>
      </dsp:nvSpPr>
      <dsp:spPr>
        <a:xfrm>
          <a:off x="321652" y="2208627"/>
          <a:ext cx="728586" cy="728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AFEF3E7-5B6D-44F4-968C-6DB0BA7BBA08}">
      <dsp:nvSpPr>
        <dsp:cNvPr id="0" name=""/>
        <dsp:cNvSpPr/>
      </dsp:nvSpPr>
      <dsp:spPr>
        <a:xfrm>
          <a:off x="1583219" y="1944828"/>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The Third step is to explore neighborhoods of each affordable housing projects in San Francisco with Foursquare API</a:t>
          </a:r>
        </a:p>
      </dsp:txBody>
      <dsp:txXfrm>
        <a:off x="1583219" y="1944828"/>
        <a:ext cx="2961002" cy="1256182"/>
      </dsp:txXfrm>
    </dsp:sp>
    <dsp:sp modelId="{F11548D3-A415-435B-ACBE-C9A61A9C40AC}">
      <dsp:nvSpPr>
        <dsp:cNvPr id="0" name=""/>
        <dsp:cNvSpPr/>
      </dsp:nvSpPr>
      <dsp:spPr>
        <a:xfrm>
          <a:off x="5060153" y="1944828"/>
          <a:ext cx="1256182" cy="12561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B22B712-0FE9-446C-B77C-E8C3AA9CEFAF}">
      <dsp:nvSpPr>
        <dsp:cNvPr id="0" name=""/>
        <dsp:cNvSpPr/>
      </dsp:nvSpPr>
      <dsp:spPr>
        <a:xfrm>
          <a:off x="5323952" y="2208627"/>
          <a:ext cx="728586" cy="7285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7987157-77DE-4E49-8CC4-F1F2CC43BE41}">
      <dsp:nvSpPr>
        <dsp:cNvPr id="0" name=""/>
        <dsp:cNvSpPr/>
      </dsp:nvSpPr>
      <dsp:spPr>
        <a:xfrm>
          <a:off x="6585518" y="1944828"/>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The final step, cluster the all the affordable housing projects with K-means &amp; visualize geographic details of each cluster</a:t>
          </a:r>
        </a:p>
      </dsp:txBody>
      <dsp:txXfrm>
        <a:off x="6585518" y="1944828"/>
        <a:ext cx="2961002" cy="12561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2/19/19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2/19/19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34FA-4BB8-F245-9BA7-C594BD90859F}"/>
              </a:ext>
            </a:extLst>
          </p:cNvPr>
          <p:cNvSpPr>
            <a:spLocks noGrp="1"/>
          </p:cNvSpPr>
          <p:nvPr>
            <p:ph type="ctrTitle"/>
          </p:nvPr>
        </p:nvSpPr>
        <p:spPr>
          <a:xfrm>
            <a:off x="2670028" y="2158284"/>
            <a:ext cx="8637073" cy="2541431"/>
          </a:xfrm>
        </p:spPr>
        <p:txBody>
          <a:bodyPr/>
          <a:lstStyle/>
          <a:p>
            <a:r>
              <a:rPr lang="en-US" dirty="0"/>
              <a:t>Capstone Project</a:t>
            </a:r>
          </a:p>
        </p:txBody>
      </p:sp>
      <p:sp>
        <p:nvSpPr>
          <p:cNvPr id="3" name="Subtitle 2">
            <a:extLst>
              <a:ext uri="{FF2B5EF4-FFF2-40B4-BE49-F238E27FC236}">
                <a16:creationId xmlns:a16="http://schemas.microsoft.com/office/drawing/2014/main" id="{D4A6491C-57BD-894B-93C8-C56FDE846D9B}"/>
              </a:ext>
            </a:extLst>
          </p:cNvPr>
          <p:cNvSpPr>
            <a:spLocks noGrp="1"/>
          </p:cNvSpPr>
          <p:nvPr>
            <p:ph type="subTitle" idx="1"/>
          </p:nvPr>
        </p:nvSpPr>
        <p:spPr>
          <a:xfrm>
            <a:off x="2249215" y="1013076"/>
            <a:ext cx="9057886" cy="2415923"/>
          </a:xfrm>
        </p:spPr>
        <p:txBody>
          <a:bodyPr>
            <a:normAutofit lnSpcReduction="10000"/>
          </a:bodyPr>
          <a:lstStyle/>
          <a:p>
            <a:pPr algn="r"/>
            <a:r>
              <a:rPr lang="en-US" sz="4000" dirty="0"/>
              <a:t>Segmenting and Clustering </a:t>
            </a:r>
          </a:p>
          <a:p>
            <a:pPr algn="r"/>
            <a:r>
              <a:rPr lang="en-US" sz="4000" dirty="0">
                <a:solidFill>
                  <a:schemeClr val="accent2">
                    <a:lumMod val="75000"/>
                  </a:schemeClr>
                </a:solidFill>
              </a:rPr>
              <a:t>Affordable Housing Projects </a:t>
            </a:r>
          </a:p>
          <a:p>
            <a:pPr algn="r"/>
            <a:r>
              <a:rPr lang="en-US" sz="4000" dirty="0"/>
              <a:t>in San Francisco</a:t>
            </a:r>
          </a:p>
        </p:txBody>
      </p:sp>
      <p:sp>
        <p:nvSpPr>
          <p:cNvPr id="4" name="TextBox 3">
            <a:extLst>
              <a:ext uri="{FF2B5EF4-FFF2-40B4-BE49-F238E27FC236}">
                <a16:creationId xmlns:a16="http://schemas.microsoft.com/office/drawing/2014/main" id="{6E1C1593-29C6-5944-99D3-B29C5A86CB3C}"/>
              </a:ext>
            </a:extLst>
          </p:cNvPr>
          <p:cNvSpPr txBox="1"/>
          <p:nvPr/>
        </p:nvSpPr>
        <p:spPr>
          <a:xfrm>
            <a:off x="9070427" y="5444359"/>
            <a:ext cx="2953407" cy="646331"/>
          </a:xfrm>
          <a:prstGeom prst="rect">
            <a:avLst/>
          </a:prstGeom>
          <a:noFill/>
        </p:spPr>
        <p:txBody>
          <a:bodyPr wrap="square" rtlCol="0">
            <a:spAutoFit/>
          </a:bodyPr>
          <a:lstStyle/>
          <a:p>
            <a:pPr algn="r"/>
            <a:r>
              <a:rPr lang="en-US" dirty="0"/>
              <a:t>By      Suki   Zuo  </a:t>
            </a:r>
          </a:p>
          <a:p>
            <a:pPr algn="r"/>
            <a:r>
              <a:rPr lang="en-US" dirty="0"/>
              <a:t>2019-02-19</a:t>
            </a:r>
          </a:p>
        </p:txBody>
      </p:sp>
    </p:spTree>
    <p:extLst>
      <p:ext uri="{BB962C8B-B14F-4D97-AF65-F5344CB8AC3E}">
        <p14:creationId xmlns:p14="http://schemas.microsoft.com/office/powerpoint/2010/main" val="3336417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24EF554-401D-7C43-B9CF-04CB0274D4B8}"/>
              </a:ext>
            </a:extLst>
          </p:cNvPr>
          <p:cNvSpPr>
            <a:spLocks noGrp="1"/>
          </p:cNvSpPr>
          <p:nvPr>
            <p:ph type="title"/>
          </p:nvPr>
        </p:nvSpPr>
        <p:spPr>
          <a:xfrm>
            <a:off x="659301" y="1308018"/>
            <a:ext cx="4641362" cy="1868760"/>
          </a:xfrm>
        </p:spPr>
        <p:txBody>
          <a:bodyPr vert="horz" lIns="91440" tIns="45720" rIns="91440" bIns="0" rtlCol="0" anchor="b">
            <a:normAutofit/>
          </a:bodyPr>
          <a:lstStyle/>
          <a:p>
            <a:r>
              <a:rPr lang="en-US" sz="3300" dirty="0"/>
              <a:t>4. Analysis</a:t>
            </a:r>
            <a:br>
              <a:rPr lang="en-US" sz="3300" dirty="0"/>
            </a:br>
            <a:r>
              <a:rPr lang="en-US" sz="2800" dirty="0">
                <a:solidFill>
                  <a:schemeClr val="accent2">
                    <a:lumMod val="75000"/>
                  </a:schemeClr>
                </a:solidFill>
              </a:rPr>
              <a:t>4.2  Cluster </a:t>
            </a:r>
            <a:br>
              <a:rPr lang="en-US" sz="2800" dirty="0">
                <a:solidFill>
                  <a:schemeClr val="accent2">
                    <a:lumMod val="75000"/>
                  </a:schemeClr>
                </a:solidFill>
              </a:rPr>
            </a:br>
            <a:r>
              <a:rPr lang="en-US" sz="2800" dirty="0">
                <a:solidFill>
                  <a:schemeClr val="accent2">
                    <a:lumMod val="75000"/>
                  </a:schemeClr>
                </a:solidFill>
              </a:rPr>
              <a:t>      Projects</a:t>
            </a:r>
            <a:endParaRPr lang="en-US" sz="3300" dirty="0">
              <a:solidFill>
                <a:schemeClr val="accent2">
                  <a:lumMod val="75000"/>
                </a:schemeClr>
              </a:solidFill>
            </a:endParaRPr>
          </a:p>
        </p:txBody>
      </p:sp>
      <p:sp>
        <p:nvSpPr>
          <p:cNvPr id="3" name="Content Placeholder 2">
            <a:extLst>
              <a:ext uri="{FF2B5EF4-FFF2-40B4-BE49-F238E27FC236}">
                <a16:creationId xmlns:a16="http://schemas.microsoft.com/office/drawing/2014/main" id="{93881877-3275-AA4A-A675-25D47E016D00}"/>
              </a:ext>
            </a:extLst>
          </p:cNvPr>
          <p:cNvSpPr>
            <a:spLocks noGrp="1"/>
          </p:cNvSpPr>
          <p:nvPr>
            <p:ph idx="1"/>
          </p:nvPr>
        </p:nvSpPr>
        <p:spPr>
          <a:xfrm>
            <a:off x="659302" y="3531204"/>
            <a:ext cx="3314369" cy="1610643"/>
          </a:xfrm>
        </p:spPr>
        <p:txBody>
          <a:bodyPr vert="horz" lIns="91440" tIns="91440" rIns="91440" bIns="91440" rtlCol="0">
            <a:normAutofit/>
          </a:bodyPr>
          <a:lstStyle/>
          <a:p>
            <a:pPr marL="0" indent="0">
              <a:buNone/>
            </a:pPr>
            <a:r>
              <a:rPr lang="en-US" sz="1600" cap="all" dirty="0"/>
              <a:t>Best K with </a:t>
            </a:r>
          </a:p>
          <a:p>
            <a:pPr marL="0" indent="0">
              <a:buNone/>
            </a:pPr>
            <a:r>
              <a:rPr lang="en-US" sz="1600" b="1" cap="all" dirty="0">
                <a:solidFill>
                  <a:schemeClr val="accent2">
                    <a:lumMod val="75000"/>
                  </a:schemeClr>
                </a:solidFill>
              </a:rPr>
              <a:t>Elbow criterion</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E6B47BA-7E77-F344-B17D-5039C24B301E}"/>
              </a:ext>
            </a:extLst>
          </p:cNvPr>
          <p:cNvPicPr/>
          <p:nvPr/>
        </p:nvPicPr>
        <p:blipFill>
          <a:blip r:embed="rId3"/>
          <a:stretch>
            <a:fillRect/>
          </a:stretch>
        </p:blipFill>
        <p:spPr>
          <a:xfrm>
            <a:off x="4618374" y="1125287"/>
            <a:ext cx="6282919" cy="3848287"/>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5046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CE2313CB-AD5A-4ABF-8017-2F3888D07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DE009D9-E9CB-4EBB-A0C6-C345F8495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24EF554-401D-7C43-B9CF-04CB0274D4B8}"/>
              </a:ext>
            </a:extLst>
          </p:cNvPr>
          <p:cNvSpPr>
            <a:spLocks noGrp="1"/>
          </p:cNvSpPr>
          <p:nvPr>
            <p:ph type="title"/>
          </p:nvPr>
        </p:nvSpPr>
        <p:spPr>
          <a:xfrm>
            <a:off x="1772260" y="3938640"/>
            <a:ext cx="8974371" cy="1081613"/>
          </a:xfrm>
        </p:spPr>
        <p:txBody>
          <a:bodyPr vert="horz" lIns="91440" tIns="45720" rIns="91440" bIns="0" rtlCol="0" anchor="b">
            <a:normAutofit/>
          </a:bodyPr>
          <a:lstStyle/>
          <a:p>
            <a:r>
              <a:rPr lang="en-US" sz="2800" dirty="0"/>
              <a:t>4. Analysis</a:t>
            </a:r>
            <a:br>
              <a:rPr lang="en-US" sz="2800" dirty="0"/>
            </a:br>
            <a:r>
              <a:rPr lang="en-US" sz="2400" dirty="0">
                <a:solidFill>
                  <a:schemeClr val="accent2">
                    <a:lumMod val="75000"/>
                  </a:schemeClr>
                </a:solidFill>
              </a:rPr>
              <a:t>4.2  Cluster Projects</a:t>
            </a:r>
            <a:endParaRPr lang="en-US" sz="2800" dirty="0">
              <a:solidFill>
                <a:schemeClr val="accent2">
                  <a:lumMod val="75000"/>
                </a:schemeClr>
              </a:solidFill>
            </a:endParaRPr>
          </a:p>
        </p:txBody>
      </p:sp>
      <p:sp>
        <p:nvSpPr>
          <p:cNvPr id="3" name="Content Placeholder 2">
            <a:extLst>
              <a:ext uri="{FF2B5EF4-FFF2-40B4-BE49-F238E27FC236}">
                <a16:creationId xmlns:a16="http://schemas.microsoft.com/office/drawing/2014/main" id="{93881877-3275-AA4A-A675-25D47E016D00}"/>
              </a:ext>
            </a:extLst>
          </p:cNvPr>
          <p:cNvSpPr>
            <a:spLocks noGrp="1"/>
          </p:cNvSpPr>
          <p:nvPr>
            <p:ph idx="1"/>
          </p:nvPr>
        </p:nvSpPr>
        <p:spPr>
          <a:xfrm>
            <a:off x="1776729" y="5016709"/>
            <a:ext cx="8643011" cy="457219"/>
          </a:xfrm>
        </p:spPr>
        <p:txBody>
          <a:bodyPr vert="horz" lIns="91440" tIns="91440" rIns="91440" bIns="91440" rtlCol="0">
            <a:normAutofit fontScale="92500" lnSpcReduction="10000"/>
          </a:bodyPr>
          <a:lstStyle/>
          <a:p>
            <a:pPr marL="0" indent="0">
              <a:buNone/>
            </a:pPr>
            <a:r>
              <a:rPr lang="en-US" sz="1800" cap="all" dirty="0"/>
              <a:t>Merged table with cluster labels</a:t>
            </a:r>
          </a:p>
        </p:txBody>
      </p:sp>
      <p:grpSp>
        <p:nvGrpSpPr>
          <p:cNvPr id="21" name="Group 20">
            <a:extLst>
              <a:ext uri="{FF2B5EF4-FFF2-40B4-BE49-F238E27FC236}">
                <a16:creationId xmlns:a16="http://schemas.microsoft.com/office/drawing/2014/main" id="{230FFF44-4B6D-47A3-8EF6-EC72DA2A7F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2" y="323838"/>
            <a:ext cx="9299965" cy="3652791"/>
            <a:chOff x="1445672" y="323838"/>
            <a:chExt cx="9299965" cy="3652791"/>
          </a:xfrm>
        </p:grpSpPr>
        <p:sp>
          <p:nvSpPr>
            <p:cNvPr id="22" name="Rectangle 21">
              <a:extLst>
                <a:ext uri="{FF2B5EF4-FFF2-40B4-BE49-F238E27FC236}">
                  <a16:creationId xmlns:a16="http://schemas.microsoft.com/office/drawing/2014/main" id="{02C9BEEC-0281-408B-840C-9C73B781A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5672" y="323838"/>
              <a:ext cx="9299965" cy="365279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A308C4D-7B09-4FA1-B1F7-77E5C3FDF5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8238" y="647445"/>
              <a:ext cx="8673013" cy="3002215"/>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EC547D0E-8A87-4725-8224-311D6A772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3410" y="806495"/>
            <a:ext cx="8347608" cy="2678774"/>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B7EB9EE-2311-344D-AF6E-17D655143E48}"/>
              </a:ext>
            </a:extLst>
          </p:cNvPr>
          <p:cNvPicPr/>
          <p:nvPr/>
        </p:nvPicPr>
        <p:blipFill>
          <a:blip r:embed="rId3"/>
          <a:stretch>
            <a:fillRect/>
          </a:stretch>
        </p:blipFill>
        <p:spPr>
          <a:xfrm>
            <a:off x="2079933" y="1115691"/>
            <a:ext cx="8020655" cy="2065319"/>
          </a:xfrm>
          <a:prstGeom prst="rect">
            <a:avLst/>
          </a:prstGeom>
        </p:spPr>
      </p:pic>
      <p:cxnSp>
        <p:nvCxnSpPr>
          <p:cNvPr id="27" name="Straight Connector 26">
            <a:extLst>
              <a:ext uri="{FF2B5EF4-FFF2-40B4-BE49-F238E27FC236}">
                <a16:creationId xmlns:a16="http://schemas.microsoft.com/office/drawing/2014/main" id="{3E5C3848-5A58-4B84-AFBB-E7D9B99EB1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9" name="Picture 28">
            <a:extLst>
              <a:ext uri="{FF2B5EF4-FFF2-40B4-BE49-F238E27FC236}">
                <a16:creationId xmlns:a16="http://schemas.microsoft.com/office/drawing/2014/main" id="{3A580E99-2B1B-4372-A707-20312A9403A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63B4A4AA-0179-4AB7-8EED-031600A724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339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BB14454-D00C-4958-BB39-F5F9F3AC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28A657A7-C4E5-425B-98FA-BB817FF7BF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24EF554-401D-7C43-B9CF-04CB0274D4B8}"/>
              </a:ext>
            </a:extLst>
          </p:cNvPr>
          <p:cNvSpPr>
            <a:spLocks noGrp="1"/>
          </p:cNvSpPr>
          <p:nvPr>
            <p:ph type="title"/>
          </p:nvPr>
        </p:nvSpPr>
        <p:spPr>
          <a:xfrm>
            <a:off x="7218030" y="804520"/>
            <a:ext cx="4238246" cy="1049235"/>
          </a:xfrm>
        </p:spPr>
        <p:txBody>
          <a:bodyPr>
            <a:normAutofit/>
          </a:bodyPr>
          <a:lstStyle/>
          <a:p>
            <a:r>
              <a:rPr lang="en-US" dirty="0"/>
              <a:t>4. Analysis</a:t>
            </a:r>
            <a:br>
              <a:rPr lang="en-US" sz="2800" dirty="0"/>
            </a:br>
            <a:r>
              <a:rPr lang="en-US" sz="2800" dirty="0">
                <a:solidFill>
                  <a:schemeClr val="accent2">
                    <a:lumMod val="75000"/>
                  </a:schemeClr>
                </a:solidFill>
              </a:rPr>
              <a:t>4.2  Cluster Projects</a:t>
            </a:r>
          </a:p>
        </p:txBody>
      </p:sp>
      <p:sp>
        <p:nvSpPr>
          <p:cNvPr id="13" name="Rectangle 12">
            <a:extLst>
              <a:ext uri="{FF2B5EF4-FFF2-40B4-BE49-F238E27FC236}">
                <a16:creationId xmlns:a16="http://schemas.microsoft.com/office/drawing/2014/main" id="{A1084370-0E70-4003-9787-3490FCC20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5" name="Group 14">
            <a:extLst>
              <a:ext uri="{FF2B5EF4-FFF2-40B4-BE49-F238E27FC236}">
                <a16:creationId xmlns:a16="http://schemas.microsoft.com/office/drawing/2014/main" id="{2B7C66D2-22E8-4E8F-829B-050BFA7C86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7463259" y="583365"/>
            <a:chExt cx="6104330" cy="5181928"/>
          </a:xfrm>
        </p:grpSpPr>
        <p:sp>
          <p:nvSpPr>
            <p:cNvPr id="16" name="Rectangle 15">
              <a:extLst>
                <a:ext uri="{FF2B5EF4-FFF2-40B4-BE49-F238E27FC236}">
                  <a16:creationId xmlns:a16="http://schemas.microsoft.com/office/drawing/2014/main" id="{F0B78D6F-1F61-4DBB-8F5A-934BB850D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3EA261D-1F8C-4BE5-8586-3C1CC5CE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0C2A6FCD-CB52-F14B-9A36-73D9CB28DB29}"/>
              </a:ext>
            </a:extLst>
          </p:cNvPr>
          <p:cNvPicPr/>
          <p:nvPr/>
        </p:nvPicPr>
        <p:blipFill rotWithShape="1">
          <a:blip r:embed="rId2"/>
          <a:srcRect l="16693"/>
          <a:stretch/>
        </p:blipFill>
        <p:spPr>
          <a:xfrm>
            <a:off x="1271223" y="1116345"/>
            <a:ext cx="4825148" cy="3866172"/>
          </a:xfrm>
          <a:prstGeom prst="rect">
            <a:avLst/>
          </a:prstGeom>
        </p:spPr>
      </p:pic>
      <p:sp>
        <p:nvSpPr>
          <p:cNvPr id="3" name="Content Placeholder 2">
            <a:extLst>
              <a:ext uri="{FF2B5EF4-FFF2-40B4-BE49-F238E27FC236}">
                <a16:creationId xmlns:a16="http://schemas.microsoft.com/office/drawing/2014/main" id="{93881877-3275-AA4A-A675-25D47E016D00}"/>
              </a:ext>
            </a:extLst>
          </p:cNvPr>
          <p:cNvSpPr>
            <a:spLocks noGrp="1"/>
          </p:cNvSpPr>
          <p:nvPr>
            <p:ph idx="1"/>
          </p:nvPr>
        </p:nvSpPr>
        <p:spPr>
          <a:xfrm>
            <a:off x="7218029" y="2015732"/>
            <a:ext cx="4540584" cy="3450613"/>
          </a:xfrm>
        </p:spPr>
        <p:txBody>
          <a:bodyPr>
            <a:normAutofit/>
          </a:bodyPr>
          <a:lstStyle/>
          <a:p>
            <a:r>
              <a:rPr lang="en-US" dirty="0"/>
              <a:t>Geographic details of each cluster</a:t>
            </a:r>
          </a:p>
        </p:txBody>
      </p:sp>
      <p:pic>
        <p:nvPicPr>
          <p:cNvPr id="19" name="Picture 18">
            <a:extLst>
              <a:ext uri="{FF2B5EF4-FFF2-40B4-BE49-F238E27FC236}">
                <a16:creationId xmlns:a16="http://schemas.microsoft.com/office/drawing/2014/main" id="{3635D2BC-4EDA-4A3E-83BF-035608099B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A3C86EB9-7FA9-42F7-B348-A7FD17436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344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79D32-072C-274E-A864-3B4331BC12F5}"/>
              </a:ext>
            </a:extLst>
          </p:cNvPr>
          <p:cNvSpPr>
            <a:spLocks noGrp="1"/>
          </p:cNvSpPr>
          <p:nvPr>
            <p:ph type="title"/>
          </p:nvPr>
        </p:nvSpPr>
        <p:spPr>
          <a:xfrm>
            <a:off x="882651" y="977028"/>
            <a:ext cx="3333410" cy="5237503"/>
          </a:xfrm>
        </p:spPr>
        <p:txBody>
          <a:bodyPr anchor="ctr">
            <a:normAutofit/>
          </a:bodyPr>
          <a:lstStyle/>
          <a:p>
            <a:r>
              <a:rPr lang="en-US" dirty="0"/>
              <a:t>Results </a:t>
            </a:r>
            <a:br>
              <a:rPr lang="en-US" dirty="0"/>
            </a:br>
            <a:r>
              <a:rPr lang="en-US" dirty="0">
                <a:solidFill>
                  <a:schemeClr val="accent2">
                    <a:lumMod val="75000"/>
                  </a:schemeClr>
                </a:solidFill>
              </a:rPr>
              <a:t>and</a:t>
            </a:r>
            <a:r>
              <a:rPr lang="en-US" dirty="0"/>
              <a:t> Discussion</a:t>
            </a:r>
          </a:p>
        </p:txBody>
      </p:sp>
      <p:sp>
        <p:nvSpPr>
          <p:cNvPr id="10" name="Rectangle 9">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solidFill>
            <a:schemeClr val="tx2"/>
          </a:solidFill>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F6773F-D7F2-4D4C-839B-61AC72187435}"/>
              </a:ext>
            </a:extLst>
          </p:cNvPr>
          <p:cNvSpPr>
            <a:spLocks noGrp="1"/>
          </p:cNvSpPr>
          <p:nvPr>
            <p:ph idx="1"/>
          </p:nvPr>
        </p:nvSpPr>
        <p:spPr>
          <a:xfrm>
            <a:off x="5063497" y="767037"/>
            <a:ext cx="6883082" cy="5657483"/>
          </a:xfrm>
        </p:spPr>
        <p:txBody>
          <a:bodyPr anchor="ctr">
            <a:normAutofit/>
          </a:bodyPr>
          <a:lstStyle/>
          <a:p>
            <a:pPr lvl="0" algn="just">
              <a:lnSpc>
                <a:spcPct val="110000"/>
              </a:lnSpc>
            </a:pPr>
            <a:r>
              <a:rPr lang="en-US" sz="1600" dirty="0">
                <a:solidFill>
                  <a:schemeClr val="bg1"/>
                </a:solidFill>
              </a:rPr>
              <a:t>Cluster 1 contains 12 affordable housing pipeline projects, top 10 Most Common Venue mainly contains </a:t>
            </a:r>
            <a:r>
              <a:rPr lang="en-US" sz="1600" dirty="0">
                <a:solidFill>
                  <a:schemeClr val="accent2">
                    <a:lumMod val="75000"/>
                  </a:schemeClr>
                </a:solidFill>
              </a:rPr>
              <a:t>Art Gallery /Spa /Bus Station /Public Art /Jewelry Store /Flower Shop</a:t>
            </a:r>
            <a:r>
              <a:rPr lang="en-US" sz="1600" dirty="0">
                <a:solidFill>
                  <a:schemeClr val="bg1"/>
                </a:solidFill>
              </a:rPr>
              <a:t>, if the individual is an artist or have great interest in art, these areas will be quite good. </a:t>
            </a:r>
          </a:p>
          <a:p>
            <a:pPr lvl="0" algn="just">
              <a:lnSpc>
                <a:spcPct val="110000"/>
              </a:lnSpc>
            </a:pPr>
            <a:r>
              <a:rPr lang="en-US" sz="1600" dirty="0">
                <a:solidFill>
                  <a:schemeClr val="bg1"/>
                </a:solidFill>
              </a:rPr>
              <a:t>Cluster 2 contains 53 affordable housing pipeline projects, this cluster contains most projects, top 10 Most Common Venue mainly contains </a:t>
            </a:r>
            <a:r>
              <a:rPr lang="en-US" sz="1600" dirty="0">
                <a:solidFill>
                  <a:schemeClr val="accent2">
                    <a:lumMod val="75000"/>
                  </a:schemeClr>
                </a:solidFill>
              </a:rPr>
              <a:t>Coffee Shop /Gym /Bar /Sandwich Place /Art Gallery /all kinds of Restaurants /Spa /Park /Theater etc.., </a:t>
            </a:r>
            <a:r>
              <a:rPr lang="en-US" sz="1600" dirty="0">
                <a:solidFill>
                  <a:schemeClr val="bg1"/>
                </a:solidFill>
              </a:rPr>
              <a:t>almost cover every aspect of our daily life, obviously, it will be very convenient to live in these areas.</a:t>
            </a:r>
          </a:p>
          <a:p>
            <a:pPr lvl="0" algn="just">
              <a:lnSpc>
                <a:spcPct val="110000"/>
              </a:lnSpc>
            </a:pPr>
            <a:r>
              <a:rPr lang="en-US" sz="1600" dirty="0">
                <a:solidFill>
                  <a:schemeClr val="bg1"/>
                </a:solidFill>
              </a:rPr>
              <a:t>Cluster 3 contains 5 affordable housing pipeline projects, top 10 Most Common Venue mainly contains </a:t>
            </a:r>
            <a:r>
              <a:rPr lang="en-US" sz="1600" dirty="0">
                <a:solidFill>
                  <a:schemeClr val="accent2">
                    <a:lumMod val="75000"/>
                  </a:schemeClr>
                </a:solidFill>
              </a:rPr>
              <a:t>Spa /Factory /Food &amp; Drink Shop /Motorcycle Shop /Brewery /Food Truck /Food Stand /Food Service</a:t>
            </a:r>
            <a:r>
              <a:rPr lang="en-US" sz="1600" dirty="0">
                <a:solidFill>
                  <a:schemeClr val="bg1"/>
                </a:solidFill>
              </a:rPr>
              <a:t>, it seems like these are food producing areas, living facilities are too simple here, but it may be good for those who work here.</a:t>
            </a:r>
          </a:p>
          <a:p>
            <a:pPr lvl="0" algn="just">
              <a:lnSpc>
                <a:spcPct val="110000"/>
              </a:lnSpc>
            </a:pPr>
            <a:r>
              <a:rPr lang="en-US" sz="1600" dirty="0">
                <a:solidFill>
                  <a:schemeClr val="bg1"/>
                </a:solidFill>
              </a:rPr>
              <a:t>Cluster 4 contains 5 affordable housing pipeline projects, top 10 Most Common Venue mainly contains </a:t>
            </a:r>
            <a:r>
              <a:rPr lang="en-US" sz="1600" dirty="0">
                <a:solidFill>
                  <a:schemeClr val="accent2">
                    <a:lumMod val="75000"/>
                  </a:schemeClr>
                </a:solidFill>
              </a:rPr>
              <a:t>Art Gallery /Bus Stop /Grocery Store /Outdoor Sculpture /Restaurant /Harbor / Marina /Spa</a:t>
            </a:r>
            <a:r>
              <a:rPr lang="en-US" sz="1600" dirty="0">
                <a:solidFill>
                  <a:schemeClr val="bg1"/>
                </a:solidFill>
              </a:rPr>
              <a:t>, another cluster closely relate to art, as we can see from the map, this cluster is not far from cluster 1, people who are interest in art can also take these projects into consideration.</a:t>
            </a:r>
          </a:p>
          <a:p>
            <a:pPr algn="just">
              <a:lnSpc>
                <a:spcPct val="110000"/>
              </a:lnSpc>
            </a:pPr>
            <a:endParaRPr lang="en-US" sz="1600" dirty="0">
              <a:solidFill>
                <a:schemeClr val="bg1"/>
              </a:solidFill>
            </a:endParaRPr>
          </a:p>
        </p:txBody>
      </p:sp>
    </p:spTree>
    <p:extLst>
      <p:ext uri="{BB962C8B-B14F-4D97-AF65-F5344CB8AC3E}">
        <p14:creationId xmlns:p14="http://schemas.microsoft.com/office/powerpoint/2010/main" val="3363851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9D32-072C-274E-A864-3B4331BC12F5}"/>
              </a:ext>
            </a:extLst>
          </p:cNvPr>
          <p:cNvSpPr>
            <a:spLocks noGrp="1"/>
          </p:cNvSpPr>
          <p:nvPr>
            <p:ph type="title"/>
          </p:nvPr>
        </p:nvSpPr>
        <p:spPr>
          <a:xfrm>
            <a:off x="1451579" y="804519"/>
            <a:ext cx="9603275" cy="1049235"/>
          </a:xfrm>
        </p:spPr>
        <p:txBody>
          <a:bodyPr/>
          <a:lstStyle/>
          <a:p>
            <a:r>
              <a:rPr lang="en-US" dirty="0"/>
              <a:t>Conclusion</a:t>
            </a:r>
          </a:p>
        </p:txBody>
      </p:sp>
      <p:sp>
        <p:nvSpPr>
          <p:cNvPr id="3" name="Content Placeholder 2">
            <a:extLst>
              <a:ext uri="{FF2B5EF4-FFF2-40B4-BE49-F238E27FC236}">
                <a16:creationId xmlns:a16="http://schemas.microsoft.com/office/drawing/2014/main" id="{B6F6773F-D7F2-4D4C-839B-61AC72187435}"/>
              </a:ext>
            </a:extLst>
          </p:cNvPr>
          <p:cNvSpPr>
            <a:spLocks noGrp="1"/>
          </p:cNvSpPr>
          <p:nvPr>
            <p:ph idx="1"/>
          </p:nvPr>
        </p:nvSpPr>
        <p:spPr>
          <a:xfrm>
            <a:off x="1366345" y="2015732"/>
            <a:ext cx="9688509" cy="3943634"/>
          </a:xfrm>
        </p:spPr>
        <p:txBody>
          <a:bodyPr>
            <a:normAutofit fontScale="85000" lnSpcReduction="20000"/>
          </a:bodyPr>
          <a:lstStyle/>
          <a:p>
            <a:pPr algn="just"/>
            <a:r>
              <a:rPr lang="en-US" dirty="0"/>
              <a:t>Purpose of this project is trying to find a category of optimal affordable housing projects with better living facilities. </a:t>
            </a:r>
          </a:p>
          <a:p>
            <a:pPr algn="just"/>
            <a:r>
              <a:rPr lang="en-US" dirty="0"/>
              <a:t>Target to provide first-step suggestions to individuals who want to have their own home but can not afford commodity housing in San Francisco. </a:t>
            </a:r>
          </a:p>
          <a:p>
            <a:pPr algn="just"/>
            <a:r>
              <a:rPr lang="en-US" dirty="0"/>
              <a:t>The Foursquare location data was leveraged to compare each project to provide reliable suggestions for individuals who need a place to live. </a:t>
            </a:r>
          </a:p>
          <a:p>
            <a:pPr algn="just"/>
            <a:r>
              <a:rPr lang="en-US" dirty="0"/>
              <a:t>With unsupervised learning K-means algorithm, all the affordable housing projects were clustered in to 4 categories, the advantages of each category were expressed to help individuals make their first-step decisions.</a:t>
            </a:r>
          </a:p>
          <a:p>
            <a:pPr algn="just"/>
            <a:endParaRPr lang="en-US" sz="1700" i="1" dirty="0">
              <a:solidFill>
                <a:schemeClr val="accent2">
                  <a:lumMod val="75000"/>
                </a:schemeClr>
              </a:solidFill>
            </a:endParaRPr>
          </a:p>
          <a:p>
            <a:pPr algn="just"/>
            <a:r>
              <a:rPr lang="en-US" sz="1700" i="1" dirty="0">
                <a:solidFill>
                  <a:schemeClr val="accent2">
                    <a:lumMod val="75000"/>
                  </a:schemeClr>
                </a:solidFill>
              </a:rPr>
              <a:t>This Project simply processed the ownership affordable housing programs data, and cluster them into four categories based one the living facilities data, the results can only help individuals make their first-step decisions. Further analysis can be done base on these four clusters, which can help provide more detail information to clarify the advantages of each category.</a:t>
            </a:r>
          </a:p>
        </p:txBody>
      </p:sp>
    </p:spTree>
    <p:extLst>
      <p:ext uri="{BB962C8B-B14F-4D97-AF65-F5344CB8AC3E}">
        <p14:creationId xmlns:p14="http://schemas.microsoft.com/office/powerpoint/2010/main" val="292256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F66AF-AD94-E340-9421-8526D076E79F}"/>
              </a:ext>
            </a:extLst>
          </p:cNvPr>
          <p:cNvSpPr>
            <a:spLocks noGrp="1"/>
          </p:cNvSpPr>
          <p:nvPr>
            <p:ph type="title"/>
          </p:nvPr>
        </p:nvSpPr>
        <p:spPr>
          <a:xfrm>
            <a:off x="849683" y="1240076"/>
            <a:ext cx="2727813" cy="4584527"/>
          </a:xfrm>
        </p:spPr>
        <p:txBody>
          <a:bodyPr>
            <a:normAutofit/>
          </a:bodyPr>
          <a:lstStyle/>
          <a:p>
            <a:r>
              <a:rPr lang="en-US">
                <a:solidFill>
                  <a:srgbClr val="FFFFFF"/>
                </a:solidFill>
              </a:rPr>
              <a:t>Content Page</a:t>
            </a:r>
          </a:p>
        </p:txBody>
      </p:sp>
      <p:sp>
        <p:nvSpPr>
          <p:cNvPr id="3" name="Content Placeholder 2">
            <a:extLst>
              <a:ext uri="{FF2B5EF4-FFF2-40B4-BE49-F238E27FC236}">
                <a16:creationId xmlns:a16="http://schemas.microsoft.com/office/drawing/2014/main" id="{30A39C34-94D8-0A4B-A967-6460429C56FB}"/>
              </a:ext>
            </a:extLst>
          </p:cNvPr>
          <p:cNvSpPr>
            <a:spLocks noGrp="1"/>
          </p:cNvSpPr>
          <p:nvPr>
            <p:ph idx="1"/>
          </p:nvPr>
        </p:nvSpPr>
        <p:spPr>
          <a:xfrm>
            <a:off x="4662731" y="600759"/>
            <a:ext cx="7281619" cy="5656479"/>
          </a:xfrm>
        </p:spPr>
        <p:txBody>
          <a:bodyPr anchor="ctr">
            <a:normAutofit/>
          </a:bodyPr>
          <a:lstStyle/>
          <a:p>
            <a:r>
              <a:rPr lang="en-US" dirty="0"/>
              <a:t>1 - Introduction: Business Problem</a:t>
            </a:r>
          </a:p>
          <a:p>
            <a:r>
              <a:rPr lang="en-US" dirty="0"/>
              <a:t>2 - Data  </a:t>
            </a:r>
          </a:p>
          <a:p>
            <a:pPr marL="457200" lvl="1" indent="0">
              <a:buNone/>
            </a:pPr>
            <a:r>
              <a:rPr lang="en-US" i="1" dirty="0">
                <a:solidFill>
                  <a:schemeClr val="accent2">
                    <a:lumMod val="75000"/>
                  </a:schemeClr>
                </a:solidFill>
              </a:rPr>
              <a:t>        2.1 - Source of Data     </a:t>
            </a:r>
          </a:p>
          <a:p>
            <a:pPr marL="0" indent="0">
              <a:buNone/>
            </a:pPr>
            <a:r>
              <a:rPr lang="en-US" sz="1800" i="1" dirty="0">
                <a:solidFill>
                  <a:schemeClr val="accent2">
                    <a:lumMod val="75000"/>
                  </a:schemeClr>
                </a:solidFill>
              </a:rPr>
              <a:t>	2.2 - Download and Explore Dataset</a:t>
            </a:r>
          </a:p>
          <a:p>
            <a:r>
              <a:rPr lang="en-US" dirty="0"/>
              <a:t>3 - Methodology</a:t>
            </a:r>
          </a:p>
          <a:p>
            <a:r>
              <a:rPr lang="en-US" dirty="0"/>
              <a:t>4 - Analysis        </a:t>
            </a:r>
          </a:p>
          <a:p>
            <a:pPr marL="0" indent="0">
              <a:buNone/>
            </a:pPr>
            <a:r>
              <a:rPr lang="en-US" i="1" dirty="0"/>
              <a:t>	</a:t>
            </a:r>
            <a:r>
              <a:rPr lang="en-US" sz="1800" i="1" dirty="0">
                <a:solidFill>
                  <a:schemeClr val="accent2">
                    <a:lumMod val="75000"/>
                  </a:schemeClr>
                </a:solidFill>
              </a:rPr>
              <a:t>4.1 - Analyze Project  </a:t>
            </a:r>
          </a:p>
          <a:p>
            <a:pPr marL="0" indent="0">
              <a:buNone/>
            </a:pPr>
            <a:r>
              <a:rPr lang="en-US" sz="1800" i="1" dirty="0">
                <a:solidFill>
                  <a:schemeClr val="accent2">
                    <a:lumMod val="75000"/>
                  </a:schemeClr>
                </a:solidFill>
              </a:rPr>
              <a:t>	4.2 - Cluster Projects  </a:t>
            </a:r>
          </a:p>
          <a:p>
            <a:pPr marL="0" indent="0">
              <a:buNone/>
            </a:pPr>
            <a:r>
              <a:rPr lang="en-US" sz="1800" i="1" dirty="0">
                <a:solidFill>
                  <a:schemeClr val="accent2">
                    <a:lumMod val="75000"/>
                  </a:schemeClr>
                </a:solidFill>
              </a:rPr>
              <a:t>	4.3 - Examine Clusters</a:t>
            </a:r>
          </a:p>
          <a:p>
            <a:r>
              <a:rPr lang="en-US" dirty="0"/>
              <a:t>5 - Results and Discussion</a:t>
            </a:r>
          </a:p>
          <a:p>
            <a:r>
              <a:rPr lang="en-US" dirty="0"/>
              <a:t>6 - Conclusion</a:t>
            </a:r>
          </a:p>
        </p:txBody>
      </p:sp>
    </p:spTree>
    <p:extLst>
      <p:ext uri="{BB962C8B-B14F-4D97-AF65-F5344CB8AC3E}">
        <p14:creationId xmlns:p14="http://schemas.microsoft.com/office/powerpoint/2010/main" val="747030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CED6C5E-F160-BB45-A245-FCB61D79379A}"/>
              </a:ext>
            </a:extLst>
          </p:cNvPr>
          <p:cNvSpPr>
            <a:spLocks noGrp="1"/>
          </p:cNvSpPr>
          <p:nvPr>
            <p:ph type="title"/>
          </p:nvPr>
        </p:nvSpPr>
        <p:spPr>
          <a:xfrm>
            <a:off x="1298519" y="1497533"/>
            <a:ext cx="3836278" cy="2674198"/>
          </a:xfrm>
        </p:spPr>
        <p:txBody>
          <a:bodyPr anchor="t">
            <a:normAutofit/>
          </a:bodyPr>
          <a:lstStyle/>
          <a:p>
            <a:r>
              <a:rPr lang="en-US" dirty="0"/>
              <a:t>1. Introduction</a:t>
            </a:r>
            <a:r>
              <a:rPr lang="en-US" sz="3000" dirty="0"/>
              <a:t> </a:t>
            </a:r>
            <a:br>
              <a:rPr lang="en-US" sz="3000" dirty="0"/>
            </a:br>
            <a:br>
              <a:rPr lang="en-US" sz="3000" dirty="0"/>
            </a:br>
            <a:r>
              <a:rPr lang="en-US" sz="2800" dirty="0">
                <a:solidFill>
                  <a:schemeClr val="accent2">
                    <a:lumMod val="75000"/>
                  </a:schemeClr>
                </a:solidFill>
              </a:rPr>
              <a:t>Business </a:t>
            </a:r>
            <a:br>
              <a:rPr lang="en-US" sz="2800" dirty="0">
                <a:solidFill>
                  <a:schemeClr val="accent2">
                    <a:lumMod val="75000"/>
                  </a:schemeClr>
                </a:solidFill>
              </a:rPr>
            </a:br>
            <a:r>
              <a:rPr lang="en-US" sz="2800" dirty="0">
                <a:solidFill>
                  <a:schemeClr val="accent2">
                    <a:lumMod val="75000"/>
                  </a:schemeClr>
                </a:solidFill>
              </a:rPr>
              <a:t>problem</a:t>
            </a:r>
            <a:endParaRPr lang="en-US" sz="3000" dirty="0">
              <a:solidFill>
                <a:schemeClr val="accent2">
                  <a:lumMod val="75000"/>
                </a:schemeClr>
              </a:solidFill>
            </a:endParaRPr>
          </a:p>
        </p:txBody>
      </p:sp>
      <p:cxnSp>
        <p:nvCxnSpPr>
          <p:cNvPr id="14" name="Straight Connector 1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8" name="Picture 1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ED4CFE0-9AE4-4271-9A76-963C52417F16}"/>
              </a:ext>
            </a:extLst>
          </p:cNvPr>
          <p:cNvGraphicFramePr>
            <a:graphicFrameLocks noGrp="1"/>
          </p:cNvGraphicFramePr>
          <p:nvPr>
            <p:ph idx="1"/>
            <p:extLst>
              <p:ext uri="{D42A27DB-BD31-4B8C-83A1-F6EECF244321}">
                <p14:modId xmlns:p14="http://schemas.microsoft.com/office/powerpoint/2010/main" val="1361280782"/>
              </p:ext>
            </p:extLst>
          </p:nvPr>
        </p:nvGraphicFramePr>
        <p:xfrm>
          <a:off x="5867127" y="803952"/>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3535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D6C5E-F160-BB45-A245-FCB61D79379A}"/>
              </a:ext>
            </a:extLst>
          </p:cNvPr>
          <p:cNvSpPr>
            <a:spLocks noGrp="1"/>
          </p:cNvSpPr>
          <p:nvPr>
            <p:ph type="title"/>
          </p:nvPr>
        </p:nvSpPr>
        <p:spPr/>
        <p:txBody>
          <a:bodyPr/>
          <a:lstStyle/>
          <a:p>
            <a:r>
              <a:rPr lang="en-US" dirty="0"/>
              <a:t>2. Data</a:t>
            </a:r>
            <a:br>
              <a:rPr lang="en-US" dirty="0"/>
            </a:br>
            <a:r>
              <a:rPr lang="en-US" sz="2800" dirty="0">
                <a:solidFill>
                  <a:schemeClr val="accent2">
                    <a:lumMod val="75000"/>
                  </a:schemeClr>
                </a:solidFill>
              </a:rPr>
              <a:t>2.1 Source of Data</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A18F9EDA-A330-1A4C-AD09-61824E6E485B}"/>
              </a:ext>
            </a:extLst>
          </p:cNvPr>
          <p:cNvSpPr>
            <a:spLocks noGrp="1"/>
          </p:cNvSpPr>
          <p:nvPr>
            <p:ph idx="1"/>
          </p:nvPr>
        </p:nvSpPr>
        <p:spPr/>
        <p:txBody>
          <a:bodyPr>
            <a:normAutofit fontScale="85000" lnSpcReduction="10000"/>
          </a:bodyPr>
          <a:lstStyle/>
          <a:p>
            <a:r>
              <a:rPr lang="en-US" dirty="0"/>
              <a:t>Based on the business problem, factors that will influence individuals to make the first-step decision are:</a:t>
            </a:r>
          </a:p>
          <a:p>
            <a:pPr marL="914400" lvl="1" indent="-457200">
              <a:buFont typeface="+mj-lt"/>
              <a:buAutoNum type="arabicParenR"/>
            </a:pPr>
            <a:r>
              <a:rPr lang="en-US" dirty="0"/>
              <a:t>    Number of existing facilities around each project</a:t>
            </a:r>
          </a:p>
          <a:p>
            <a:pPr marL="914400" lvl="1" indent="-457200">
              <a:buFont typeface="+mj-lt"/>
              <a:buAutoNum type="arabicParenR"/>
            </a:pPr>
            <a:r>
              <a:rPr lang="en-US" dirty="0"/>
              <a:t>    Type of existing facilities around each project</a:t>
            </a:r>
          </a:p>
          <a:p>
            <a:endParaRPr lang="en-US" dirty="0"/>
          </a:p>
          <a:p>
            <a:r>
              <a:rPr lang="en-US" dirty="0"/>
              <a:t>Following data sources will be needed to generate the proper decision:</a:t>
            </a:r>
          </a:p>
          <a:p>
            <a:pPr marL="914400" lvl="1" indent="-457200">
              <a:buFont typeface="+mj-lt"/>
              <a:buAutoNum type="arabicParenR"/>
            </a:pPr>
            <a:r>
              <a:rPr lang="en-US" dirty="0"/>
              <a:t>    Basic information(project name/location/housing tenure ) of all the affordable housing programs, which can be get from open data website of San Francisco GOV (https://</a:t>
            </a:r>
            <a:r>
              <a:rPr lang="en-US" dirty="0" err="1"/>
              <a:t>data.sfgov.org</a:t>
            </a:r>
            <a:r>
              <a:rPr lang="en-US" dirty="0"/>
              <a:t>/)</a:t>
            </a:r>
          </a:p>
          <a:p>
            <a:pPr marL="914400" lvl="1" indent="-457200">
              <a:buFont typeface="+mj-lt"/>
              <a:buAutoNum type="arabicParenR"/>
            </a:pPr>
            <a:r>
              <a:rPr lang="en-US" dirty="0"/>
              <a:t>    Number of existing facilities and their type and location in every neighborhood will be obtained using Foursquare API</a:t>
            </a:r>
          </a:p>
          <a:p>
            <a:endParaRPr lang="en-US" dirty="0"/>
          </a:p>
        </p:txBody>
      </p:sp>
    </p:spTree>
    <p:extLst>
      <p:ext uri="{BB962C8B-B14F-4D97-AF65-F5344CB8AC3E}">
        <p14:creationId xmlns:p14="http://schemas.microsoft.com/office/powerpoint/2010/main" val="3405477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D6C5E-F160-BB45-A245-FCB61D79379A}"/>
              </a:ext>
            </a:extLst>
          </p:cNvPr>
          <p:cNvSpPr>
            <a:spLocks noGrp="1"/>
          </p:cNvSpPr>
          <p:nvPr>
            <p:ph type="title"/>
          </p:nvPr>
        </p:nvSpPr>
        <p:spPr>
          <a:xfrm>
            <a:off x="1451579" y="804519"/>
            <a:ext cx="9603275" cy="1049235"/>
          </a:xfrm>
        </p:spPr>
        <p:txBody>
          <a:bodyPr/>
          <a:lstStyle/>
          <a:p>
            <a:r>
              <a:rPr lang="en-US" dirty="0"/>
              <a:t>2. Data</a:t>
            </a:r>
            <a:br>
              <a:rPr lang="en-US" dirty="0"/>
            </a:br>
            <a:r>
              <a:rPr lang="en-US" sz="2800" dirty="0">
                <a:solidFill>
                  <a:schemeClr val="accent2">
                    <a:lumMod val="75000"/>
                  </a:schemeClr>
                </a:solidFill>
              </a:rPr>
              <a:t>2.2 Download and Explore Dataset</a:t>
            </a:r>
            <a:endParaRPr lang="en-US" dirty="0"/>
          </a:p>
        </p:txBody>
      </p:sp>
      <p:sp>
        <p:nvSpPr>
          <p:cNvPr id="3" name="Content Placeholder 2">
            <a:extLst>
              <a:ext uri="{FF2B5EF4-FFF2-40B4-BE49-F238E27FC236}">
                <a16:creationId xmlns:a16="http://schemas.microsoft.com/office/drawing/2014/main" id="{A18F9EDA-A330-1A4C-AD09-61824E6E485B}"/>
              </a:ext>
            </a:extLst>
          </p:cNvPr>
          <p:cNvSpPr>
            <a:spLocks noGrp="1"/>
          </p:cNvSpPr>
          <p:nvPr>
            <p:ph idx="1"/>
          </p:nvPr>
        </p:nvSpPr>
        <p:spPr>
          <a:xfrm>
            <a:off x="1451579" y="2015732"/>
            <a:ext cx="9603275" cy="3450613"/>
          </a:xfrm>
        </p:spPr>
        <p:txBody>
          <a:bodyPr/>
          <a:lstStyle/>
          <a:p>
            <a:r>
              <a:rPr lang="en-US"/>
              <a:t>Basic information data of ‘Affordable Housing Projects’ </a:t>
            </a:r>
            <a:endParaRPr lang="en-US" dirty="0"/>
          </a:p>
        </p:txBody>
      </p:sp>
      <p:pic>
        <p:nvPicPr>
          <p:cNvPr id="4" name="Picture 3">
            <a:extLst>
              <a:ext uri="{FF2B5EF4-FFF2-40B4-BE49-F238E27FC236}">
                <a16:creationId xmlns:a16="http://schemas.microsoft.com/office/drawing/2014/main" id="{FDA911F6-B102-1C44-96B9-3355CB5BF489}"/>
              </a:ext>
            </a:extLst>
          </p:cNvPr>
          <p:cNvPicPr/>
          <p:nvPr/>
        </p:nvPicPr>
        <p:blipFill>
          <a:blip r:embed="rId2"/>
          <a:stretch>
            <a:fillRect/>
          </a:stretch>
        </p:blipFill>
        <p:spPr>
          <a:xfrm>
            <a:off x="1451579" y="2513850"/>
            <a:ext cx="10262747" cy="3157768"/>
          </a:xfrm>
          <a:prstGeom prst="rect">
            <a:avLst/>
          </a:prstGeom>
        </p:spPr>
      </p:pic>
    </p:spTree>
    <p:extLst>
      <p:ext uri="{BB962C8B-B14F-4D97-AF65-F5344CB8AC3E}">
        <p14:creationId xmlns:p14="http://schemas.microsoft.com/office/powerpoint/2010/main" val="1764387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3" name="Picture 3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7E89622D-4209-724E-85BF-544083BF49CD}"/>
              </a:ext>
            </a:extLst>
          </p:cNvPr>
          <p:cNvPicPr/>
          <p:nvPr/>
        </p:nvPicPr>
        <p:blipFill rotWithShape="1">
          <a:blip r:embed="rId3">
            <a:extLst/>
          </a:blip>
          <a:srcRect l="9091" t="5434" b="4455"/>
          <a:stretch/>
        </p:blipFill>
        <p:spPr>
          <a:xfrm>
            <a:off x="305" y="10"/>
            <a:ext cx="12191695" cy="6857990"/>
          </a:xfrm>
          <a:prstGeom prst="rect">
            <a:avLst/>
          </a:prstGeom>
        </p:spPr>
      </p:pic>
      <p:sp>
        <p:nvSpPr>
          <p:cNvPr id="39" name="Rectangle 38">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ED6C5E-F160-BB45-A245-FCB61D79379A}"/>
              </a:ext>
            </a:extLst>
          </p:cNvPr>
          <p:cNvSpPr>
            <a:spLocks noGrp="1"/>
          </p:cNvSpPr>
          <p:nvPr>
            <p:ph type="title"/>
          </p:nvPr>
        </p:nvSpPr>
        <p:spPr>
          <a:xfrm>
            <a:off x="4065511" y="3236470"/>
            <a:ext cx="6832500" cy="1252601"/>
          </a:xfrm>
        </p:spPr>
        <p:txBody>
          <a:bodyPr vert="horz" lIns="91440" tIns="45720" rIns="91440" bIns="0" rtlCol="0" anchor="b">
            <a:normAutofit/>
          </a:bodyPr>
          <a:lstStyle/>
          <a:p>
            <a:r>
              <a:rPr lang="en-US" dirty="0">
                <a:solidFill>
                  <a:srgbClr val="FFFFFE"/>
                </a:solidFill>
              </a:rPr>
              <a:t>2. Data</a:t>
            </a:r>
            <a:br>
              <a:rPr lang="en-US" sz="2800" dirty="0">
                <a:solidFill>
                  <a:srgbClr val="FFFFFE"/>
                </a:solidFill>
              </a:rPr>
            </a:br>
            <a:r>
              <a:rPr lang="en-US" sz="2800" dirty="0">
                <a:solidFill>
                  <a:srgbClr val="FFFFFE"/>
                </a:solidFill>
              </a:rPr>
              <a:t>2.2 Download and Explore Dataset</a:t>
            </a:r>
          </a:p>
        </p:txBody>
      </p:sp>
      <p:sp>
        <p:nvSpPr>
          <p:cNvPr id="3" name="Content Placeholder 2">
            <a:extLst>
              <a:ext uri="{FF2B5EF4-FFF2-40B4-BE49-F238E27FC236}">
                <a16:creationId xmlns:a16="http://schemas.microsoft.com/office/drawing/2014/main" id="{A18F9EDA-A330-1A4C-AD09-61824E6E485B}"/>
              </a:ext>
            </a:extLst>
          </p:cNvPr>
          <p:cNvSpPr>
            <a:spLocks noGrp="1"/>
          </p:cNvSpPr>
          <p:nvPr>
            <p:ph idx="1"/>
          </p:nvPr>
        </p:nvSpPr>
        <p:spPr>
          <a:xfrm>
            <a:off x="4065511" y="4669144"/>
            <a:ext cx="6832499" cy="716529"/>
          </a:xfrm>
        </p:spPr>
        <p:txBody>
          <a:bodyPr vert="horz" lIns="91440" tIns="91440" rIns="91440" bIns="91440" rtlCol="0">
            <a:normAutofit/>
          </a:bodyPr>
          <a:lstStyle/>
          <a:p>
            <a:pPr marL="0" indent="0">
              <a:buNone/>
            </a:pPr>
            <a:r>
              <a:rPr lang="en-US" sz="1800" cap="all" dirty="0">
                <a:solidFill>
                  <a:srgbClr val="FFFFFE"/>
                </a:solidFill>
              </a:rPr>
              <a:t>Geographic visual of ‘Affordable Housing Projects’ </a:t>
            </a:r>
          </a:p>
        </p:txBody>
      </p:sp>
      <p:cxnSp>
        <p:nvCxnSpPr>
          <p:cNvPr id="41" name="Straight Connector 40">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a:solidFill>
              <a:srgbClr val="F8A692"/>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3189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C3E2-E7CA-AC4D-87C5-4EDA14277097}"/>
              </a:ext>
            </a:extLst>
          </p:cNvPr>
          <p:cNvSpPr>
            <a:spLocks noGrp="1"/>
          </p:cNvSpPr>
          <p:nvPr>
            <p:ph type="title"/>
          </p:nvPr>
        </p:nvSpPr>
        <p:spPr>
          <a:xfrm>
            <a:off x="1451579" y="804519"/>
            <a:ext cx="9603275" cy="1049235"/>
          </a:xfrm>
        </p:spPr>
        <p:txBody>
          <a:bodyPr>
            <a:normAutofit/>
          </a:bodyPr>
          <a:lstStyle/>
          <a:p>
            <a:r>
              <a:rPr lang="en-US" dirty="0"/>
              <a:t>3. Methodology </a:t>
            </a:r>
          </a:p>
        </p:txBody>
      </p:sp>
      <p:graphicFrame>
        <p:nvGraphicFramePr>
          <p:cNvPr id="5" name="Content Placeholder 2">
            <a:extLst>
              <a:ext uri="{FF2B5EF4-FFF2-40B4-BE49-F238E27FC236}">
                <a16:creationId xmlns:a16="http://schemas.microsoft.com/office/drawing/2014/main" id="{918DB486-28E6-4B5B-8F38-BC1F06CB89B1}"/>
              </a:ext>
            </a:extLst>
          </p:cNvPr>
          <p:cNvGraphicFramePr>
            <a:graphicFrameLocks noGrp="1"/>
          </p:cNvGraphicFramePr>
          <p:nvPr>
            <p:ph idx="1"/>
            <p:extLst>
              <p:ext uri="{D42A27DB-BD31-4B8C-83A1-F6EECF244321}">
                <p14:modId xmlns:p14="http://schemas.microsoft.com/office/powerpoint/2010/main" val="2004269219"/>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14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11587617-1CD9-4BB4-8FDB-02547523F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2359BEA-F467-446B-9ED2-7DE4AE394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24EF554-401D-7C43-B9CF-04CB0274D4B8}"/>
              </a:ext>
            </a:extLst>
          </p:cNvPr>
          <p:cNvSpPr>
            <a:spLocks noGrp="1"/>
          </p:cNvSpPr>
          <p:nvPr>
            <p:ph type="title"/>
          </p:nvPr>
        </p:nvSpPr>
        <p:spPr>
          <a:xfrm>
            <a:off x="1771137" y="3918478"/>
            <a:ext cx="8648603" cy="1092089"/>
          </a:xfrm>
        </p:spPr>
        <p:txBody>
          <a:bodyPr vert="horz" lIns="91440" tIns="45720" rIns="91440" bIns="0" rtlCol="0" anchor="b">
            <a:normAutofit/>
          </a:bodyPr>
          <a:lstStyle/>
          <a:p>
            <a:r>
              <a:rPr lang="en-US" sz="2800" dirty="0"/>
              <a:t>4. Analysis</a:t>
            </a:r>
            <a:br>
              <a:rPr lang="en-US" sz="2000" dirty="0"/>
            </a:br>
            <a:r>
              <a:rPr lang="en-US" sz="2400" dirty="0">
                <a:solidFill>
                  <a:schemeClr val="accent2">
                    <a:lumMod val="75000"/>
                  </a:schemeClr>
                </a:solidFill>
              </a:rPr>
              <a:t>4.1 Analyze Each Project</a:t>
            </a:r>
            <a:endParaRPr lang="en-US" sz="2000" dirty="0">
              <a:solidFill>
                <a:schemeClr val="accent2">
                  <a:lumMod val="75000"/>
                </a:schemeClr>
              </a:solidFill>
            </a:endParaRPr>
          </a:p>
        </p:txBody>
      </p:sp>
      <p:sp>
        <p:nvSpPr>
          <p:cNvPr id="3" name="Content Placeholder 2">
            <a:extLst>
              <a:ext uri="{FF2B5EF4-FFF2-40B4-BE49-F238E27FC236}">
                <a16:creationId xmlns:a16="http://schemas.microsoft.com/office/drawing/2014/main" id="{93881877-3275-AA4A-A675-25D47E016D00}"/>
              </a:ext>
            </a:extLst>
          </p:cNvPr>
          <p:cNvSpPr>
            <a:spLocks noGrp="1"/>
          </p:cNvSpPr>
          <p:nvPr>
            <p:ph idx="1"/>
          </p:nvPr>
        </p:nvSpPr>
        <p:spPr>
          <a:xfrm>
            <a:off x="1776729" y="5016709"/>
            <a:ext cx="8643011" cy="457219"/>
          </a:xfrm>
        </p:spPr>
        <p:txBody>
          <a:bodyPr vert="horz" lIns="91440" tIns="91440" rIns="91440" bIns="91440" rtlCol="0">
            <a:normAutofit fontScale="92500" lnSpcReduction="10000"/>
          </a:bodyPr>
          <a:lstStyle/>
          <a:p>
            <a:pPr marL="0" indent="0">
              <a:buNone/>
            </a:pPr>
            <a:r>
              <a:rPr lang="en-US" sz="1800" cap="all" dirty="0"/>
              <a:t>Venues around ‘Affordable Housing Projects’</a:t>
            </a:r>
          </a:p>
        </p:txBody>
      </p:sp>
      <p:pic>
        <p:nvPicPr>
          <p:cNvPr id="4" name="Picture 3" descr="A screenshot of a cell phone&#10;&#10;Description automatically generated">
            <a:extLst>
              <a:ext uri="{FF2B5EF4-FFF2-40B4-BE49-F238E27FC236}">
                <a16:creationId xmlns:a16="http://schemas.microsoft.com/office/drawing/2014/main" id="{6B0811C0-B07E-8F40-8D63-DF602B943307}"/>
              </a:ext>
            </a:extLst>
          </p:cNvPr>
          <p:cNvPicPr/>
          <p:nvPr/>
        </p:nvPicPr>
        <p:blipFill>
          <a:blip r:embed="rId3"/>
          <a:stretch>
            <a:fillRect/>
          </a:stretch>
        </p:blipFill>
        <p:spPr>
          <a:xfrm>
            <a:off x="241327" y="1289890"/>
            <a:ext cx="11708221" cy="2360048"/>
          </a:xfrm>
          <a:prstGeom prst="rect">
            <a:avLst/>
          </a:prstGeom>
        </p:spPr>
      </p:pic>
      <p:cxnSp>
        <p:nvCxnSpPr>
          <p:cNvPr id="21" name="Straight Connector 20">
            <a:extLst>
              <a:ext uri="{FF2B5EF4-FFF2-40B4-BE49-F238E27FC236}">
                <a16:creationId xmlns:a16="http://schemas.microsoft.com/office/drawing/2014/main" id="{07C4A58F-EDCB-42E6-BB21-2D410EF07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CEF18BD6-B169-4CEE-BB3D-71DFD6A833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0C253CD2-F713-407C-B979-22CDBA531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530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11587617-1CD9-4BB4-8FDB-02547523F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2359BEA-F467-446B-9ED2-7DE4AE394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24EF554-401D-7C43-B9CF-04CB0274D4B8}"/>
              </a:ext>
            </a:extLst>
          </p:cNvPr>
          <p:cNvSpPr>
            <a:spLocks noGrp="1"/>
          </p:cNvSpPr>
          <p:nvPr>
            <p:ph type="title"/>
          </p:nvPr>
        </p:nvSpPr>
        <p:spPr>
          <a:xfrm>
            <a:off x="1771137" y="3854225"/>
            <a:ext cx="8885230" cy="1092089"/>
          </a:xfrm>
        </p:spPr>
        <p:txBody>
          <a:bodyPr vert="horz" lIns="91440" tIns="45720" rIns="91440" bIns="0" rtlCol="0" anchor="b">
            <a:normAutofit/>
          </a:bodyPr>
          <a:lstStyle/>
          <a:p>
            <a:r>
              <a:rPr lang="en-US" sz="2800" dirty="0"/>
              <a:t>4. Analysis</a:t>
            </a:r>
            <a:br>
              <a:rPr lang="en-US" sz="2000" dirty="0"/>
            </a:br>
            <a:r>
              <a:rPr lang="en-US" sz="2400" dirty="0">
                <a:solidFill>
                  <a:schemeClr val="accent2">
                    <a:lumMod val="75000"/>
                  </a:schemeClr>
                </a:solidFill>
              </a:rPr>
              <a:t>4.1 Analyze Each Project</a:t>
            </a:r>
            <a:endParaRPr lang="en-US" sz="2000" dirty="0">
              <a:solidFill>
                <a:schemeClr val="accent2">
                  <a:lumMod val="75000"/>
                </a:schemeClr>
              </a:solidFill>
            </a:endParaRPr>
          </a:p>
        </p:txBody>
      </p:sp>
      <p:sp>
        <p:nvSpPr>
          <p:cNvPr id="3" name="Content Placeholder 2">
            <a:extLst>
              <a:ext uri="{FF2B5EF4-FFF2-40B4-BE49-F238E27FC236}">
                <a16:creationId xmlns:a16="http://schemas.microsoft.com/office/drawing/2014/main" id="{93881877-3275-AA4A-A675-25D47E016D00}"/>
              </a:ext>
            </a:extLst>
          </p:cNvPr>
          <p:cNvSpPr>
            <a:spLocks noGrp="1"/>
          </p:cNvSpPr>
          <p:nvPr>
            <p:ph idx="1"/>
          </p:nvPr>
        </p:nvSpPr>
        <p:spPr>
          <a:xfrm>
            <a:off x="1776729" y="5016709"/>
            <a:ext cx="8643011" cy="457219"/>
          </a:xfrm>
        </p:spPr>
        <p:txBody>
          <a:bodyPr vert="horz" lIns="91440" tIns="91440" rIns="91440" bIns="91440" rtlCol="0">
            <a:normAutofit fontScale="92500" lnSpcReduction="10000"/>
          </a:bodyPr>
          <a:lstStyle/>
          <a:p>
            <a:pPr marL="0" indent="0">
              <a:buNone/>
            </a:pPr>
            <a:r>
              <a:rPr lang="en-US" sz="1800" cap="all" dirty="0"/>
              <a:t>Most common venues around each project </a:t>
            </a:r>
          </a:p>
        </p:txBody>
      </p:sp>
      <p:pic>
        <p:nvPicPr>
          <p:cNvPr id="4" name="Picture 3" descr="A screenshot of a cell phone&#10;&#10;Description automatically generated">
            <a:extLst>
              <a:ext uri="{FF2B5EF4-FFF2-40B4-BE49-F238E27FC236}">
                <a16:creationId xmlns:a16="http://schemas.microsoft.com/office/drawing/2014/main" id="{1456F4C0-854A-7F46-82D8-D737ADCCA2C7}"/>
              </a:ext>
            </a:extLst>
          </p:cNvPr>
          <p:cNvPicPr/>
          <p:nvPr/>
        </p:nvPicPr>
        <p:blipFill>
          <a:blip r:embed="rId3"/>
          <a:stretch>
            <a:fillRect/>
          </a:stretch>
        </p:blipFill>
        <p:spPr>
          <a:xfrm>
            <a:off x="1771137" y="913351"/>
            <a:ext cx="8648601" cy="3113495"/>
          </a:xfrm>
          <a:prstGeom prst="rect">
            <a:avLst/>
          </a:prstGeom>
        </p:spPr>
      </p:pic>
      <p:cxnSp>
        <p:nvCxnSpPr>
          <p:cNvPr id="21" name="Straight Connector 20">
            <a:extLst>
              <a:ext uri="{FF2B5EF4-FFF2-40B4-BE49-F238E27FC236}">
                <a16:creationId xmlns:a16="http://schemas.microsoft.com/office/drawing/2014/main" id="{07C4A58F-EDCB-42E6-BB21-2D410EF07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CEF18BD6-B169-4CEE-BB3D-71DFD6A833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0C253CD2-F713-407C-B979-22CDBA531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0256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TotalTime>
  <Words>598</Words>
  <Application>Microsoft Macintosh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Capstone Project</vt:lpstr>
      <vt:lpstr>Content Page</vt:lpstr>
      <vt:lpstr>1. Introduction   Business  problem</vt:lpstr>
      <vt:lpstr>2. Data 2.1 Source of Data</vt:lpstr>
      <vt:lpstr>2. Data 2.2 Download and Explore Dataset</vt:lpstr>
      <vt:lpstr>2. Data 2.2 Download and Explore Dataset</vt:lpstr>
      <vt:lpstr>3. Methodology </vt:lpstr>
      <vt:lpstr>4. Analysis 4.1 Analyze Each Project</vt:lpstr>
      <vt:lpstr>4. Analysis 4.1 Analyze Each Project</vt:lpstr>
      <vt:lpstr>4. Analysis 4.2  Cluster        Projects</vt:lpstr>
      <vt:lpstr>4. Analysis 4.2  Cluster Projects</vt:lpstr>
      <vt:lpstr>4. Analysis 4.2  Cluster Projects</vt:lpstr>
      <vt:lpstr>Results  and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Suki Zuo</dc:creator>
  <cp:lastModifiedBy>Suki Zuo</cp:lastModifiedBy>
  <cp:revision>2</cp:revision>
  <dcterms:created xsi:type="dcterms:W3CDTF">2019-02-19T09:43:13Z</dcterms:created>
  <dcterms:modified xsi:type="dcterms:W3CDTF">2019-02-19T09:48:34Z</dcterms:modified>
</cp:coreProperties>
</file>