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3" r:id="rId5"/>
    <p:sldId id="271" r:id="rId6"/>
    <p:sldId id="272" r:id="rId7"/>
    <p:sldId id="266" r:id="rId8"/>
    <p:sldId id="267" r:id="rId9"/>
    <p:sldId id="268" r:id="rId10"/>
    <p:sldId id="269" r:id="rId11"/>
    <p:sldId id="273" r:id="rId12"/>
    <p:sldId id="274" r:id="rId13"/>
    <p:sldId id="265" r:id="rId14"/>
    <p:sldId id="264" r:id="rId15"/>
    <p:sldId id="257" r:id="rId16"/>
    <p:sldId id="258" r:id="rId17"/>
    <p:sldId id="259" r:id="rId18"/>
    <p:sldId id="260" r:id="rId19"/>
    <p:sldId id="270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07:15:39.2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3971 0 9978,'-45'18'1235,"-150"62"-589,140-57-370,2 3 0,-90 59 0,89-51-198,-157 106 152,-174 102-322,310-206-128,-2-3 0,-1-3 0,-126 31-1,-254 29 319,217-48-18,78-5 48,-275 100 0,-140 102-95,516-212-81,2 4 0,1 1 0,1 4 0,-99 79 0,36-10-4046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08:31:32.95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0 498 472,'0'0'400,"33"-31"-374,107-100-13,48-20 365,-75 64 135,-96 72-407,1 1 1,0 1 0,23-12-1,-32 20-71,0 1 0,0 0 0,1 1 0,-1 0-1,1 0 1,0 1 0,0 1 0,0-1 0,14 1 0,10 0 31,-22 0-13,0 0-1,0 1 0,0 1 0,14 2 1,-25-3-34,0 0 1,0 1 0,0-1-1,0 1 1,0-1-1,0 1 1,-1 0 0,1-1-1,0 1 1,0 0 0,0 0-1,-1-1 1,1 1 0,0 0-1,-1 0 1,1 0-1,-1 0 1,1 0 0,-1 0-1,0 0 1,1 0 0,-1 0-1,0 1 1,4 25 2408,-8-1-2191,-17-2-271,18-21-141,-1 1 1,1-1-1,0 0 1,0 1-1,1 0 0,-1 0 1,1 0-1,-3 6 1,-7 19-2194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23:18:13.0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24575,'4'0'0,"2"5"0,4 1 0,0 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23:18:26.8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44 213 24575,'0'-4'0,"0"-6"0,-4-2 0,-2-2 0,0-4 0,1-3 0,2-2 0,1-3 0,1 0 0,-4 4 0,-1 2 0,1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07:15:40.9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2918 0 7282,'0'0'2908,"-12"3"-2286,-34 7-228,43-9-384,1 0 0,0 0 0,0 1 0,-1-1 0,1 0 0,0 1 0,0 0 0,0-1-1,1 1 1,-1 0 0,0 0 0,1 0 0,-1 0 0,1 0 0,-1 0 0,1 0 0,0 1 0,0-1-1,-1 4 1,-4 6-40,-31 51-64,9-15 79,-35 47 0,3-24 17,-2-2-1,-74 64 0,-156 111 87,-255 166 41,-17-22-12,522-360-103,-711 420 104,746-444-120,-1-1 1,1 0-1,-1-1 0,0 0 1,0 0-1,0 0 1,-11-1-1,-7 3 40,15-2-37,0 1-1,0 1 1,0 0 0,-11 5-1,-32 12 15,53-21-83,1 0 0,-1 1 0,0-1 0,1 0 1,-1 1-1,0-1 0,1 1 0,-1-1 0,0 1 1,0 0-69,1-1 68,-1 1 0,1 0 1,0-1-1,-1 1 0,1 0 0,0-1 0,-1 1 1,1 0-1,0-1 0,0 1 0,-1 0 0,1 0 1,0-1-1,0 1 0,0 1 0,0 23-1528,1-17 1275,-1 22-1143,-3-1-682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07:15:43.3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1572 0 8130,'-29'3'1175,"-373"27"350,-579 58 205,923-85-1724,46-3-121,1 0-1,-1 0 1,0 2 0,1-1-1,-1 1 1,-20 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07:16:27.2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639 1173 9354,'0'0'830,"-8"-4"-1738,7 3 916,0 0 1,0 0-1,0 0 0,0 0 1,-9-38 4805,9 35-4812,1 0 0,-1 1 0,0-1 0,0 1 0,-1-1 0,1 0 0,-1 1 0,1 0-1,-1-1 1,0 1 0,0 0 0,-3-3 0,-34-38-12,29 34 3,-25-23-103,-2 2 0,-66-44 0,-3-2-925,18 14-215,50 36 296,-66-59 0,100 82 953,1 0 1,0 0 0,0 0-1,0-1 1,0 1 0,1-1-1,0 1 1,0-1 0,0 0-1,1 0 1,-1 0 0,1 0-1,0-6 1,-1-8 3,1 0 0,3-25 1,-1 4-32,-1-5 125,-2 26-85,2-1 1,0 0-1,2 1 1,0-1 0,6-25-1,15-46 138,-14 54 226,24-68 0,-32 104-378,-1-1 0,1 1 0,-1 0 1,1-1-1,0 1 0,0 0 1,0 0-1,0 0 0,-1-1 0,2 1 1,-1 0-1,0 0 0,1-1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07:16:27.6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11258,'0'0'1321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07:16:27.95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132 30 968,'0'0'11947,"0"-30"-15004</inkml:trace>
  <inkml:trace contextRef="#ctx0" brushRef="#br0" timeOffset="1">132 30 12659,'-131'115'1904,"131"-121"-1904,0 0 0,0 0-240,0 0 240,0-3 760,0 6-608,0 0-368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07:16:28.2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12291,'0'0'704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07:38:54.4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1957 4441,'0'0'443,"5"-35"-202,-2 5-207,32-200 116,57-438 900,-75 517-848,68-276 0,-59 340-1351,46-102 0,-35 98-541,-19 42 851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6T07:38:57.6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361 251 8530,'0'0'632,"-203"-112"-480,137 71-152,21 6-8,15-1-72,14 10-1736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DFB1C-AA57-8850-4C13-BE357AFE0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107100-86EF-3BDB-B130-A72875811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04123-7715-175F-C466-CA2F4EB7A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9566-D04F-422E-91D1-52E8FA590604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920EA-08C7-D83B-CF61-9A702052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A18D2-D687-5598-A42C-8ABC79A3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DBD7-BFE1-4B18-94AC-765421F1B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02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8FF2A-0F0A-BA38-EAB2-15B35529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829FB1-CDB2-54A8-DDD6-6F58D93D9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A01F88-0D5E-FCCD-5FB5-0639EA40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9566-D04F-422E-91D1-52E8FA590604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BF258-B348-EA4F-4D7A-DAB373A0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5C861E-E283-824B-1038-05C48E5B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DBD7-BFE1-4B18-94AC-765421F1B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99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02615F-0866-31E4-0B7C-3ED18E6F6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CF0047-CDCB-05A1-6BA6-4ADEBE8BA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BCA95-4CAE-3F6D-4E6A-C197DCFB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9566-D04F-422E-91D1-52E8FA590604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095F1-42F8-7E4A-668B-A433F5AD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D721A-A38D-0341-7801-4EF797DB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DBD7-BFE1-4B18-94AC-765421F1B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74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1921C-163A-C1C0-7E5E-E5DFB8A0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0F906-F9C2-BAA1-A3DE-4A55656CF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F237F-9A6F-171F-4E60-67A4DA44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9566-D04F-422E-91D1-52E8FA590604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0D0F2-FC14-E66B-5B00-0081B84F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70FAF7-75AF-EE84-9EF6-DA94F89F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DBD7-BFE1-4B18-94AC-765421F1B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7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43C98-CC01-C15B-5677-4F780C3E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54CEB2-6986-99A5-6F67-434F30800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69FE1F-3337-E5CC-5330-EF99A10C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9566-D04F-422E-91D1-52E8FA590604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CE6631-DCDA-7E22-E8D4-69F6820F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E78DCF-6947-D13D-9DC3-84E1CE93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DBD7-BFE1-4B18-94AC-765421F1B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9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23761-09FC-E4CB-DBCC-F2A43C80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169AC8-3133-F4AE-2B01-F7A71694A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0B7A50-45CC-0D85-D0A8-86BB10640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751413-4B4D-511F-2C6A-7E837304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9566-D04F-422E-91D1-52E8FA590604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78C423-6E69-226E-36DE-BC572AA7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8817EC-83F4-3F52-DB2B-912C7415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DBD7-BFE1-4B18-94AC-765421F1B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91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72FC7-5BC3-EE58-2649-8BD5B279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38FD01-B574-EB89-4997-F81F86D4F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A75450-7F8D-D9D3-F1E4-7FBD9814A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DEABAF-84F3-173C-84DA-C65422047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72990E-E479-4D2A-42D9-5FEECD532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AF0776-1F9B-FA33-AAF5-7B96CDE53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9566-D04F-422E-91D1-52E8FA590604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FC04D0-9E81-A5BA-62C7-F4F49D2E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71FC4E-7697-8D89-9006-105A2FC0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DBD7-BFE1-4B18-94AC-765421F1B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20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FEC76-2138-7697-ED34-7A7E594A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5346D8-0835-080F-D1FF-A6911076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9566-D04F-422E-91D1-52E8FA590604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28C6AD-227E-D780-C679-E4C7E284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1A25F7-48C3-5818-8532-A4BC02A3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DBD7-BFE1-4B18-94AC-765421F1B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68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D79179-1EFB-8736-EA42-1EF536C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9566-D04F-422E-91D1-52E8FA590604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145389-8CD1-C138-BC1A-0CCC56BA2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60072C-CE25-A45D-E137-8C5FA35D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DBD7-BFE1-4B18-94AC-765421F1B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74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62263-1B28-A3FB-1606-24D0A94A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AA015-C452-73D3-1E66-8BDF396A7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0C819D-37A4-EF18-E1E3-E54FC537F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5B930E-19CF-388A-4E57-FC60B13B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9566-D04F-422E-91D1-52E8FA590604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6D42E2-E4FA-833F-A12F-F1C1A721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5E68BE-70FE-AF78-6276-BF242EF1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DBD7-BFE1-4B18-94AC-765421F1B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00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FF2F7-4B3B-0D05-7E17-5BB703ED8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38BF09-2DF7-DC8E-EA65-1ECCC68F5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677712-90A5-D48A-C73C-92EA0EE83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44D82C-9942-7C87-E6D5-9E7A3A731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9566-D04F-422E-91D1-52E8FA590604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E249C3-4412-D6A4-501D-1BB95396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B45C9A-286F-D2E6-6FF1-9AE73AB9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BDBD7-BFE1-4B18-94AC-765421F1B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2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297F4B-6425-8113-9A57-2D2B703B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C8B80A-0E96-7076-2F9E-39F76E6BB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ECE87-BDA0-DB3C-710E-75425908C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C9566-D04F-422E-91D1-52E8FA590604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6335C-8EE7-FD1C-4324-D8A601C4C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E81A3-4B49-920C-3A22-DFF765C36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BDBD7-BFE1-4B18-94AC-765421F1B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59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2" Type="http://schemas.openxmlformats.org/officeDocument/2006/relationships/customXml" Target="../ink/ink1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customXml" Target="../ink/ink8.xml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s://blog.naver.com/PostView.nhn?blogId=leesu52&amp;logNo=90172807867" TargetMode="External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82%AC%EC%9D%B8_%ED%95%A8%EC%88%98" TargetMode="Externa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.wikipedia.org/wiki/%ED%85%8C%EC%9D%BC%EB%9F%AC_%EA%B8%89%EC%88%98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69.png"/><Relationship Id="rId3" Type="http://schemas.openxmlformats.org/officeDocument/2006/relationships/image" Target="../media/image60.png"/><Relationship Id="rId7" Type="http://schemas.openxmlformats.org/officeDocument/2006/relationships/image" Target="../media/image66.png"/><Relationship Id="rId12" Type="http://schemas.openxmlformats.org/officeDocument/2006/relationships/customXml" Target="../ink/ink12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68.png"/><Relationship Id="rId5" Type="http://schemas.openxmlformats.org/officeDocument/2006/relationships/image" Target="../media/image64.png"/><Relationship Id="rId10" Type="http://schemas.openxmlformats.org/officeDocument/2006/relationships/customXml" Target="../ink/ink11.xml"/><Relationship Id="rId4" Type="http://schemas.openxmlformats.org/officeDocument/2006/relationships/image" Target="../media/image63.png"/><Relationship Id="rId9" Type="http://schemas.openxmlformats.org/officeDocument/2006/relationships/hyperlink" Target="https://datascienceschool.net/02%20mathematics/05.02%20%EC%A0%9C%ED%95%9C%EC%A1%B0%EA%B1%B4%EC%9D%B4%20%EC%9E%88%EB%8A%94%20%EC%B5%9C%EC%A0%81%ED%99%94%20%EB%AC%B8%EC%A0%9C.html" TargetMode="External"/><Relationship Id="rId1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10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alcproject.tistory.com/743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dolnote.tistory.com/entry/Gradi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94C98-8E2B-0593-E7EE-9C41C66AB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702" y="1122363"/>
            <a:ext cx="9144000" cy="2387600"/>
          </a:xfrm>
        </p:spPr>
        <p:txBody>
          <a:bodyPr/>
          <a:lstStyle/>
          <a:p>
            <a:r>
              <a:rPr lang="ko-KR" altLang="en-US" dirty="0"/>
              <a:t>미적분 </a:t>
            </a:r>
            <a:r>
              <a:rPr lang="en-US" altLang="ko-KR" dirty="0"/>
              <a:t>for AI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1D785B0-4D53-A038-05B5-898BBCCA9683}"/>
              </a:ext>
            </a:extLst>
          </p:cNvPr>
          <p:cNvGrpSpPr/>
          <p:nvPr/>
        </p:nvGrpSpPr>
        <p:grpSpPr>
          <a:xfrm>
            <a:off x="9040048" y="1408761"/>
            <a:ext cx="1429560" cy="1067040"/>
            <a:chOff x="9040048" y="1408761"/>
            <a:chExt cx="1429560" cy="106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F32B2BBF-0AD7-0541-6423-21B2718C8CCE}"/>
                    </a:ext>
                  </a:extLst>
                </p14:cNvPr>
                <p14:cNvContentPartPr/>
                <p14:nvPr/>
              </p14:nvContentPartPr>
              <p14:xfrm>
                <a:off x="9040048" y="1863801"/>
                <a:ext cx="1429560" cy="61200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F32B2BBF-0AD7-0541-6423-21B2718C8CC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77408" y="1800801"/>
                  <a:ext cx="1555200" cy="73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C53D4AD5-9387-DB43-37DA-C290283267EA}"/>
                    </a:ext>
                  </a:extLst>
                </p14:cNvPr>
                <p14:cNvContentPartPr/>
                <p14:nvPr/>
              </p14:nvContentPartPr>
              <p14:xfrm>
                <a:off x="9171808" y="1408761"/>
                <a:ext cx="1050480" cy="80532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C53D4AD5-9387-DB43-37DA-C290283267E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09168" y="1345761"/>
                  <a:ext cx="1176120" cy="9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C798028C-DD5B-D0F0-720A-4A6F721C749E}"/>
                    </a:ext>
                  </a:extLst>
                </p14:cNvPr>
                <p14:cNvContentPartPr/>
                <p14:nvPr/>
              </p14:nvContentPartPr>
              <p14:xfrm>
                <a:off x="9501928" y="1979361"/>
                <a:ext cx="565920" cy="5004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C798028C-DD5B-D0F0-720A-4A6F721C749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38928" y="1916361"/>
                  <a:ext cx="691560" cy="17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B68D7ED-0DA7-A963-4F46-F727C0FE40AD}"/>
                  </a:ext>
                </a:extLst>
              </p14:cNvPr>
              <p14:cNvContentPartPr/>
              <p14:nvPr/>
            </p14:nvContentPartPr>
            <p14:xfrm>
              <a:off x="9810808" y="178281"/>
              <a:ext cx="230040" cy="42264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B68D7ED-0DA7-A963-4F46-F727C0FE40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47808" y="115281"/>
                <a:ext cx="35568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D5231AE0-06B8-14CA-7A13-9F08BDF980E7}"/>
                  </a:ext>
                </a:extLst>
              </p14:cNvPr>
              <p14:cNvContentPartPr/>
              <p14:nvPr/>
            </p14:nvContentPartPr>
            <p14:xfrm>
              <a:off x="9195568" y="897561"/>
              <a:ext cx="36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D5231AE0-06B8-14CA-7A13-9F08BDF980E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32568" y="83456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B666959-EDDC-AD49-2AA9-7FAEE7F0F7DB}"/>
                  </a:ext>
                </a:extLst>
              </p14:cNvPr>
              <p14:cNvContentPartPr/>
              <p14:nvPr/>
            </p14:nvContentPartPr>
            <p14:xfrm>
              <a:off x="9063448" y="1050201"/>
              <a:ext cx="47520" cy="5220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B666959-EDDC-AD49-2AA9-7FAEE7F0F7D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00808" y="987201"/>
                <a:ext cx="1731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B017ACFE-6B3B-EC7C-658F-A2155A5ABBE2}"/>
                  </a:ext>
                </a:extLst>
              </p14:cNvPr>
              <p14:cNvContentPartPr/>
              <p14:nvPr/>
            </p14:nvContentPartPr>
            <p14:xfrm>
              <a:off x="9028168" y="1170081"/>
              <a:ext cx="360" cy="3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B017ACFE-6B3B-EC7C-658F-A2155A5ABBE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65168" y="110708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495987B0-4CAF-A5A5-71A4-46B218277112}"/>
                  </a:ext>
                </a:extLst>
              </p14:cNvPr>
              <p14:cNvContentPartPr/>
              <p14:nvPr/>
            </p14:nvContentPartPr>
            <p14:xfrm>
              <a:off x="7344088" y="3214881"/>
              <a:ext cx="140760" cy="70452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495987B0-4CAF-A5A5-71A4-46B21827711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81088" y="3151881"/>
                <a:ext cx="266400" cy="83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C0B40047-2933-FB1C-666C-9EAB422AC1FE}"/>
                  </a:ext>
                </a:extLst>
              </p14:cNvPr>
              <p14:cNvContentPartPr/>
              <p14:nvPr/>
            </p14:nvContentPartPr>
            <p14:xfrm>
              <a:off x="6880768" y="2796921"/>
              <a:ext cx="129960" cy="9036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C0B40047-2933-FB1C-666C-9EAB422AC1F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18128" y="2734281"/>
                <a:ext cx="2556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590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01"/>
    </mc:Choice>
    <mc:Fallback>
      <p:transition spd="slow" advTm="1070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779AA-11DD-6BFD-8FE0-CC5C2F657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9730"/>
            <a:ext cx="10515600" cy="161296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Chain(</a:t>
            </a:r>
            <a:r>
              <a:rPr lang="ko-KR" altLang="en-US" dirty="0" err="1"/>
              <a:t>체인룰</a:t>
            </a:r>
            <a:r>
              <a:rPr lang="en-US" altLang="ko-KR" dirty="0"/>
              <a:t>) Rule: </a:t>
            </a:r>
            <a:br>
              <a:rPr lang="en-US" altLang="ko-KR" dirty="0"/>
            </a:br>
            <a:r>
              <a:rPr lang="ko-KR" altLang="en-US" sz="2800" dirty="0"/>
              <a:t>합성함수</a:t>
            </a:r>
            <a:r>
              <a:rPr lang="en-US" altLang="ko-KR" sz="2800" dirty="0"/>
              <a:t>(</a:t>
            </a:r>
            <a:r>
              <a:rPr lang="ko-KR" altLang="en-US" sz="2800" dirty="0"/>
              <a:t>두 함수를 합성하여 얻은 함수</a:t>
            </a:r>
            <a:r>
              <a:rPr lang="en-US" altLang="ko-KR" sz="2800" dirty="0"/>
              <a:t>)</a:t>
            </a:r>
            <a:r>
              <a:rPr lang="ko-KR" altLang="en-US" sz="2800" dirty="0"/>
              <a:t>의 미분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D34596-E101-651A-C155-9CD93B0EE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92" y="2343832"/>
            <a:ext cx="951675" cy="4829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4CE28A-C5F6-F262-ACA4-E574FC0B9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567" y="2393143"/>
            <a:ext cx="934342" cy="4044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0657911-14E2-839F-2DCC-6E633BD59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8273" y="2343832"/>
            <a:ext cx="1321151" cy="4537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F366419-0B40-6E52-7139-0922CC091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411577"/>
            <a:ext cx="1963765" cy="6409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AB4D563-1C84-3ED9-468A-CCE3AA7147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2245" y="4411576"/>
            <a:ext cx="2461252" cy="6409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00B33AC-8CE6-119E-2068-EFD678D03B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8505" y="4403675"/>
            <a:ext cx="1538278" cy="6409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EF68E6A-4BE2-94A4-78A9-35A01E3B42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5294332"/>
            <a:ext cx="2746568" cy="66583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23F07A7-D619-B69A-D4F6-DA663A1552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2392" y="2753027"/>
            <a:ext cx="1118090" cy="43429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AF769FE-55E8-D0A8-6B3F-5E49A6A91A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42920" y="2753027"/>
            <a:ext cx="1118090" cy="39003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AFAD076-C5D1-2A0C-495F-7842D5A8F1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8822" y="3793685"/>
            <a:ext cx="3345845" cy="45625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63AA4ED-8399-DDE6-7F5C-67604FD9772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51496" y="3796703"/>
            <a:ext cx="1202750" cy="32199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3946904-21E7-F557-5667-DCCE53B3D650}"/>
              </a:ext>
            </a:extLst>
          </p:cNvPr>
          <p:cNvSpPr txBox="1"/>
          <p:nvPr/>
        </p:nvSpPr>
        <p:spPr>
          <a:xfrm>
            <a:off x="10028077" y="5821667"/>
            <a:ext cx="17844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13"/>
              </a:rPr>
              <a:t>Chain rule</a:t>
            </a:r>
            <a:r>
              <a:rPr lang="ko-KR" altLang="en-US" sz="1200" dirty="0">
                <a:hlinkClick r:id="rId13"/>
              </a:rPr>
              <a:t> </a:t>
            </a:r>
            <a:r>
              <a:rPr lang="en-US" altLang="ko-KR" sz="1200" dirty="0">
                <a:hlinkClick r:id="rId13"/>
              </a:rPr>
              <a:t>(naver.com)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96139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7AAEF4-8880-7A2F-C7B5-16A2E1AFD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75" y="853569"/>
            <a:ext cx="4298052" cy="7696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F9BDDF-A4EE-7BEC-53A1-0C569B064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577" y="1748448"/>
            <a:ext cx="4186790" cy="43980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86D4F8-7C67-C57E-F3AA-A652BF9DC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844" y="711503"/>
            <a:ext cx="3162574" cy="8916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1ABC8D-AE86-35BB-EE5E-D946714DE9BB}"/>
              </a:ext>
            </a:extLst>
          </p:cNvPr>
          <p:cNvSpPr txBox="1"/>
          <p:nvPr/>
        </p:nvSpPr>
        <p:spPr>
          <a:xfrm>
            <a:off x="1609302" y="307909"/>
            <a:ext cx="324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로지스틱 함수의 미분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7B3914-6DB4-4BE2-D46E-035E1976F923}"/>
              </a:ext>
            </a:extLst>
          </p:cNvPr>
          <p:cNvSpPr/>
          <p:nvPr/>
        </p:nvSpPr>
        <p:spPr>
          <a:xfrm>
            <a:off x="1959429" y="2752530"/>
            <a:ext cx="3788228" cy="27618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 descr="로지스틱 회귀 (Logistic Regression)">
            <a:extLst>
              <a:ext uri="{FF2B5EF4-FFF2-40B4-BE49-F238E27FC236}">
                <a16:creationId xmlns:a16="http://schemas.microsoft.com/office/drawing/2014/main" id="{CA283BF7-EC05-E674-D0B1-23A827212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714" y="2349565"/>
            <a:ext cx="536257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253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92AA9D-5CFD-FA84-9488-EA8B80BBE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17" y="1880873"/>
            <a:ext cx="4257140" cy="3363252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78FA2F4D-FC8E-411D-93B9-8434AE69A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726" y="2240620"/>
            <a:ext cx="5567834" cy="278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AD4811-7026-D29B-F492-1A3B7FB9FFE4}"/>
              </a:ext>
            </a:extLst>
          </p:cNvPr>
          <p:cNvSpPr txBox="1"/>
          <p:nvPr/>
        </p:nvSpPr>
        <p:spPr>
          <a:xfrm>
            <a:off x="6473113" y="159281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로지스틱 함수의 미분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도함수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512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3412E-0C2E-4FFD-7B8D-D8FFBC29D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2744"/>
            <a:ext cx="10515600" cy="1325563"/>
          </a:xfrm>
        </p:spPr>
        <p:txBody>
          <a:bodyPr/>
          <a:lstStyle/>
          <a:p>
            <a:r>
              <a:rPr lang="ko-KR" altLang="en-US" dirty="0"/>
              <a:t>오목</a:t>
            </a:r>
            <a:r>
              <a:rPr lang="en-US" altLang="ko-KR" dirty="0"/>
              <a:t>(concave)</a:t>
            </a:r>
            <a:r>
              <a:rPr lang="ko-KR" altLang="en-US" dirty="0"/>
              <a:t>함수 볼록</a:t>
            </a:r>
            <a:r>
              <a:rPr lang="en-US" altLang="ko-KR" dirty="0"/>
              <a:t>(convex)</a:t>
            </a:r>
            <a:r>
              <a:rPr lang="ko-KR" altLang="en-US" dirty="0"/>
              <a:t>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E4F3D0-D161-F0AF-0978-D84C08A2C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23" y="3283239"/>
            <a:ext cx="4485767" cy="25259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8CC0D2-C2CE-E0D7-94CB-6A36098C9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15" y="2523584"/>
            <a:ext cx="6081287" cy="434378"/>
          </a:xfrm>
          <a:prstGeom prst="rect">
            <a:avLst/>
          </a:prstGeom>
        </p:spPr>
      </p:pic>
      <p:pic>
        <p:nvPicPr>
          <p:cNvPr id="1026" name="Picture 2" descr="최적화] Convex optimization problem">
            <a:extLst>
              <a:ext uri="{FF2B5EF4-FFF2-40B4-BE49-F238E27FC236}">
                <a16:creationId xmlns:a16="http://schemas.microsoft.com/office/drawing/2014/main" id="{C3CEFDFD-E283-75BC-EAD2-A47645CB3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411" y="3429000"/>
            <a:ext cx="4663557" cy="223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592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C65C3CC-95B9-B9BB-1AD8-7F0B6D59F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127" y="2438557"/>
            <a:ext cx="3082183" cy="27306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41B7C7-97DA-07CA-78A1-59226B6AB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032" y="2906966"/>
            <a:ext cx="2602943" cy="22621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1D1ABC-DCA8-521E-5755-B3FCA668F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190" y="1679343"/>
            <a:ext cx="2187060" cy="4946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559B05-3F47-B8AA-865A-2CA69B176F0B}"/>
              </a:ext>
            </a:extLst>
          </p:cNvPr>
          <p:cNvSpPr txBox="1"/>
          <p:nvPr/>
        </p:nvSpPr>
        <p:spPr>
          <a:xfrm>
            <a:off x="1968127" y="916034"/>
            <a:ext cx="7896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이차함수의 최대</a:t>
            </a:r>
            <a:r>
              <a:rPr lang="en-US" altLang="ko-KR" sz="2800" dirty="0"/>
              <a:t>/</a:t>
            </a:r>
            <a:r>
              <a:rPr lang="ko-KR" altLang="en-US" sz="2800" dirty="0"/>
              <a:t>최소값 구하기 </a:t>
            </a:r>
            <a:r>
              <a:rPr lang="en-US" altLang="ko-KR" sz="2800" dirty="0"/>
              <a:t>(</a:t>
            </a:r>
            <a:r>
              <a:rPr lang="ko-KR" altLang="en-US" sz="2800" dirty="0"/>
              <a:t>미분을 이용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85629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94418-FEC7-78A9-195B-E1099242C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308" y="494366"/>
            <a:ext cx="10495384" cy="997144"/>
          </a:xfrm>
        </p:spPr>
        <p:txBody>
          <a:bodyPr/>
          <a:lstStyle/>
          <a:p>
            <a:r>
              <a:rPr lang="ko-KR" altLang="en-US" dirty="0"/>
              <a:t>테일러 급수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 (Taylor series)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33D77-8C24-AC75-BBC2-99C79CA85765}"/>
              </a:ext>
            </a:extLst>
          </p:cNvPr>
          <p:cNvSpPr txBox="1"/>
          <p:nvPr/>
        </p:nvSpPr>
        <p:spPr>
          <a:xfrm>
            <a:off x="958718" y="2083083"/>
            <a:ext cx="9043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매끄러운 함수</a:t>
            </a:r>
            <a:r>
              <a:rPr lang="en-US" altLang="ko-KR" dirty="0"/>
              <a:t>(smooth function)</a:t>
            </a:r>
            <a:r>
              <a:rPr lang="ko-KR" altLang="en-US" dirty="0"/>
              <a:t>는 무한 번 미분이 가능한 함수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5012EDE-4EE6-D165-4081-9FDBE3B83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102" y="2950969"/>
            <a:ext cx="7400925" cy="5619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E5FC3F-9B26-A2D9-C63A-33D130960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104" y="3994627"/>
            <a:ext cx="5103746" cy="22781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636091-EAF5-506A-2B14-A42FEC6BA820}"/>
              </a:ext>
            </a:extLst>
          </p:cNvPr>
          <p:cNvSpPr txBox="1"/>
          <p:nvPr/>
        </p:nvSpPr>
        <p:spPr>
          <a:xfrm>
            <a:off x="949779" y="1613875"/>
            <a:ext cx="10292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도함수들의 한 점에서의 값으로 계산된 항의 무한합으로 해석함수를 나타내는 방법</a:t>
            </a:r>
          </a:p>
        </p:txBody>
      </p:sp>
    </p:spTree>
    <p:extLst>
      <p:ext uri="{BB962C8B-B14F-4D97-AF65-F5344CB8AC3E}">
        <p14:creationId xmlns:p14="http://schemas.microsoft.com/office/powerpoint/2010/main" val="286955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7C974DE-1FC6-9B77-F05D-C4E2A7EC6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105" y="2584579"/>
            <a:ext cx="8180990" cy="27540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ED3DADE-3989-C769-A0AA-3A61EA7C1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147" y="1399591"/>
            <a:ext cx="6985139" cy="3831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4877C0-70FA-EB18-D2C0-DF385317042E}"/>
              </a:ext>
            </a:extLst>
          </p:cNvPr>
          <p:cNvSpPr txBox="1"/>
          <p:nvPr/>
        </p:nvSpPr>
        <p:spPr>
          <a:xfrm>
            <a:off x="922502" y="181430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원래 함수 자신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2381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06AC99-A266-E210-4C95-2ED0C1EA6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63" y="1304531"/>
            <a:ext cx="4269686" cy="44280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A55BA8-20C0-CD54-B1B2-234D1F65CAD2}"/>
              </a:ext>
            </a:extLst>
          </p:cNvPr>
          <p:cNvSpPr txBox="1"/>
          <p:nvPr/>
        </p:nvSpPr>
        <p:spPr>
          <a:xfrm>
            <a:off x="5950598" y="1503888"/>
            <a:ext cx="5777981" cy="1702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사인 함수"/>
              </a:rPr>
              <a:t>사인 함수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의 테일러 급수의 수렴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검은 선은 사인 함수의 그래프이며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색이 있는 선들은 테일러 급수를 각각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차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빨강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), 3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차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FFA500"/>
                </a:solidFill>
                <a:effectLst/>
                <a:latin typeface="Arial" panose="020B0604020202020204" pitchFamily="34" charset="0"/>
              </a:rPr>
              <a:t>주황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), 5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차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노랑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), 7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차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초록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), 9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차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파랑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), 11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차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4B0082"/>
                </a:solidFill>
                <a:effectLst/>
                <a:latin typeface="Arial" panose="020B0604020202020204" pitchFamily="34" charset="0"/>
              </a:rPr>
              <a:t>남색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), 13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차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dirty="0">
                <a:solidFill>
                  <a:srgbClr val="EE82EE"/>
                </a:solidFill>
                <a:effectLst/>
                <a:latin typeface="Arial" panose="020B0604020202020204" pitchFamily="34" charset="0"/>
              </a:rPr>
              <a:t>보라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항까지 합한 것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290AAA-245D-03D2-58A3-1960C40C61E9}"/>
              </a:ext>
            </a:extLst>
          </p:cNvPr>
          <p:cNvSpPr txBox="1"/>
          <p:nvPr/>
        </p:nvSpPr>
        <p:spPr>
          <a:xfrm>
            <a:off x="8621486" y="5254890"/>
            <a:ext cx="32657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4"/>
              </a:rPr>
              <a:t>테일러 급수</a:t>
            </a:r>
            <a:r>
              <a:rPr lang="en-US" altLang="ko-KR" sz="1200" dirty="0">
                <a:hlinkClick r:id="rId4"/>
              </a:rPr>
              <a:t>(wikipedia.org)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57450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8DA67-E003-D241-3492-F876E3BD6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i="0" dirty="0">
                <a:solidFill>
                  <a:srgbClr val="000000"/>
                </a:solidFill>
                <a:effectLst/>
                <a:latin typeface="Noto Sans KR"/>
              </a:rPr>
              <a:t>Lagrange Multiplier Method (</a:t>
            </a:r>
            <a:r>
              <a:rPr lang="ko-KR" altLang="en-US" sz="4000" b="1" i="0" dirty="0" err="1">
                <a:solidFill>
                  <a:srgbClr val="000000"/>
                </a:solidFill>
                <a:effectLst/>
                <a:latin typeface="Noto Sans KR"/>
              </a:rPr>
              <a:t>라그랑주</a:t>
            </a:r>
            <a:r>
              <a:rPr lang="ko-KR" altLang="en-US" sz="4000" b="1" i="0" dirty="0">
                <a:solidFill>
                  <a:srgbClr val="000000"/>
                </a:solidFill>
                <a:effectLst/>
                <a:latin typeface="Noto Sans KR"/>
              </a:rPr>
              <a:t> </a:t>
            </a:r>
            <a:r>
              <a:rPr lang="ko-KR" altLang="en-US" sz="4000" b="1" i="0" dirty="0" err="1">
                <a:solidFill>
                  <a:srgbClr val="000000"/>
                </a:solidFill>
                <a:effectLst/>
                <a:latin typeface="Noto Sans KR"/>
              </a:rPr>
              <a:t>승수법</a:t>
            </a:r>
            <a:r>
              <a:rPr lang="en-US" altLang="ko-KR" sz="4000" b="1" i="0" dirty="0">
                <a:solidFill>
                  <a:srgbClr val="000000"/>
                </a:solidFill>
                <a:effectLst/>
                <a:latin typeface="Noto Sans KR"/>
              </a:rPr>
              <a:t>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EDD41B-2BE9-9EB0-9458-B92B879F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527"/>
            <a:ext cx="10515600" cy="45534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dirty="0" err="1"/>
              <a:t>라그랑주</a:t>
            </a:r>
            <a:r>
              <a:rPr lang="ko-KR" altLang="en-US" sz="2400" dirty="0"/>
              <a:t> 승수법은 제약이 있는 최적화 문제를 푸는 방법 중 하나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제약식에 </a:t>
            </a:r>
            <a:r>
              <a:rPr lang="ko-KR" altLang="en-US" sz="2400" dirty="0" err="1"/>
              <a:t>라그랑주</a:t>
            </a:r>
            <a:r>
              <a:rPr lang="ko-KR" altLang="en-US" sz="2400" dirty="0"/>
              <a:t> 승수</a:t>
            </a:r>
            <a:r>
              <a:rPr lang="en-US" altLang="ko-KR" sz="2400" dirty="0"/>
              <a:t>(Lagrange Multiplier) λ</a:t>
            </a:r>
            <a:r>
              <a:rPr lang="ko-KR" altLang="en-US" sz="2400" dirty="0"/>
              <a:t>를 곱하고 등식 제약이 있는 문제를 제약이 없는 문제로 바꾸어 문제를 해결하는 방법</a:t>
            </a:r>
            <a:endParaRPr lang="en-US" altLang="ko-KR" sz="2400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41972F-BA8F-6A9B-EDFC-72B8D9E1B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426" y="4259408"/>
            <a:ext cx="4210439" cy="6720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6C4287-53E6-9696-CCD4-EE2FF169C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045" y="4975522"/>
            <a:ext cx="1894195" cy="3452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DDCD88-B56F-9A64-ECBA-7F36ACB81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897" y="5148170"/>
            <a:ext cx="1753109" cy="6403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59B8F1-7979-8BA7-5345-499DE474DA8F}"/>
              </a:ext>
            </a:extLst>
          </p:cNvPr>
          <p:cNvSpPr txBox="1"/>
          <p:nvPr/>
        </p:nvSpPr>
        <p:spPr>
          <a:xfrm>
            <a:off x="7800391" y="6173400"/>
            <a:ext cx="42104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https://www.youtube.com/watch?v=lmD9p6J_-TA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19CEAA-D6AB-35AF-5FAA-49D44743B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5897" y="3845367"/>
            <a:ext cx="3670967" cy="48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11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C8B5C91-ABE4-6489-F89B-09A611BCB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36" y="1960168"/>
            <a:ext cx="1711608" cy="6251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F52422-4EC3-6168-7F35-E6ACE801DDC9}"/>
              </a:ext>
            </a:extLst>
          </p:cNvPr>
          <p:cNvSpPr txBox="1"/>
          <p:nvPr/>
        </p:nvSpPr>
        <p:spPr>
          <a:xfrm>
            <a:off x="774441" y="584816"/>
            <a:ext cx="6774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제약조건이 등호인 경우 </a:t>
            </a:r>
            <a:r>
              <a:rPr lang="en-US" altLang="ko-KR" sz="2400" dirty="0"/>
              <a:t>(equality constraint)</a:t>
            </a:r>
            <a:r>
              <a:rPr lang="ko-KR" altLang="en-US" sz="2400" dirty="0"/>
              <a:t>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CD6228D-4FF6-7BDB-E78D-D23B6494A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648" y="1410744"/>
            <a:ext cx="2548653" cy="46459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F944256-B861-2FDD-4DF4-C74716FF7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55" y="2826759"/>
            <a:ext cx="3127917" cy="107553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76C4CD09-FEA2-1193-19DD-700F3E73A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5829" y="2125513"/>
            <a:ext cx="5344472" cy="491823"/>
          </a:xfrm>
          <a:prstGeom prst="rect">
            <a:avLst/>
          </a:prstGeo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828BF4C-5983-F9B7-4A65-33F2C2D73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93" y="4031241"/>
            <a:ext cx="3429498" cy="231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A1D3662-B67C-906D-D7FC-5B4C9A067F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4507" y="2994363"/>
            <a:ext cx="2497532" cy="186354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76A81D7-C9D8-E35D-9F28-45270CDB3E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1939" y="5178264"/>
            <a:ext cx="2615784" cy="61000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75BDF5D-D6EE-8B5D-C47A-154A84C0EF27}"/>
              </a:ext>
            </a:extLst>
          </p:cNvPr>
          <p:cNvSpPr txBox="1"/>
          <p:nvPr/>
        </p:nvSpPr>
        <p:spPr>
          <a:xfrm>
            <a:off x="8158065" y="5999584"/>
            <a:ext cx="30573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hlinkClick r:id="rId9"/>
              </a:rPr>
              <a:t>데이터 사이언스 스쿨 </a:t>
            </a:r>
            <a:r>
              <a:rPr lang="en-US" altLang="ko-KR" sz="1100" dirty="0">
                <a:hlinkClick r:id="rId9"/>
              </a:rPr>
              <a:t>(datascienceschool.net)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3A7990-AF6F-28E9-B67C-B66DD1085BC9}"/>
              </a:ext>
            </a:extLst>
          </p:cNvPr>
          <p:cNvSpPr txBox="1"/>
          <p:nvPr/>
        </p:nvSpPr>
        <p:spPr>
          <a:xfrm>
            <a:off x="3745066" y="2932888"/>
            <a:ext cx="157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최소값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4FD8E993-FCA1-ABC0-2DD2-3D1745E08B3F}"/>
                  </a:ext>
                </a:extLst>
              </p14:cNvPr>
              <p14:cNvContentPartPr/>
              <p14:nvPr/>
            </p14:nvContentPartPr>
            <p14:xfrm>
              <a:off x="6587368" y="2276361"/>
              <a:ext cx="11160" cy="7920"/>
            </p14:xfrm>
          </p:contentPart>
        </mc:Choice>
        <mc:Fallback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4FD8E993-FCA1-ABC0-2DD2-3D1745E08B3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24728" y="2213361"/>
                <a:ext cx="1368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9B7058E0-0884-85CD-9900-9DC6EACADE62}"/>
                  </a:ext>
                </a:extLst>
              </p14:cNvPr>
              <p14:cNvContentPartPr/>
              <p14:nvPr/>
            </p14:nvContentPartPr>
            <p14:xfrm>
              <a:off x="6627688" y="2470401"/>
              <a:ext cx="16200" cy="77040"/>
            </p14:xfrm>
          </p:contentPart>
        </mc:Choice>
        <mc:Fallback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9B7058E0-0884-85CD-9900-9DC6EACADE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65048" y="2407401"/>
                <a:ext cx="141840" cy="202680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직사각형 59">
            <a:extLst>
              <a:ext uri="{FF2B5EF4-FFF2-40B4-BE49-F238E27FC236}">
                <a16:creationId xmlns:a16="http://schemas.microsoft.com/office/drawing/2014/main" id="{DC97C178-9632-D896-42BC-FD7483E8D5BB}"/>
              </a:ext>
            </a:extLst>
          </p:cNvPr>
          <p:cNvSpPr/>
          <p:nvPr/>
        </p:nvSpPr>
        <p:spPr>
          <a:xfrm>
            <a:off x="7456865" y="5138421"/>
            <a:ext cx="429690" cy="6896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B38E93C-F8A4-E961-EDD9-1457E99C8ED1}"/>
              </a:ext>
            </a:extLst>
          </p:cNvPr>
          <p:cNvSpPr/>
          <p:nvPr/>
        </p:nvSpPr>
        <p:spPr>
          <a:xfrm>
            <a:off x="9231684" y="3429000"/>
            <a:ext cx="1841723" cy="1648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566C69F-E8BE-7079-0109-8207DCB77909}"/>
              </a:ext>
            </a:extLst>
          </p:cNvPr>
          <p:cNvSpPr/>
          <p:nvPr/>
        </p:nvSpPr>
        <p:spPr>
          <a:xfrm>
            <a:off x="8167513" y="2826759"/>
            <a:ext cx="2734440" cy="4918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82DA2ED-73D8-C047-CB6F-CECCF7167CCE}"/>
              </a:ext>
            </a:extLst>
          </p:cNvPr>
          <p:cNvSpPr/>
          <p:nvPr/>
        </p:nvSpPr>
        <p:spPr>
          <a:xfrm>
            <a:off x="6495733" y="5135482"/>
            <a:ext cx="280110" cy="653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3" name="그림 3072">
            <a:extLst>
              <a:ext uri="{FF2B5EF4-FFF2-40B4-BE49-F238E27FC236}">
                <a16:creationId xmlns:a16="http://schemas.microsoft.com/office/drawing/2014/main" id="{D6C63E02-7C04-4F9F-42F4-501E345A996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23548" y="1402532"/>
            <a:ext cx="3670967" cy="48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0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C4E41-D7FE-08ED-43BE-15D4522D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미적분학과 </a:t>
            </a:r>
            <a:r>
              <a:rPr lang="en-US" altLang="ko-KR" dirty="0"/>
              <a:t>AI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58E30-45FD-5ECB-2CBB-2BE7D3E2F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머신러닝에서</a:t>
            </a:r>
            <a:r>
              <a:rPr lang="ko-KR" altLang="en-US" dirty="0"/>
              <a:t> 어떤 최적의 </a:t>
            </a:r>
            <a:r>
              <a:rPr lang="ko-KR" altLang="en-US" dirty="0" err="1"/>
              <a:t>모수</a:t>
            </a:r>
            <a:r>
              <a:rPr lang="en-US" altLang="ko-KR" dirty="0"/>
              <a:t>(Parameter)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찾고자 할 때 필요한 공식</a:t>
            </a:r>
            <a:r>
              <a:rPr lang="en-US" altLang="ko-KR" dirty="0"/>
              <a:t>/</a:t>
            </a:r>
            <a:r>
              <a:rPr lang="ko-KR" altLang="en-US" dirty="0"/>
              <a:t>방법론</a:t>
            </a:r>
            <a:r>
              <a:rPr lang="en-US" altLang="ko-KR" dirty="0"/>
              <a:t>/</a:t>
            </a:r>
            <a:r>
              <a:rPr lang="ko-KR" altLang="en-US" dirty="0"/>
              <a:t>기법들을 제공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비용함수를 최소화하려는 대부분은 </a:t>
            </a:r>
            <a:r>
              <a:rPr lang="ko-KR" altLang="en-US" dirty="0" err="1"/>
              <a:t>머신러닝</a:t>
            </a:r>
            <a:r>
              <a:rPr lang="ko-KR" altLang="en-US" dirty="0"/>
              <a:t> 문제들은 미적분학에서 연구되고 있는 다양한 방법들을 이용해서 해결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E.g.</a:t>
            </a:r>
            <a:r>
              <a:rPr lang="ko-KR" altLang="en-US" dirty="0"/>
              <a:t> </a:t>
            </a:r>
            <a:r>
              <a:rPr lang="ko-KR" altLang="en-US" dirty="0" err="1"/>
              <a:t>경사하강법</a:t>
            </a:r>
            <a:r>
              <a:rPr lang="en-US" altLang="ko-KR" dirty="0"/>
              <a:t>/</a:t>
            </a:r>
            <a:r>
              <a:rPr lang="ko-KR" altLang="en-US" dirty="0" err="1"/>
              <a:t>역전파</a:t>
            </a:r>
            <a:r>
              <a:rPr lang="en-US" altLang="ko-KR" dirty="0"/>
              <a:t>/MLE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미분의 개념이 필수적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SVM(</a:t>
            </a:r>
            <a:r>
              <a:rPr lang="ko-KR" altLang="en-US" dirty="0"/>
              <a:t>테일러 급수</a:t>
            </a:r>
            <a:r>
              <a:rPr lang="en-US" altLang="ko-KR" dirty="0"/>
              <a:t>/</a:t>
            </a:r>
            <a:r>
              <a:rPr lang="ko-KR" altLang="en-US" dirty="0" err="1"/>
              <a:t>라그랑주</a:t>
            </a:r>
            <a:r>
              <a:rPr lang="ko-KR" altLang="en-US" dirty="0"/>
              <a:t> </a:t>
            </a:r>
            <a:r>
              <a:rPr lang="ko-KR" altLang="en-US" dirty="0" err="1"/>
              <a:t>승수법</a:t>
            </a:r>
            <a:r>
              <a:rPr lang="en-US" altLang="ko-KR" dirty="0"/>
              <a:t>) 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956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844DEF-B596-A677-F62E-256736CD5627}"/>
              </a:ext>
            </a:extLst>
          </p:cNvPr>
          <p:cNvSpPr txBox="1"/>
          <p:nvPr/>
        </p:nvSpPr>
        <p:spPr>
          <a:xfrm>
            <a:off x="1091609" y="939379"/>
            <a:ext cx="9803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제약조건이 부등호인 경우 </a:t>
            </a:r>
            <a:r>
              <a:rPr lang="en-US" altLang="ko-KR" sz="3200" dirty="0"/>
              <a:t>(inequality</a:t>
            </a:r>
            <a:r>
              <a:rPr lang="ko-KR" altLang="en-US" sz="3200" dirty="0"/>
              <a:t> </a:t>
            </a:r>
            <a:r>
              <a:rPr lang="en-US" altLang="ko-KR" sz="3200" dirty="0"/>
              <a:t>constraint)</a:t>
            </a:r>
            <a:r>
              <a:rPr lang="ko-KR" altLang="en-US" sz="3200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EA1984-FF18-1F77-04A9-BFDCCA725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09" y="2458538"/>
            <a:ext cx="6941975" cy="24354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563DC6-D8CC-1A3D-36D1-26F1825648D6}"/>
              </a:ext>
            </a:extLst>
          </p:cNvPr>
          <p:cNvSpPr txBox="1"/>
          <p:nvPr/>
        </p:nvSpPr>
        <p:spPr>
          <a:xfrm>
            <a:off x="7956680" y="5812971"/>
            <a:ext cx="34826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https://www.stat.cmu.edu/~ryantibs/convexopt/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44E2FA-40C4-8B18-2FFD-44F75B013B7C}"/>
              </a:ext>
            </a:extLst>
          </p:cNvPr>
          <p:cNvSpPr txBox="1"/>
          <p:nvPr/>
        </p:nvSpPr>
        <p:spPr>
          <a:xfrm>
            <a:off x="1296881" y="1929491"/>
            <a:ext cx="7949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KKT </a:t>
            </a:r>
            <a:r>
              <a:rPr lang="ko-KR" altLang="en-US" sz="2800" dirty="0"/>
              <a:t>조건을 이용하는 방법</a:t>
            </a:r>
          </a:p>
        </p:txBody>
      </p:sp>
    </p:spTree>
    <p:extLst>
      <p:ext uri="{BB962C8B-B14F-4D97-AF65-F5344CB8AC3E}">
        <p14:creationId xmlns:p14="http://schemas.microsoft.com/office/powerpoint/2010/main" val="1450365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2FAC84-834A-5A3F-59D0-F2607FFCF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005" y="2882221"/>
            <a:ext cx="3246401" cy="10211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3DD636-2B14-5EB9-4E43-380D7F037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261" y="4471594"/>
            <a:ext cx="4854361" cy="6020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4DE2B1-CCE5-8772-7B0F-B1BE703E9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9890" y="5278617"/>
            <a:ext cx="3261643" cy="5182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02A402D-0D54-A9AF-328D-3669E466B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9980" y="2809050"/>
            <a:ext cx="3071126" cy="10211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B88191-6A7B-FA5E-932D-141B07DE767D}"/>
              </a:ext>
            </a:extLst>
          </p:cNvPr>
          <p:cNvSpPr txBox="1"/>
          <p:nvPr/>
        </p:nvSpPr>
        <p:spPr>
          <a:xfrm>
            <a:off x="7240555" y="1996753"/>
            <a:ext cx="236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듀얼</a:t>
            </a:r>
            <a:r>
              <a:rPr lang="en-US" altLang="ko-KR" dirty="0"/>
              <a:t>(Dual)</a:t>
            </a:r>
            <a:r>
              <a:rPr lang="ko-KR" altLang="en-US" dirty="0"/>
              <a:t> </a:t>
            </a:r>
            <a:r>
              <a:rPr lang="en-US" altLang="ko-KR" dirty="0"/>
              <a:t>problem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F9CC8A-FC98-699C-02F4-BB270AF4A472}"/>
              </a:ext>
            </a:extLst>
          </p:cNvPr>
          <p:cNvSpPr txBox="1"/>
          <p:nvPr/>
        </p:nvSpPr>
        <p:spPr>
          <a:xfrm>
            <a:off x="2029890" y="1944684"/>
            <a:ext cx="236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Primal problem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DB07E6-970B-8CC5-9146-01CBB278AE71}"/>
              </a:ext>
            </a:extLst>
          </p:cNvPr>
          <p:cNvSpPr txBox="1"/>
          <p:nvPr/>
        </p:nvSpPr>
        <p:spPr>
          <a:xfrm>
            <a:off x="1259559" y="1015091"/>
            <a:ext cx="80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듀얼 </a:t>
            </a:r>
            <a:r>
              <a:rPr lang="en-US" altLang="ko-KR" sz="2800" dirty="0"/>
              <a:t>problem</a:t>
            </a:r>
            <a:r>
              <a:rPr lang="ko-KR" altLang="en-US" sz="2800" dirty="0"/>
              <a:t>을 이용하는 방법</a:t>
            </a:r>
          </a:p>
        </p:txBody>
      </p:sp>
    </p:spTree>
    <p:extLst>
      <p:ext uri="{BB962C8B-B14F-4D97-AF65-F5344CB8AC3E}">
        <p14:creationId xmlns:p14="http://schemas.microsoft.com/office/powerpoint/2010/main" val="360886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B19B3-840D-1E0E-DB8B-18A47EB5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E815C4-BF50-F844-9BE3-45503D478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미분</a:t>
            </a:r>
            <a:r>
              <a:rPr lang="en-US" altLang="ko-KR" dirty="0"/>
              <a:t>(</a:t>
            </a:r>
            <a:r>
              <a:rPr lang="ko-KR" altLang="en-US" dirty="0"/>
              <a:t>微分</a:t>
            </a:r>
            <a:r>
              <a:rPr lang="en-US" altLang="ko-KR" dirty="0"/>
              <a:t>, </a:t>
            </a:r>
            <a:r>
              <a:rPr lang="ko-KR" altLang="en-US" dirty="0"/>
              <a:t>영어</a:t>
            </a:r>
            <a:r>
              <a:rPr lang="en-US" altLang="ko-KR" dirty="0"/>
              <a:t>: derivative) </a:t>
            </a:r>
            <a:r>
              <a:rPr lang="ko-KR" altLang="en-US" dirty="0"/>
              <a:t>또는 도함수</a:t>
            </a:r>
            <a:r>
              <a:rPr lang="en-US" altLang="ko-KR" dirty="0"/>
              <a:t>(</a:t>
            </a:r>
            <a:r>
              <a:rPr lang="ko-KR" altLang="en-US" dirty="0"/>
              <a:t>導函數</a:t>
            </a:r>
            <a:r>
              <a:rPr lang="en-US" altLang="ko-KR" dirty="0"/>
              <a:t>)</a:t>
            </a:r>
            <a:r>
              <a:rPr lang="ko-KR" altLang="en-US" dirty="0"/>
              <a:t>는 어떤 함수의 </a:t>
            </a:r>
            <a:r>
              <a:rPr lang="ko-KR" altLang="en-US" dirty="0" err="1"/>
              <a:t>정의역</a:t>
            </a:r>
            <a:r>
              <a:rPr lang="ko-KR" altLang="en-US" dirty="0"/>
              <a:t> 속 각 점에서 </a:t>
            </a:r>
            <a:r>
              <a:rPr lang="ko-KR" altLang="en-US" dirty="0" err="1"/>
              <a:t>함숫값의</a:t>
            </a:r>
            <a:r>
              <a:rPr lang="ko-KR" altLang="en-US" dirty="0"/>
              <a:t> 변화량과 독립 </a:t>
            </a:r>
            <a:r>
              <a:rPr lang="ko-KR" altLang="en-US" dirty="0" err="1"/>
              <a:t>변수값의</a:t>
            </a:r>
            <a:r>
              <a:rPr lang="ko-KR" altLang="en-US" dirty="0"/>
              <a:t> 변화량 비의 극한 혹은 극한들로 </a:t>
            </a:r>
            <a:r>
              <a:rPr lang="ko-KR" altLang="en-US" dirty="0" err="1"/>
              <a:t>치역이</a:t>
            </a:r>
            <a:r>
              <a:rPr lang="ko-KR" altLang="en-US" dirty="0"/>
              <a:t> 구성되는 새로운 함수</a:t>
            </a:r>
            <a:endParaRPr lang="en-US" altLang="ko-KR" dirty="0"/>
          </a:p>
          <a:p>
            <a:r>
              <a:rPr lang="ko-KR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어떤 점에서의 미분 계수</a:t>
            </a:r>
            <a:r>
              <a:rPr lang="en-US" altLang="ko-KR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순간 변화율을 그 점의 </a:t>
            </a:r>
            <a:r>
              <a:rPr lang="ko-KR" alt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미분값</a:t>
            </a:r>
            <a:endParaRPr lang="en-US" altLang="ko-KR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CB255-6E40-95BC-3E7D-E5A698AE542C}"/>
              </a:ext>
            </a:extLst>
          </p:cNvPr>
          <p:cNvSpPr txBox="1"/>
          <p:nvPr/>
        </p:nvSpPr>
        <p:spPr>
          <a:xfrm>
            <a:off x="9406812" y="1027906"/>
            <a:ext cx="19469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https://ko.wikipedia.org/</a:t>
            </a: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7A692C-CD82-767C-65D8-44CE6A7C4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831" y="3889822"/>
            <a:ext cx="4640982" cy="739204"/>
          </a:xfrm>
          <a:prstGeom prst="rect">
            <a:avLst/>
          </a:prstGeom>
        </p:spPr>
      </p:pic>
      <p:pic>
        <p:nvPicPr>
          <p:cNvPr id="4098" name="Picture 2" descr="할선이 접선에 가까워지는 과정을 나타낸 애니메이션">
            <a:extLst>
              <a:ext uri="{FF2B5EF4-FFF2-40B4-BE49-F238E27FC236}">
                <a16:creationId xmlns:a16="http://schemas.microsoft.com/office/drawing/2014/main" id="{D2B6782D-6CE9-9FC3-0009-B9C21342B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312" y="4243089"/>
            <a:ext cx="2860999" cy="224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CB1EA0-05AF-534D-947A-219F64BCA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797" y="4962303"/>
            <a:ext cx="2575783" cy="6096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5C98658B-DB68-4E69-C8F6-13EA1DE938D0}"/>
                  </a:ext>
                </a:extLst>
              </p14:cNvPr>
              <p14:cNvContentPartPr/>
              <p14:nvPr/>
            </p14:nvContentPartPr>
            <p14:xfrm>
              <a:off x="3287608" y="419121"/>
              <a:ext cx="290160" cy="17964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5C98658B-DB68-4E69-C8F6-13EA1DE938D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24608" y="356121"/>
                <a:ext cx="415800" cy="30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998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FBB1B47-31B3-3BEF-76B8-B48778F54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426" y="564679"/>
            <a:ext cx="1188823" cy="2972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6B5805-EC60-B578-4AEB-CD842B938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13" y="1149108"/>
            <a:ext cx="5784081" cy="18670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4124021-04BC-583B-E8CD-3DA12B498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618" y="1300423"/>
            <a:ext cx="2575783" cy="6096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C2D10D-3F2F-A70D-2CDB-55E7618BB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713" y="4603999"/>
            <a:ext cx="3391194" cy="14174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65F7F80-466A-83A7-3CA5-23D0BA8388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2297" y="3059970"/>
            <a:ext cx="3535986" cy="32235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8B2706B-4F9D-252E-CEC7-D1C1C2C2E6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0536" y="5312721"/>
            <a:ext cx="4244708" cy="11964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46D146-FD1E-C121-6458-84DEBD342542}"/>
              </a:ext>
            </a:extLst>
          </p:cNvPr>
          <p:cNvSpPr txBox="1"/>
          <p:nvPr/>
        </p:nvSpPr>
        <p:spPr>
          <a:xfrm>
            <a:off x="1240971" y="587829"/>
            <a:ext cx="27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일차식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CD37E-672B-CBC4-8A57-BFF1064CEB5F}"/>
              </a:ext>
            </a:extLst>
          </p:cNvPr>
          <p:cNvSpPr txBox="1"/>
          <p:nvPr/>
        </p:nvSpPr>
        <p:spPr>
          <a:xfrm>
            <a:off x="1219371" y="4029062"/>
            <a:ext cx="270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다차식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5864DC-97D2-5F4A-9C3C-3508770C0AEF}"/>
              </a:ext>
            </a:extLst>
          </p:cNvPr>
          <p:cNvSpPr txBox="1"/>
          <p:nvPr/>
        </p:nvSpPr>
        <p:spPr>
          <a:xfrm>
            <a:off x="9636191" y="564208"/>
            <a:ext cx="24842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8"/>
              </a:rPr>
              <a:t>도함수의 의미</a:t>
            </a:r>
            <a:r>
              <a:rPr lang="en-US" altLang="ko-KR" sz="1200" dirty="0">
                <a:hlinkClick r:id="rId8"/>
              </a:rPr>
              <a:t> (tistory.com)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323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24738C5-39FF-5A5F-2A9D-A80FAFE0A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85" y="2614086"/>
            <a:ext cx="4729618" cy="1499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AF2471-57BA-E45A-BF36-9CD59FA5D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56" y="1222832"/>
            <a:ext cx="3620610" cy="8131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1464A7-8A12-A14A-0E03-D0ED5C2F8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92" y="4545268"/>
            <a:ext cx="4193394" cy="13530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899B4EE-7282-8705-D1E7-D1F0DBA5E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7245" y="731609"/>
            <a:ext cx="3025402" cy="5547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CF0B5B-46C9-4ACB-9F6B-040FD385968C}"/>
              </a:ext>
            </a:extLst>
          </p:cNvPr>
          <p:cNvSpPr txBox="1"/>
          <p:nvPr/>
        </p:nvSpPr>
        <p:spPr>
          <a:xfrm>
            <a:off x="587828" y="488719"/>
            <a:ext cx="5803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지수함수의 미분 </a:t>
            </a:r>
            <a:r>
              <a:rPr lang="en-US" altLang="ko-KR" sz="2400" dirty="0"/>
              <a:t>(</a:t>
            </a:r>
            <a:r>
              <a:rPr lang="ko-KR" altLang="en-US" sz="2400" dirty="0"/>
              <a:t>밑이 자연상수인 경우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39EEA41-ADBA-1954-BAAC-8FE70913B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71" y="3760238"/>
            <a:ext cx="3044240" cy="228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61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192301-FBB2-7678-CE2C-CE2C5DB9C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54" y="1245770"/>
            <a:ext cx="3003013" cy="9919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2F9136C-B26D-072A-B50E-AD789EE7E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81" y="2599978"/>
            <a:ext cx="4442845" cy="35055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8026BF-03E7-8A5B-7B79-9BC88A071154}"/>
              </a:ext>
            </a:extLst>
          </p:cNvPr>
          <p:cNvSpPr txBox="1"/>
          <p:nvPr/>
        </p:nvSpPr>
        <p:spPr>
          <a:xfrm>
            <a:off x="1167166" y="521685"/>
            <a:ext cx="3638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/>
              <a:t>자연로그함수의 미분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32AD34A-22CD-42D1-FB4A-8C70004F0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380" y="1495670"/>
            <a:ext cx="3879592" cy="386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98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66A5F-1AD1-890C-0488-6FE02ED9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전미분과 </a:t>
            </a:r>
            <a:r>
              <a:rPr lang="ko-KR" altLang="en-US" dirty="0" err="1"/>
              <a:t>편미분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882C6C-B37D-EA6B-1064-E5A0D03ED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i="0" dirty="0" err="1">
                <a:solidFill>
                  <a:srgbClr val="212529"/>
                </a:solidFill>
                <a:effectLst/>
                <a:latin typeface="-apple-system"/>
              </a:rPr>
              <a:t>편미분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KaTeX_Main"/>
              </a:rPr>
              <a:t>∂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):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다변수함수 </a:t>
            </a:r>
            <a:r>
              <a:rPr lang="en-US" altLang="ko-KR" b="0" i="1" dirty="0">
                <a:solidFill>
                  <a:srgbClr val="212529"/>
                </a:solidFill>
                <a:effectLst/>
                <a:latin typeface="KaTeX_Math"/>
              </a:rPr>
              <a:t>f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(</a:t>
            </a:r>
            <a:r>
              <a:rPr lang="en-US" altLang="ko-KR" b="0" i="1" dirty="0" err="1">
                <a:solidFill>
                  <a:srgbClr val="212529"/>
                </a:solidFill>
                <a:effectLst/>
                <a:latin typeface="KaTeX_Math"/>
              </a:rPr>
              <a:t>x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KaTeX_Main"/>
              </a:rPr>
              <a:t>,</a:t>
            </a:r>
            <a:r>
              <a:rPr lang="en-US" altLang="ko-KR" b="0" i="1" dirty="0" err="1">
                <a:solidFill>
                  <a:srgbClr val="212529"/>
                </a:solidFill>
                <a:effectLst/>
                <a:latin typeface="KaTeX_Math"/>
              </a:rPr>
              <a:t>y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KaTeX_Main"/>
              </a:rPr>
              <a:t>,</a:t>
            </a:r>
            <a:r>
              <a:rPr lang="en-US" altLang="ko-KR" b="0" i="1" dirty="0" err="1">
                <a:solidFill>
                  <a:srgbClr val="212529"/>
                </a:solidFill>
                <a:effectLst/>
                <a:latin typeface="KaTeX_Math"/>
              </a:rPr>
              <a:t>z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KaTeX_Main"/>
              </a:rPr>
              <a:t>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가 있을 때 여러 변수 중 하나만 특정하여 미분하는 방식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FAB7C4-CC46-273D-C848-C4F18037E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389" y="2925147"/>
            <a:ext cx="5939244" cy="303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96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F54D1-BAD6-4456-D5EE-5725C2EEF931}"/>
              </a:ext>
            </a:extLst>
          </p:cNvPr>
          <p:cNvSpPr txBox="1"/>
          <p:nvPr/>
        </p:nvSpPr>
        <p:spPr>
          <a:xfrm>
            <a:off x="1042696" y="1163606"/>
            <a:ext cx="103779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i="0" dirty="0" err="1">
                <a:solidFill>
                  <a:srgbClr val="212529"/>
                </a:solidFill>
                <a:effectLst/>
                <a:latin typeface="-apple-system"/>
              </a:rPr>
              <a:t>전미분</a:t>
            </a:r>
            <a:r>
              <a:rPr lang="ko-KR" altLang="en-US" sz="280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sz="280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en-US" altLang="ko-KR" sz="2800" i="0" dirty="0">
                <a:solidFill>
                  <a:srgbClr val="212529"/>
                </a:solidFill>
                <a:effectLst/>
                <a:latin typeface="KaTeX_Main"/>
              </a:rPr>
              <a:t>d</a:t>
            </a:r>
            <a:r>
              <a:rPr lang="en-US" altLang="ko-KR" sz="2800" i="0" dirty="0">
                <a:solidFill>
                  <a:srgbClr val="212529"/>
                </a:solidFill>
                <a:effectLst/>
                <a:latin typeface="-apple-system"/>
              </a:rPr>
              <a:t>): </a:t>
            </a:r>
            <a:r>
              <a:rPr lang="ko-KR" altLang="en-US" sz="2800" i="0" dirty="0">
                <a:solidFill>
                  <a:srgbClr val="212529"/>
                </a:solidFill>
                <a:effectLst/>
                <a:latin typeface="-apple-system"/>
              </a:rPr>
              <a:t>여러 변수를 각각 모두 </a:t>
            </a:r>
            <a:r>
              <a:rPr lang="ko-KR" altLang="en-US" sz="2800" i="0" dirty="0" err="1">
                <a:solidFill>
                  <a:srgbClr val="212529"/>
                </a:solidFill>
                <a:effectLst/>
                <a:latin typeface="-apple-system"/>
              </a:rPr>
              <a:t>편미분하여</a:t>
            </a:r>
            <a:r>
              <a:rPr lang="ko-KR" altLang="en-US" sz="2800" i="0" dirty="0">
                <a:solidFill>
                  <a:srgbClr val="212529"/>
                </a:solidFill>
                <a:effectLst/>
                <a:latin typeface="-apple-system"/>
              </a:rPr>
              <a:t> 더한 값으로 정의</a:t>
            </a:r>
            <a:endParaRPr lang="en-US" altLang="ko-KR" sz="280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767EC7-ED12-DB63-2966-4ED8A7D5E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090" y="1959429"/>
            <a:ext cx="6172022" cy="16548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01E3AA-B847-ABF1-B37F-E6A096AEF34D}"/>
              </a:ext>
            </a:extLst>
          </p:cNvPr>
          <p:cNvSpPr txBox="1"/>
          <p:nvPr/>
        </p:nvSpPr>
        <p:spPr>
          <a:xfrm>
            <a:off x="1042696" y="3734746"/>
            <a:ext cx="10508602" cy="1057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400" b="1" i="0" dirty="0" err="1">
                <a:solidFill>
                  <a:srgbClr val="212529"/>
                </a:solidFill>
                <a:effectLst/>
                <a:latin typeface="-apple-system"/>
              </a:rPr>
              <a:t>그래디언트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KaTeX_Main"/>
              </a:rPr>
              <a:t>∇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): 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Gradient</a:t>
            </a:r>
            <a:r>
              <a:rPr lang="ko-KR" altLang="en-US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공간에 대한 기울기</a:t>
            </a:r>
            <a:r>
              <a:rPr lang="en-US" altLang="ko-KR" sz="20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여러 변수를 각각 모두 편미분한 값을 </a:t>
            </a:r>
            <a:endParaRPr lang="en-US" altLang="ko-KR" sz="20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solidFill>
                  <a:srgbClr val="212529"/>
                </a:solidFill>
                <a:latin typeface="-apple-system"/>
              </a:rPr>
              <a:t>		    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항목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전미분의 결과는 스칼라이고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sz="2000" b="0" i="0" dirty="0" err="1">
                <a:solidFill>
                  <a:srgbClr val="212529"/>
                </a:solidFill>
                <a:effectLst/>
                <a:latin typeface="-apple-system"/>
              </a:rPr>
              <a:t>그래디언트는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 벡터</a:t>
            </a:r>
            <a:endParaRPr lang="en-US" altLang="ko-KR" sz="2400" b="1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BE78CFE-EF4F-3473-E61B-CB0A163A0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128" y="4880808"/>
            <a:ext cx="3803603" cy="156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4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561B3-1D84-92E2-5365-6DC97CD5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Gradient(</a:t>
            </a:r>
            <a:r>
              <a:rPr lang="ko-KR" altLang="en-US" dirty="0" err="1"/>
              <a:t>그래디언트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77A2F4D-EC4C-9DFD-AE91-0A8839A65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1647" y="2048070"/>
            <a:ext cx="2339543" cy="8077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BDD5D9-9014-6365-7E29-21FE3DA229FE}"/>
              </a:ext>
            </a:extLst>
          </p:cNvPr>
          <p:cNvSpPr txBox="1"/>
          <p:nvPr/>
        </p:nvSpPr>
        <p:spPr>
          <a:xfrm>
            <a:off x="838200" y="1447804"/>
            <a:ext cx="10515600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와 </a:t>
            </a:r>
            <a:r>
              <a:rPr lang="en-US" altLang="ko-KR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변수로 가지는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변수 </a:t>
            </a:r>
            <a:r>
              <a:rPr lang="en-US" altLang="ko-KR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altLang="ko-KR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en-US" altLang="ko-KR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gradient, </a:t>
            </a:r>
            <a:r>
              <a:rPr lang="en-US" altLang="ko-KR" sz="1800" b="0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</a:t>
            </a:r>
            <a:r>
              <a:rPr lang="en-US" altLang="ko-KR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방향은 </a:t>
            </a:r>
            <a:r>
              <a:rPr lang="en-US" altLang="ko-KR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방향으로의 단위벡터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1800" b="0" i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</a:t>
            </a:r>
            <a:r>
              <a:rPr lang="en-US" altLang="ko-KR" sz="18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방향은 </a:t>
            </a:r>
            <a:r>
              <a:rPr lang="en-US" altLang="ko-KR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방향으로의 단위벡터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F7CE48-5D27-3511-BE1A-E0C2EF35721A}"/>
              </a:ext>
            </a:extLst>
          </p:cNvPr>
          <p:cNvSpPr txBox="1"/>
          <p:nvPr/>
        </p:nvSpPr>
        <p:spPr>
          <a:xfrm>
            <a:off x="838200" y="305966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일변수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함수의 경우 </a:t>
            </a:r>
            <a:r>
              <a:rPr lang="en-US" altLang="ko-KR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en-US" altLang="ko-KR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altLang="ko-KR" b="0" i="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B33E98-A43C-01B5-A7FA-913A9E6B0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823" y="3819583"/>
            <a:ext cx="3936741" cy="220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2656B7-312D-E390-DAF8-85CC046BAC69}"/>
              </a:ext>
            </a:extLst>
          </p:cNvPr>
          <p:cNvSpPr txBox="1"/>
          <p:nvPr/>
        </p:nvSpPr>
        <p:spPr>
          <a:xfrm>
            <a:off x="5829300" y="3244334"/>
            <a:ext cx="6097554" cy="871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기울기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(gradient)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방향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함수값인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 커지는 방향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최대점을 찾는 데에 사용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C15012-2396-7AF9-2C2D-AA780266176C}"/>
              </a:ext>
            </a:extLst>
          </p:cNvPr>
          <p:cNvSpPr txBox="1"/>
          <p:nvPr/>
        </p:nvSpPr>
        <p:spPr>
          <a:xfrm>
            <a:off x="6155093" y="4300585"/>
            <a:ext cx="6237514" cy="872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= -1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에서는 </a:t>
            </a:r>
            <a:r>
              <a:rPr lang="en-US" altLang="ko-KR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 작아지는 방향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기울기가 음수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en-US" altLang="ko-KR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=  1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에서는 </a:t>
            </a:r>
            <a:r>
              <a:rPr lang="en-US" altLang="ko-KR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 커지는 방향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기울기가 양수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B7ACA5-CC42-4866-71B9-DC959E4E2FDB}"/>
              </a:ext>
            </a:extLst>
          </p:cNvPr>
          <p:cNvSpPr txBox="1"/>
          <p:nvPr/>
        </p:nvSpPr>
        <p:spPr>
          <a:xfrm>
            <a:off x="5903945" y="5410196"/>
            <a:ext cx="6195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Gradient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반대방향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최소값을 향해 가는 방향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E63C87-0CEA-151F-5678-A187B3E8C94A}"/>
              </a:ext>
            </a:extLst>
          </p:cNvPr>
          <p:cNvSpPr txBox="1"/>
          <p:nvPr/>
        </p:nvSpPr>
        <p:spPr>
          <a:xfrm>
            <a:off x="2491274" y="6134065"/>
            <a:ext cx="20434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hlinkClick r:id="rId4"/>
              </a:rPr>
              <a:t>구배</a:t>
            </a:r>
            <a:r>
              <a:rPr lang="en-US" altLang="ko-KR" sz="1200" dirty="0">
                <a:hlinkClick r:id="rId4"/>
              </a:rPr>
              <a:t>(gradient)(tistory.com)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70169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4343</TotalTime>
  <Words>549</Words>
  <Application>Microsoft Office PowerPoint</Application>
  <PresentationFormat>와이드스크린</PresentationFormat>
  <Paragraphs>52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Apple SD Gothic Neo</vt:lpstr>
      <vt:lpstr>-apple-system</vt:lpstr>
      <vt:lpstr>KaTeX_Main</vt:lpstr>
      <vt:lpstr>KaTeX_Math</vt:lpstr>
      <vt:lpstr>Noto Sans KR</vt:lpstr>
      <vt:lpstr>맑은 고딕</vt:lpstr>
      <vt:lpstr>Arial</vt:lpstr>
      <vt:lpstr>Open Sans</vt:lpstr>
      <vt:lpstr>Times New Roman</vt:lpstr>
      <vt:lpstr>Office 테마</vt:lpstr>
      <vt:lpstr>미적분 for AI</vt:lpstr>
      <vt:lpstr>미적분학과 AI</vt:lpstr>
      <vt:lpstr>미분</vt:lpstr>
      <vt:lpstr>PowerPoint 프레젠테이션</vt:lpstr>
      <vt:lpstr>PowerPoint 프레젠테이션</vt:lpstr>
      <vt:lpstr>PowerPoint 프레젠테이션</vt:lpstr>
      <vt:lpstr>전미분과 편미분</vt:lpstr>
      <vt:lpstr>PowerPoint 프레젠테이션</vt:lpstr>
      <vt:lpstr>Gradient(그래디언트)</vt:lpstr>
      <vt:lpstr>Chain(체인룰) Rule:  합성함수(두 함수를 합성하여 얻은 함수)의 미분 방법</vt:lpstr>
      <vt:lpstr>PowerPoint 프레젠테이션</vt:lpstr>
      <vt:lpstr>PowerPoint 프레젠테이션</vt:lpstr>
      <vt:lpstr>오목(concave)함수 볼록(convex)함수</vt:lpstr>
      <vt:lpstr>PowerPoint 프레젠테이션</vt:lpstr>
      <vt:lpstr>테일러 급수 (Taylor series)</vt:lpstr>
      <vt:lpstr>PowerPoint 프레젠테이션</vt:lpstr>
      <vt:lpstr>PowerPoint 프레젠테이션</vt:lpstr>
      <vt:lpstr>Lagrange Multiplier Method (라그랑주 승수법)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미적분 for AI</dc:title>
  <dc:creator>유석진</dc:creator>
  <cp:lastModifiedBy>유석진</cp:lastModifiedBy>
  <cp:revision>50</cp:revision>
  <dcterms:created xsi:type="dcterms:W3CDTF">2023-07-04T00:45:33Z</dcterms:created>
  <dcterms:modified xsi:type="dcterms:W3CDTF">2023-07-07T03:20:03Z</dcterms:modified>
</cp:coreProperties>
</file>