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2480" y="1768680"/>
            <a:ext cx="5494680" cy="4384080"/>
          </a:xfrm>
          <a:prstGeom prst="rect">
            <a:avLst/>
          </a:prstGeom>
          <a:ln>
            <a:noFill/>
          </a:ln>
        </p:spPr>
      </p:pic>
      <p:pic>
        <p:nvPicPr>
          <p:cNvPr id="35"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a:fillRect/>
          </a:stretch>
        </p:blipFill>
        <p:spPr>
          <a:xfrm>
            <a:off x="2292480" y="1768680"/>
            <a:ext cx="5494680" cy="4384080"/>
          </a:xfrm>
          <a:prstGeom prst="rect">
            <a:avLst/>
          </a:prstGeom>
          <a:ln>
            <a:noFill/>
          </a:ln>
        </p:spPr>
      </p:pic>
      <p:pic>
        <p:nvPicPr>
          <p:cNvPr id="71"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5"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06" name="" descr=""/>
          <p:cNvPicPr/>
          <p:nvPr/>
        </p:nvPicPr>
        <p:blipFill>
          <a:blip r:embed="rId2"/>
          <a:stretch>
            <a:fillRect/>
          </a:stretch>
        </p:blipFill>
        <p:spPr>
          <a:xfrm>
            <a:off x="2292480" y="1768680"/>
            <a:ext cx="5494680" cy="4384080"/>
          </a:xfrm>
          <a:prstGeom prst="rect">
            <a:avLst/>
          </a:prstGeom>
          <a:ln>
            <a:noFill/>
          </a:ln>
        </p:spPr>
      </p:pic>
      <p:pic>
        <p:nvPicPr>
          <p:cNvPr id="107"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11"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13"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1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16"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1"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22"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4"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2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26"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0"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32"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33"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3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38"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40"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41"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42" name="" descr=""/>
          <p:cNvPicPr/>
          <p:nvPr/>
        </p:nvPicPr>
        <p:blipFill>
          <a:blip r:embed="rId2"/>
          <a:stretch>
            <a:fillRect/>
          </a:stretch>
        </p:blipFill>
        <p:spPr>
          <a:xfrm>
            <a:off x="2292480" y="1768680"/>
            <a:ext cx="5494680" cy="4384080"/>
          </a:xfrm>
          <a:prstGeom prst="rect">
            <a:avLst/>
          </a:prstGeom>
          <a:ln>
            <a:noFill/>
          </a:ln>
        </p:spPr>
      </p:pic>
      <p:pic>
        <p:nvPicPr>
          <p:cNvPr id="143"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1261800"/>
          </a:xfrm>
          <a:prstGeom prst="rect">
            <a:avLst/>
          </a:prstGeom>
        </p:spPr>
        <p:txBody>
          <a:bodyPr lIns="0" rIns="0" tIns="0" bIns="0" anchor="ctr"/>
          <a:p>
            <a:r>
              <a:rPr lang="en-US">
                <a:latin typeface="Arial"/>
              </a:rPr>
              <a:t>Click to edit the title text format</a:t>
            </a:r>
            <a:endParaRPr/>
          </a:p>
        </p:txBody>
      </p:sp>
      <p:sp>
        <p:nvSpPr>
          <p:cNvPr id="109" name="PlaceHolder 2"/>
          <p:cNvSpPr>
            <a:spLocks noGrp="1"/>
          </p:cNvSpPr>
          <p:nvPr>
            <p:ph type="body"/>
          </p:nvPr>
        </p:nvSpPr>
        <p:spPr>
          <a:xfrm>
            <a:off x="504000" y="1768680"/>
            <a:ext cx="9071640" cy="43837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504000" y="836640"/>
            <a:ext cx="9070920" cy="1965960"/>
          </a:xfrm>
          <a:prstGeom prst="rect">
            <a:avLst/>
          </a:prstGeom>
          <a:noFill/>
          <a:ln>
            <a:noFill/>
          </a:ln>
        </p:spPr>
        <p:txBody>
          <a:bodyPr lIns="0" rIns="0" tIns="0" bIns="0" anchor="ctr"/>
          <a:p>
            <a:pPr algn="ctr">
              <a:lnSpc>
                <a:spcPct val="100000"/>
              </a:lnSpc>
            </a:pPr>
            <a:r>
              <a:rPr lang="en-US" sz="6000">
                <a:latin typeface="Century Schoolbook L"/>
              </a:rPr>
              <a:t>Data Lineage for distributed data systems</a:t>
            </a:r>
            <a:endParaRPr/>
          </a:p>
        </p:txBody>
      </p:sp>
      <p:sp>
        <p:nvSpPr>
          <p:cNvPr id="145" name="CustomShape 2"/>
          <p:cNvSpPr/>
          <p:nvPr/>
        </p:nvSpPr>
        <p:spPr>
          <a:xfrm>
            <a:off x="504000" y="301320"/>
            <a:ext cx="9070920" cy="5851080"/>
          </a:xfrm>
          <a:prstGeom prst="rect">
            <a:avLst/>
          </a:prstGeom>
          <a:noFill/>
          <a:ln>
            <a:noFill/>
          </a:ln>
        </p:spPr>
        <p:txBody>
          <a:bodyPr lIns="0" rIns="0" tIns="0" bIns="0" anchor="ctr"/>
          <a:p>
            <a:pPr algn="ctr">
              <a:lnSpc>
                <a:spcPct val="100000"/>
              </a:lnSpc>
            </a:pPr>
            <a:endParaRPr/>
          </a:p>
          <a:p>
            <a:pPr algn="ctr">
              <a:lnSpc>
                <a:spcPct val="100000"/>
              </a:lnSpc>
            </a:pPr>
            <a:endParaRPr/>
          </a:p>
          <a:p>
            <a:pPr algn="ctr">
              <a:lnSpc>
                <a:spcPct val="100000"/>
              </a:lnSpc>
            </a:pPr>
            <a:endParaRPr/>
          </a:p>
          <a:p>
            <a:pPr algn="ctr">
              <a:lnSpc>
                <a:spcPct val="100000"/>
              </a:lnSpc>
            </a:pPr>
            <a:r>
              <a:rPr lang="en-US" sz="2600">
                <a:latin typeface="Century Schoolbook L"/>
              </a:rPr>
              <a:t>Sravani Kamisetty</a:t>
            </a:r>
            <a:endParaRPr/>
          </a:p>
          <a:p>
            <a:pPr algn="ct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Century Schoolbook L"/>
              </a:rPr>
              <a:t>References</a:t>
            </a:r>
            <a:endParaRPr/>
          </a:p>
        </p:txBody>
      </p:sp>
      <p:sp>
        <p:nvSpPr>
          <p:cNvPr id="207" name="CustomShape 2"/>
          <p:cNvSpPr/>
          <p:nvPr/>
        </p:nvSpPr>
        <p:spPr>
          <a:xfrm>
            <a:off x="504000" y="1769040"/>
            <a:ext cx="9070920" cy="4383720"/>
          </a:xfrm>
          <a:prstGeom prst="rect">
            <a:avLst/>
          </a:prstGeom>
          <a:noFill/>
          <a:ln>
            <a:noFill/>
          </a:ln>
        </p:spPr>
        <p:txBody>
          <a:bodyPr lIns="0" rIns="0" tIns="0" bIns="0"/>
          <a:p>
            <a:pPr>
              <a:lnSpc>
                <a:spcPct val="100000"/>
              </a:lnSpc>
              <a:buSzPct val="45000"/>
              <a:buFont typeface="StarSymbol"/>
              <a:buChar char="l"/>
            </a:pPr>
            <a:r>
              <a:rPr lang="en-US" sz="2200">
                <a:latin typeface="Century Schoolbook L"/>
              </a:rPr>
              <a:t>[1] Dionysios Logothetis, Soumyarupa De, and Kenneth Yocum. 2013. Scalable lineage capture for debugging DISC analytics. In Proceedings of the 4th annual Symposium on Cloud Computing (SOCC '13). ACM, New York, NY, USA, , Article 17 , 15 pages.</a:t>
            </a:r>
            <a:endParaRPr/>
          </a:p>
          <a:p>
            <a:pPr>
              <a:lnSpc>
                <a:spcPct val="100000"/>
              </a:lnSpc>
              <a:buSzPct val="45000"/>
              <a:buFont typeface="StarSymbol"/>
              <a:buChar char="l"/>
            </a:pPr>
            <a:endParaRPr/>
          </a:p>
          <a:p>
            <a:pPr>
              <a:lnSpc>
                <a:spcPct val="100000"/>
              </a:lnSpc>
              <a:buSzPct val="45000"/>
              <a:buFont typeface="StarSymbol"/>
              <a:buChar char="l"/>
            </a:pPr>
            <a:r>
              <a:rPr lang="en-US" sz="2200">
                <a:latin typeface="Century Schoolbook L"/>
              </a:rPr>
              <a:t>[2] De, Soumyarupa. (2012). Newt : an architecture for lineage -based replay and debugging in DISC systems. UC San Diego: b7355202. Retrieved from: https://escholarship.org/uc/item/3170p7zn</a:t>
            </a:r>
            <a:endParaRPr/>
          </a:p>
          <a:p>
            <a:pPr>
              <a:lnSpc>
                <a:spcPct val="100000"/>
              </a:lnSpc>
              <a:buSzPct val="45000"/>
              <a:buFont typeface="StarSymbol"/>
              <a:buChar char="l"/>
            </a:pPr>
            <a:endParaRPr/>
          </a:p>
          <a:p>
            <a:pPr>
              <a:lnSpc>
                <a:spcPct val="100000"/>
              </a:lnSpc>
              <a:buSzPct val="45000"/>
              <a:buFont typeface="StarSymbol"/>
              <a:buChar char="l"/>
            </a:pPr>
            <a:r>
              <a:rPr lang="en-US" sz="2200">
                <a:latin typeface="Century Schoolbook L"/>
              </a:rPr>
              <a:t>[3] Hao Fan and Ra Poulovassilis. Using schema transformation pathways for data lineage tracing. In In BNCOD, pages 133–144. Springer, 2005.</a:t>
            </a:r>
            <a:endParaRPr/>
          </a:p>
        </p:txBody>
      </p:sp>
      <p:sp>
        <p:nvSpPr>
          <p:cNvPr id="208" name="TextShape 3"/>
          <p:cNvSpPr txBox="1"/>
          <p:nvPr/>
        </p:nvSpPr>
        <p:spPr>
          <a:xfrm>
            <a:off x="9235440" y="7040880"/>
            <a:ext cx="433800" cy="346320"/>
          </a:xfrm>
          <a:prstGeom prst="rect">
            <a:avLst/>
          </a:prstGeom>
        </p:spPr>
        <p:txBody>
          <a:bodyPr lIns="90000" rIns="90000" tIns="45000" bIns="45000"/>
          <a:p>
            <a:r>
              <a:rPr lang="en-US">
                <a:latin typeface="Arial"/>
              </a:rPr>
              <a:t>10</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504000" y="301320"/>
            <a:ext cx="9070920" cy="5851080"/>
          </a:xfrm>
          <a:prstGeom prst="rect">
            <a:avLst/>
          </a:prstGeom>
          <a:noFill/>
          <a:ln>
            <a:noFill/>
          </a:ln>
        </p:spPr>
        <p:txBody>
          <a:bodyPr lIns="0" rIns="0" tIns="0" bIns="0" anchor="ctr"/>
          <a:p>
            <a:pPr algn="ctr">
              <a:lnSpc>
                <a:spcPct val="100000"/>
              </a:lnSpc>
            </a:pPr>
            <a:r>
              <a:rPr lang="en-US" sz="3200">
                <a:latin typeface="Century Schoolbook L"/>
              </a:rPr>
              <a:t>Thank you!</a:t>
            </a:r>
            <a:endParaRPr/>
          </a:p>
        </p:txBody>
      </p:sp>
      <p:sp>
        <p:nvSpPr>
          <p:cNvPr id="210" name="TextShape 2"/>
          <p:cNvSpPr txBox="1"/>
          <p:nvPr/>
        </p:nvSpPr>
        <p:spPr>
          <a:xfrm>
            <a:off x="9235440" y="7040880"/>
            <a:ext cx="433800" cy="346320"/>
          </a:xfrm>
          <a:prstGeom prst="rect">
            <a:avLst/>
          </a:prstGeom>
        </p:spPr>
        <p:txBody>
          <a:bodyPr lIns="90000" rIns="90000" tIns="45000" bIns="45000"/>
          <a:p>
            <a:r>
              <a:rPr lang="en-US">
                <a:latin typeface="Arial"/>
              </a:rPr>
              <a:t>11</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537120" y="7059960"/>
            <a:ext cx="9154800" cy="345960"/>
          </a:xfrm>
          <a:prstGeom prst="rect">
            <a:avLst/>
          </a:prstGeom>
          <a:noFill/>
          <a:ln>
            <a:noFill/>
          </a:ln>
        </p:spPr>
        <p:txBody>
          <a:bodyPr lIns="90000" rIns="90000" tIns="45000" bIns="45000"/>
          <a:p>
            <a:r>
              <a:rPr lang="en-US" sz="1000">
                <a:latin typeface="Century Schoolbook L"/>
              </a:rPr>
              <a:t>http://newstex.com/2014/07/12/the-data-explosion-in-2014-minute-by-minute-infographic/</a:t>
            </a:r>
            <a:endParaRPr/>
          </a:p>
        </p:txBody>
      </p:sp>
      <p:pic>
        <p:nvPicPr>
          <p:cNvPr id="147" name="" descr=""/>
          <p:cNvPicPr/>
          <p:nvPr/>
        </p:nvPicPr>
        <p:blipFill>
          <a:blip r:embed="rId1"/>
          <a:stretch>
            <a:fillRect/>
          </a:stretch>
        </p:blipFill>
        <p:spPr>
          <a:xfrm>
            <a:off x="640080" y="182880"/>
            <a:ext cx="8869680" cy="6676560"/>
          </a:xfrm>
          <a:prstGeom prst="rect">
            <a:avLst/>
          </a:prstGeom>
          <a:ln>
            <a:noFill/>
          </a:ln>
        </p:spPr>
      </p:pic>
      <p:sp>
        <p:nvSpPr>
          <p:cNvPr id="148" name="TextShape 2"/>
          <p:cNvSpPr txBox="1"/>
          <p:nvPr/>
        </p:nvSpPr>
        <p:spPr>
          <a:xfrm>
            <a:off x="9418320" y="7132320"/>
            <a:ext cx="307080" cy="346320"/>
          </a:xfrm>
          <a:prstGeom prst="rect">
            <a:avLst/>
          </a:prstGeom>
        </p:spPr>
        <p:txBody>
          <a:bodyPr lIns="90000" rIns="90000" tIns="45000" bIns="45000"/>
          <a:p>
            <a:r>
              <a:rPr lang="en-US">
                <a:latin typeface="Arial"/>
              </a:rPr>
              <a:t>2</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Century Schoolbook L"/>
              </a:rPr>
              <a:t>Challenges in Big Data Debugging</a:t>
            </a:r>
            <a:endParaRPr/>
          </a:p>
        </p:txBody>
      </p:sp>
      <p:sp>
        <p:nvSpPr>
          <p:cNvPr id="150" name="CustomShape 2"/>
          <p:cNvSpPr/>
          <p:nvPr/>
        </p:nvSpPr>
        <p:spPr>
          <a:xfrm>
            <a:off x="504000" y="2286000"/>
            <a:ext cx="9070920" cy="3291120"/>
          </a:xfrm>
          <a:prstGeom prst="rect">
            <a:avLst/>
          </a:prstGeom>
          <a:noFill/>
          <a:ln>
            <a:noFill/>
          </a:ln>
        </p:spPr>
      </p:sp>
      <p:sp>
        <p:nvSpPr>
          <p:cNvPr id="151" name="TextShape 3"/>
          <p:cNvSpPr txBox="1"/>
          <p:nvPr/>
        </p:nvSpPr>
        <p:spPr>
          <a:xfrm>
            <a:off x="504000" y="2377440"/>
            <a:ext cx="4426920" cy="4384080"/>
          </a:xfrm>
          <a:prstGeom prst="rect">
            <a:avLst/>
          </a:prstGeom>
        </p:spPr>
        <p:txBody>
          <a:bodyPr lIns="0" rIns="0" tIns="0" bIns="0"/>
          <a:p>
            <a:pPr>
              <a:lnSpc>
                <a:spcPct val="100000"/>
              </a:lnSpc>
              <a:buSzPct val="45000"/>
              <a:buFont typeface="StarSymbol"/>
              <a:buChar char=""/>
            </a:pPr>
            <a:r>
              <a:rPr lang="en-US" sz="3200">
                <a:latin typeface="Century Schoolbook L"/>
              </a:rPr>
              <a:t>Massive scale</a:t>
            </a:r>
            <a:endParaRPr/>
          </a:p>
          <a:p>
            <a:pPr>
              <a:lnSpc>
                <a:spcPct val="100000"/>
              </a:lnSpc>
              <a:buSzPct val="45000"/>
              <a:buFont typeface="StarSymbol"/>
              <a:buChar char=""/>
            </a:pPr>
            <a:r>
              <a:rPr lang="en-US" sz="3200">
                <a:latin typeface="Century Schoolbook L"/>
              </a:rPr>
              <a:t>Unstructured data</a:t>
            </a:r>
            <a:endParaRPr/>
          </a:p>
          <a:p>
            <a:pPr>
              <a:lnSpc>
                <a:spcPct val="100000"/>
              </a:lnSpc>
              <a:buSzPct val="45000"/>
              <a:buFont typeface="StarSymbol"/>
              <a:buChar char=""/>
            </a:pPr>
            <a:r>
              <a:rPr lang="en-US" sz="3200">
                <a:latin typeface="Century Schoolbook L"/>
              </a:rPr>
              <a:t>Long runtime</a:t>
            </a:r>
            <a:endParaRPr/>
          </a:p>
          <a:p>
            <a:pPr>
              <a:lnSpc>
                <a:spcPct val="100000"/>
              </a:lnSpc>
              <a:buSzPct val="45000"/>
              <a:buFont typeface="StarSymbol"/>
              <a:buChar char=""/>
            </a:pPr>
            <a:r>
              <a:rPr lang="en-US" sz="3200">
                <a:latin typeface="Century Schoolbook L"/>
              </a:rPr>
              <a:t>Complex platform</a:t>
            </a:r>
            <a:endParaRPr/>
          </a:p>
        </p:txBody>
      </p:sp>
      <p:pic>
        <p:nvPicPr>
          <p:cNvPr id="152" name="" descr=""/>
          <p:cNvPicPr/>
          <p:nvPr/>
        </p:nvPicPr>
        <p:blipFill>
          <a:blip r:embed="rId1"/>
          <a:srcRect l="0" t="0" r="0" b="135587"/>
          <a:stretch>
            <a:fillRect/>
          </a:stretch>
        </p:blipFill>
        <p:spPr>
          <a:xfrm>
            <a:off x="5486400" y="1929600"/>
            <a:ext cx="4023720" cy="3730320"/>
          </a:xfrm>
          <a:prstGeom prst="rect">
            <a:avLst/>
          </a:prstGeom>
          <a:ln>
            <a:noFill/>
          </a:ln>
        </p:spPr>
      </p:pic>
      <p:sp>
        <p:nvSpPr>
          <p:cNvPr id="153" name="TextShape 4"/>
          <p:cNvSpPr txBox="1"/>
          <p:nvPr/>
        </p:nvSpPr>
        <p:spPr>
          <a:xfrm>
            <a:off x="9418320" y="7040880"/>
            <a:ext cx="307080" cy="346320"/>
          </a:xfrm>
          <a:prstGeom prst="rect">
            <a:avLst/>
          </a:prstGeom>
        </p:spPr>
        <p:txBody>
          <a:bodyPr lIns="90000" rIns="90000" tIns="45000" bIns="45000"/>
          <a:p>
            <a:r>
              <a:rPr lang="en-US">
                <a:latin typeface="Arial"/>
              </a:rPr>
              <a:t>3</a:t>
            </a:r>
            <a:endParaRPr/>
          </a:p>
        </p:txBody>
      </p:sp>
    </p:spTree>
  </p:cSld>
  <p:timing>
    <p:tnLst>
      <p:par>
        <p:cTn id="5" dur="indefinite" restart="never" nodeType="tmRoot">
          <p:childTnLst>
            <p:seq>
              <p:cTn id="6" nodeType="mainSeq">
                <p:childTnLst>
                  <p:par>
                    <p:cTn id="7" fill="freeze">
                      <p:stCondLst>
                        <p:cond delay="indefinite"/>
                      </p:stCondLst>
                      <p:childTnLst>
                        <p:par>
                          <p:cTn id="8" fill="freeze">
                            <p:stCondLst>
                              <p:cond delay="0"/>
                            </p:stCondLst>
                            <p:childTnLst>
                              <p:par>
                                <p:cTn id="9" nodeType="clickEffect" fill="hold" presetClass="entr" presetID="1">
                                  <p:stCondLst>
                                    <p:cond delay="0"/>
                                  </p:stCondLst>
                                  <p:childTnLst>
                                    <p:set>
                                      <p:cBhvr>
                                        <p:cTn id="10"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504000" y="475200"/>
            <a:ext cx="9070920" cy="1261440"/>
          </a:xfrm>
          <a:prstGeom prst="rect">
            <a:avLst/>
          </a:prstGeom>
          <a:noFill/>
          <a:ln>
            <a:noFill/>
          </a:ln>
        </p:spPr>
        <p:txBody>
          <a:bodyPr lIns="0" rIns="0" tIns="0" bIns="0" anchor="ctr"/>
          <a:p>
            <a:pPr algn="ctr">
              <a:lnSpc>
                <a:spcPct val="100000"/>
              </a:lnSpc>
            </a:pPr>
            <a:r>
              <a:rPr lang="en-US" sz="4400">
                <a:latin typeface="Century Schoolbook L"/>
              </a:rPr>
              <a:t>What does Data Lineage mean?</a:t>
            </a:r>
            <a:endParaRPr/>
          </a:p>
        </p:txBody>
      </p:sp>
      <p:sp>
        <p:nvSpPr>
          <p:cNvPr id="155" name="CustomShape 2"/>
          <p:cNvSpPr/>
          <p:nvPr/>
        </p:nvSpPr>
        <p:spPr>
          <a:xfrm>
            <a:off x="914400" y="2468880"/>
            <a:ext cx="8320320" cy="3392280"/>
          </a:xfrm>
          <a:prstGeom prst="rect">
            <a:avLst/>
          </a:prstGeom>
          <a:noFill/>
          <a:ln>
            <a:noFill/>
          </a:ln>
        </p:spPr>
      </p:sp>
      <p:sp>
        <p:nvSpPr>
          <p:cNvPr id="156" name="TextShape 3"/>
          <p:cNvSpPr txBox="1"/>
          <p:nvPr/>
        </p:nvSpPr>
        <p:spPr>
          <a:xfrm>
            <a:off x="504000" y="1768680"/>
            <a:ext cx="9071640" cy="4383720"/>
          </a:xfrm>
          <a:prstGeom prst="rect">
            <a:avLst/>
          </a:prstGeom>
        </p:spPr>
        <p:txBody>
          <a:bodyPr lIns="0" rIns="0" tIns="0" bIns="0" anchor="ctr"/>
          <a:p>
            <a:pPr>
              <a:lnSpc>
                <a:spcPct val="100000"/>
              </a:lnSpc>
              <a:buSzPct val="45000"/>
              <a:buFont typeface="StarSymbol"/>
              <a:buChar char=""/>
            </a:pPr>
            <a:r>
              <a:rPr lang="en-US" sz="3200">
                <a:latin typeface="Century Schoolbook L"/>
              </a:rPr>
              <a:t>Data life cycle that includes the data's origins and where it moves over time. </a:t>
            </a:r>
            <a:endParaRPr/>
          </a:p>
          <a:p>
            <a:pPr>
              <a:lnSpc>
                <a:spcPct val="100000"/>
              </a:lnSpc>
              <a:buSzPct val="45000"/>
              <a:buFont typeface="StarSymbol"/>
              <a:buChar char=""/>
            </a:pPr>
            <a:endParaRPr/>
          </a:p>
          <a:p>
            <a:pPr>
              <a:lnSpc>
                <a:spcPct val="100000"/>
              </a:lnSpc>
              <a:buSzPct val="45000"/>
              <a:buFont typeface="StarSymbol"/>
              <a:buChar char=""/>
            </a:pPr>
            <a:r>
              <a:rPr lang="en-US" sz="3200">
                <a:latin typeface="Century Schoolbook L"/>
              </a:rPr>
              <a:t>Describes what happens to data as it goes through diverse processes.</a:t>
            </a:r>
            <a:endParaRPr/>
          </a:p>
          <a:p>
            <a:pPr>
              <a:lnSpc>
                <a:spcPct val="100000"/>
              </a:lnSpc>
              <a:buSzPct val="45000"/>
              <a:buFont typeface="StarSymbol"/>
              <a:buChar char=""/>
            </a:pPr>
            <a:endParaRPr/>
          </a:p>
        </p:txBody>
      </p:sp>
      <p:sp>
        <p:nvSpPr>
          <p:cNvPr id="157" name="TextShape 4"/>
          <p:cNvSpPr txBox="1"/>
          <p:nvPr/>
        </p:nvSpPr>
        <p:spPr>
          <a:xfrm>
            <a:off x="9052560" y="6949440"/>
            <a:ext cx="307080" cy="346320"/>
          </a:xfrm>
          <a:prstGeom prst="rect">
            <a:avLst/>
          </a:prstGeom>
        </p:spPr>
        <p:txBody>
          <a:bodyPr lIns="90000" rIns="90000" tIns="45000" bIns="45000"/>
          <a:p>
            <a:r>
              <a:rPr lang="en-US">
                <a:latin typeface="Arial"/>
              </a:rPr>
              <a:t>4</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Century Schoolbook L"/>
              </a:rPr>
              <a:t>Lineage Capture</a:t>
            </a:r>
            <a:endParaRPr/>
          </a:p>
        </p:txBody>
      </p:sp>
      <p:sp>
        <p:nvSpPr>
          <p:cNvPr id="159" name="CustomShape 2"/>
          <p:cNvSpPr/>
          <p:nvPr/>
        </p:nvSpPr>
        <p:spPr>
          <a:xfrm>
            <a:off x="504000" y="1769040"/>
            <a:ext cx="9070920" cy="4383720"/>
          </a:xfrm>
          <a:prstGeom prst="rect">
            <a:avLst/>
          </a:prstGeom>
          <a:noFill/>
          <a:ln>
            <a:noFill/>
          </a:ln>
        </p:spPr>
      </p:sp>
      <p:sp>
        <p:nvSpPr>
          <p:cNvPr id="160" name="CustomShape 3"/>
          <p:cNvSpPr/>
          <p:nvPr/>
        </p:nvSpPr>
        <p:spPr>
          <a:xfrm>
            <a:off x="914400" y="4937760"/>
            <a:ext cx="2010960" cy="1736640"/>
          </a:xfrm>
          <a:prstGeom prst="rect">
            <a:avLst/>
          </a:prstGeom>
          <a:solidFill>
            <a:srgbClr val="729fcf"/>
          </a:solidFill>
          <a:ln>
            <a:solidFill>
              <a:srgbClr val="3465a4"/>
            </a:solidFill>
          </a:ln>
        </p:spPr>
      </p:sp>
      <p:sp>
        <p:nvSpPr>
          <p:cNvPr id="161" name="CustomShape 4"/>
          <p:cNvSpPr/>
          <p:nvPr/>
        </p:nvSpPr>
        <p:spPr>
          <a:xfrm>
            <a:off x="1269360" y="5046480"/>
            <a:ext cx="1182600" cy="713520"/>
          </a:xfrm>
          <a:prstGeom prst="can">
            <a:avLst>
              <a:gd name="adj" fmla="val 5400"/>
            </a:avLst>
          </a:prstGeom>
          <a:solidFill>
            <a:srgbClr val="660066"/>
          </a:solidFill>
          <a:ln>
            <a:solidFill>
              <a:srgbClr val="3465a4"/>
            </a:solidFill>
          </a:ln>
        </p:spPr>
      </p:sp>
      <p:sp>
        <p:nvSpPr>
          <p:cNvPr id="162" name="CustomShape 5"/>
          <p:cNvSpPr/>
          <p:nvPr/>
        </p:nvSpPr>
        <p:spPr>
          <a:xfrm>
            <a:off x="1177920" y="6035040"/>
            <a:ext cx="1381680" cy="604800"/>
          </a:xfrm>
          <a:prstGeom prst="can">
            <a:avLst>
              <a:gd name="adj" fmla="val 5400"/>
            </a:avLst>
          </a:prstGeom>
          <a:solidFill>
            <a:srgbClr val="c5000b"/>
          </a:solidFill>
          <a:ln>
            <a:solidFill>
              <a:srgbClr val="3465a4"/>
            </a:solidFill>
          </a:ln>
        </p:spPr>
        <p:txBody>
          <a:bodyPr wrap="none" lIns="90000" rIns="90000" tIns="45000" bIns="45000" anchor="ctr"/>
          <a:p>
            <a:pPr algn="ctr">
              <a:lnSpc>
                <a:spcPct val="100000"/>
              </a:lnSpc>
            </a:pPr>
            <a:r>
              <a:rPr lang="en-US">
                <a:latin typeface="Century Schoolbook L"/>
              </a:rPr>
              <a:t>Lineage</a:t>
            </a:r>
            <a:endParaRPr/>
          </a:p>
          <a:p>
            <a:pPr algn="ctr">
              <a:lnSpc>
                <a:spcPct val="100000"/>
              </a:lnSpc>
            </a:pPr>
            <a:r>
              <a:rPr lang="en-US">
                <a:latin typeface="Century Schoolbook L"/>
              </a:rPr>
              <a:t>Sink</a:t>
            </a:r>
            <a:endParaRPr/>
          </a:p>
        </p:txBody>
      </p:sp>
      <p:sp>
        <p:nvSpPr>
          <p:cNvPr id="163" name="CustomShape 6"/>
          <p:cNvSpPr/>
          <p:nvPr/>
        </p:nvSpPr>
        <p:spPr>
          <a:xfrm>
            <a:off x="4206240" y="4937760"/>
            <a:ext cx="2010960" cy="1736640"/>
          </a:xfrm>
          <a:prstGeom prst="rect">
            <a:avLst/>
          </a:prstGeom>
          <a:solidFill>
            <a:srgbClr val="729fcf"/>
          </a:solidFill>
          <a:ln>
            <a:solidFill>
              <a:srgbClr val="3465a4"/>
            </a:solidFill>
          </a:ln>
        </p:spPr>
      </p:sp>
      <p:sp>
        <p:nvSpPr>
          <p:cNvPr id="164" name="CustomShape 7"/>
          <p:cNvSpPr/>
          <p:nvPr/>
        </p:nvSpPr>
        <p:spPr>
          <a:xfrm>
            <a:off x="4561200" y="5046480"/>
            <a:ext cx="1182600" cy="976320"/>
          </a:xfrm>
          <a:prstGeom prst="can">
            <a:avLst>
              <a:gd name="adj" fmla="val 5400"/>
            </a:avLst>
          </a:prstGeom>
          <a:solidFill>
            <a:srgbClr val="660066"/>
          </a:solidFill>
          <a:ln>
            <a:solidFill>
              <a:srgbClr val="3465a4"/>
            </a:solidFill>
          </a:ln>
        </p:spPr>
      </p:sp>
      <p:sp>
        <p:nvSpPr>
          <p:cNvPr id="165" name="CustomShape 8"/>
          <p:cNvSpPr/>
          <p:nvPr/>
        </p:nvSpPr>
        <p:spPr>
          <a:xfrm>
            <a:off x="4561200" y="6132240"/>
            <a:ext cx="1182600" cy="433440"/>
          </a:xfrm>
          <a:prstGeom prst="can">
            <a:avLst>
              <a:gd name="adj" fmla="val 5400"/>
            </a:avLst>
          </a:prstGeom>
          <a:solidFill>
            <a:srgbClr val="c5000b"/>
          </a:solidFill>
          <a:ln>
            <a:solidFill>
              <a:srgbClr val="3465a4"/>
            </a:solidFill>
          </a:ln>
        </p:spPr>
        <p:txBody>
          <a:bodyPr wrap="none" lIns="90000" rIns="90000" tIns="45000" bIns="45000" anchor="ctr"/>
          <a:p>
            <a:pPr algn="ctr">
              <a:lnSpc>
                <a:spcPct val="100000"/>
              </a:lnSpc>
            </a:pPr>
            <a:r>
              <a:rPr lang="en-US">
                <a:latin typeface="Century Schoolbook L"/>
              </a:rPr>
              <a:t>Lineage</a:t>
            </a:r>
            <a:endParaRPr/>
          </a:p>
        </p:txBody>
      </p:sp>
      <p:sp>
        <p:nvSpPr>
          <p:cNvPr id="166" name="CustomShape 9"/>
          <p:cNvSpPr/>
          <p:nvPr/>
        </p:nvSpPr>
        <p:spPr>
          <a:xfrm>
            <a:off x="7223760" y="4920480"/>
            <a:ext cx="2010960" cy="1736640"/>
          </a:xfrm>
          <a:prstGeom prst="rect">
            <a:avLst/>
          </a:prstGeom>
          <a:solidFill>
            <a:srgbClr val="729fcf"/>
          </a:solidFill>
          <a:ln>
            <a:solidFill>
              <a:srgbClr val="3465a4"/>
            </a:solidFill>
          </a:ln>
        </p:spPr>
      </p:sp>
      <p:sp>
        <p:nvSpPr>
          <p:cNvPr id="167" name="CustomShape 10"/>
          <p:cNvSpPr/>
          <p:nvPr/>
        </p:nvSpPr>
        <p:spPr>
          <a:xfrm>
            <a:off x="7578720" y="5120640"/>
            <a:ext cx="1182600" cy="976320"/>
          </a:xfrm>
          <a:prstGeom prst="can">
            <a:avLst>
              <a:gd name="adj" fmla="val 5400"/>
            </a:avLst>
          </a:prstGeom>
          <a:solidFill>
            <a:srgbClr val="660066"/>
          </a:solidFill>
          <a:ln>
            <a:solidFill>
              <a:srgbClr val="3465a4"/>
            </a:solidFill>
          </a:ln>
        </p:spPr>
      </p:sp>
      <p:sp>
        <p:nvSpPr>
          <p:cNvPr id="168" name="CustomShape 11"/>
          <p:cNvSpPr/>
          <p:nvPr/>
        </p:nvSpPr>
        <p:spPr>
          <a:xfrm>
            <a:off x="7578720" y="6206400"/>
            <a:ext cx="1182600" cy="433440"/>
          </a:xfrm>
          <a:prstGeom prst="can">
            <a:avLst>
              <a:gd name="adj" fmla="val 5400"/>
            </a:avLst>
          </a:prstGeom>
          <a:solidFill>
            <a:srgbClr val="c5000b"/>
          </a:solidFill>
          <a:ln>
            <a:solidFill>
              <a:srgbClr val="3465a4"/>
            </a:solidFill>
          </a:ln>
        </p:spPr>
        <p:txBody>
          <a:bodyPr wrap="none" lIns="90000" rIns="90000" tIns="45000" bIns="45000" anchor="ctr"/>
          <a:p>
            <a:pPr algn="ctr">
              <a:lnSpc>
                <a:spcPct val="100000"/>
              </a:lnSpc>
            </a:pPr>
            <a:r>
              <a:rPr lang="en-US">
                <a:latin typeface="Century Schoolbook L"/>
              </a:rPr>
              <a:t>Lineage</a:t>
            </a:r>
            <a:endParaRPr/>
          </a:p>
        </p:txBody>
      </p:sp>
      <p:sp>
        <p:nvSpPr>
          <p:cNvPr id="169" name="CustomShape 12"/>
          <p:cNvSpPr/>
          <p:nvPr/>
        </p:nvSpPr>
        <p:spPr>
          <a:xfrm>
            <a:off x="1463040" y="5212080"/>
            <a:ext cx="1005120" cy="365040"/>
          </a:xfrm>
          <a:prstGeom prst="rect">
            <a:avLst/>
          </a:prstGeom>
          <a:noFill/>
          <a:ln>
            <a:noFill/>
          </a:ln>
        </p:spPr>
        <p:txBody>
          <a:bodyPr lIns="90000" rIns="90000" tIns="45000" bIns="45000"/>
          <a:p>
            <a:r>
              <a:rPr lang="en-US">
                <a:latin typeface="Arial"/>
              </a:rPr>
              <a:t>Data</a:t>
            </a:r>
            <a:endParaRPr/>
          </a:p>
        </p:txBody>
      </p:sp>
      <p:sp>
        <p:nvSpPr>
          <p:cNvPr id="170" name="CustomShape 13"/>
          <p:cNvSpPr/>
          <p:nvPr/>
        </p:nvSpPr>
        <p:spPr>
          <a:xfrm>
            <a:off x="4754880" y="5486400"/>
            <a:ext cx="1005120" cy="365040"/>
          </a:xfrm>
          <a:prstGeom prst="rect">
            <a:avLst/>
          </a:prstGeom>
          <a:noFill/>
          <a:ln>
            <a:noFill/>
          </a:ln>
        </p:spPr>
        <p:txBody>
          <a:bodyPr lIns="90000" rIns="90000" tIns="45000" bIns="45000"/>
          <a:p>
            <a:r>
              <a:rPr lang="en-US">
                <a:latin typeface="Arial"/>
              </a:rPr>
              <a:t>Data</a:t>
            </a:r>
            <a:endParaRPr/>
          </a:p>
        </p:txBody>
      </p:sp>
      <p:sp>
        <p:nvSpPr>
          <p:cNvPr id="171" name="CustomShape 14"/>
          <p:cNvSpPr/>
          <p:nvPr/>
        </p:nvSpPr>
        <p:spPr>
          <a:xfrm>
            <a:off x="7863840" y="5486400"/>
            <a:ext cx="1005120" cy="365040"/>
          </a:xfrm>
          <a:prstGeom prst="rect">
            <a:avLst/>
          </a:prstGeom>
          <a:noFill/>
          <a:ln>
            <a:noFill/>
          </a:ln>
        </p:spPr>
        <p:txBody>
          <a:bodyPr lIns="90000" rIns="90000" tIns="45000" bIns="45000"/>
          <a:p>
            <a:r>
              <a:rPr lang="en-US">
                <a:latin typeface="Arial"/>
              </a:rPr>
              <a:t>Data</a:t>
            </a:r>
            <a:endParaRPr/>
          </a:p>
        </p:txBody>
      </p:sp>
      <p:sp>
        <p:nvSpPr>
          <p:cNvPr id="172" name="Line 15"/>
          <p:cNvSpPr/>
          <p:nvPr/>
        </p:nvSpPr>
        <p:spPr>
          <a:xfrm>
            <a:off x="2926080" y="5646600"/>
            <a:ext cx="1280160" cy="0"/>
          </a:xfrm>
          <a:prstGeom prst="line">
            <a:avLst/>
          </a:prstGeom>
          <a:ln>
            <a:solidFill>
              <a:srgbClr val="000000"/>
            </a:solidFill>
            <a:tailEnd len="med" type="triangle" w="med"/>
          </a:ln>
        </p:spPr>
      </p:sp>
      <p:sp>
        <p:nvSpPr>
          <p:cNvPr id="173" name="Line 16"/>
          <p:cNvSpPr/>
          <p:nvPr/>
        </p:nvSpPr>
        <p:spPr>
          <a:xfrm flipH="1">
            <a:off x="2926080" y="5852160"/>
            <a:ext cx="1280160" cy="0"/>
          </a:xfrm>
          <a:prstGeom prst="line">
            <a:avLst/>
          </a:prstGeom>
          <a:ln>
            <a:solidFill>
              <a:srgbClr val="000000"/>
            </a:solidFill>
            <a:tailEnd len="med" type="triangle" w="med"/>
          </a:ln>
        </p:spPr>
      </p:sp>
      <p:sp>
        <p:nvSpPr>
          <p:cNvPr id="174" name="Line 17"/>
          <p:cNvSpPr/>
          <p:nvPr/>
        </p:nvSpPr>
        <p:spPr>
          <a:xfrm>
            <a:off x="6217920" y="5577840"/>
            <a:ext cx="1005840" cy="0"/>
          </a:xfrm>
          <a:prstGeom prst="line">
            <a:avLst/>
          </a:prstGeom>
          <a:ln>
            <a:solidFill>
              <a:srgbClr val="000000"/>
            </a:solidFill>
            <a:tailEnd len="med" type="triangle" w="med"/>
          </a:ln>
        </p:spPr>
      </p:sp>
      <p:sp>
        <p:nvSpPr>
          <p:cNvPr id="175" name="Line 18"/>
          <p:cNvSpPr/>
          <p:nvPr/>
        </p:nvSpPr>
        <p:spPr>
          <a:xfrm flipH="1">
            <a:off x="6217920" y="5760720"/>
            <a:ext cx="1005840" cy="0"/>
          </a:xfrm>
          <a:prstGeom prst="line">
            <a:avLst/>
          </a:prstGeom>
          <a:ln>
            <a:solidFill>
              <a:srgbClr val="000000"/>
            </a:solidFill>
            <a:tailEnd len="med" type="triangle" w="med"/>
          </a:ln>
        </p:spPr>
      </p:sp>
      <p:sp>
        <p:nvSpPr>
          <p:cNvPr id="176" name="Line 19"/>
          <p:cNvSpPr/>
          <p:nvPr/>
        </p:nvSpPr>
        <p:spPr>
          <a:xfrm>
            <a:off x="1828800" y="5760720"/>
            <a:ext cx="0" cy="392760"/>
          </a:xfrm>
          <a:prstGeom prst="line">
            <a:avLst/>
          </a:prstGeom>
          <a:ln>
            <a:solidFill>
              <a:srgbClr val="000000"/>
            </a:solidFill>
            <a:tailEnd len="med" type="triangle" w="med"/>
          </a:ln>
        </p:spPr>
      </p:sp>
      <p:sp>
        <p:nvSpPr>
          <p:cNvPr id="177" name="CustomShape 20"/>
          <p:cNvSpPr/>
          <p:nvPr/>
        </p:nvSpPr>
        <p:spPr>
          <a:xfrm>
            <a:off x="4206240" y="4937760"/>
            <a:ext cx="2010960" cy="1736640"/>
          </a:xfrm>
          <a:prstGeom prst="rect">
            <a:avLst/>
          </a:prstGeom>
          <a:solidFill>
            <a:srgbClr val="729fcf"/>
          </a:solidFill>
          <a:ln>
            <a:solidFill>
              <a:srgbClr val="3465a4"/>
            </a:solidFill>
          </a:ln>
        </p:spPr>
      </p:sp>
      <p:sp>
        <p:nvSpPr>
          <p:cNvPr id="178" name="CustomShape 21"/>
          <p:cNvSpPr/>
          <p:nvPr/>
        </p:nvSpPr>
        <p:spPr>
          <a:xfrm>
            <a:off x="4561200" y="5046480"/>
            <a:ext cx="1182600" cy="713520"/>
          </a:xfrm>
          <a:prstGeom prst="can">
            <a:avLst>
              <a:gd name="adj" fmla="val 5400"/>
            </a:avLst>
          </a:prstGeom>
          <a:solidFill>
            <a:srgbClr val="660066"/>
          </a:solidFill>
          <a:ln>
            <a:solidFill>
              <a:srgbClr val="3465a4"/>
            </a:solidFill>
          </a:ln>
        </p:spPr>
      </p:sp>
      <p:sp>
        <p:nvSpPr>
          <p:cNvPr id="179" name="CustomShape 22"/>
          <p:cNvSpPr/>
          <p:nvPr/>
        </p:nvSpPr>
        <p:spPr>
          <a:xfrm>
            <a:off x="4469760" y="6035040"/>
            <a:ext cx="1381680" cy="604800"/>
          </a:xfrm>
          <a:prstGeom prst="can">
            <a:avLst>
              <a:gd name="adj" fmla="val 5400"/>
            </a:avLst>
          </a:prstGeom>
          <a:solidFill>
            <a:srgbClr val="c5000b"/>
          </a:solidFill>
          <a:ln>
            <a:solidFill>
              <a:srgbClr val="3465a4"/>
            </a:solidFill>
          </a:ln>
        </p:spPr>
        <p:txBody>
          <a:bodyPr wrap="none" lIns="90000" rIns="90000" tIns="45000" bIns="45000" anchor="ctr"/>
          <a:p>
            <a:pPr algn="ctr">
              <a:lnSpc>
                <a:spcPct val="100000"/>
              </a:lnSpc>
            </a:pPr>
            <a:r>
              <a:rPr lang="en-US">
                <a:latin typeface="Century Schoolbook L"/>
              </a:rPr>
              <a:t>Lineage</a:t>
            </a:r>
            <a:endParaRPr/>
          </a:p>
          <a:p>
            <a:pPr algn="ctr">
              <a:lnSpc>
                <a:spcPct val="100000"/>
              </a:lnSpc>
            </a:pPr>
            <a:r>
              <a:rPr lang="en-US">
                <a:latin typeface="Century Schoolbook L"/>
              </a:rPr>
              <a:t>Sink</a:t>
            </a:r>
            <a:endParaRPr/>
          </a:p>
        </p:txBody>
      </p:sp>
      <p:sp>
        <p:nvSpPr>
          <p:cNvPr id="180" name="CustomShape 23"/>
          <p:cNvSpPr/>
          <p:nvPr/>
        </p:nvSpPr>
        <p:spPr>
          <a:xfrm>
            <a:off x="4754880" y="5212080"/>
            <a:ext cx="1005120" cy="365040"/>
          </a:xfrm>
          <a:prstGeom prst="rect">
            <a:avLst/>
          </a:prstGeom>
          <a:noFill/>
          <a:ln>
            <a:noFill/>
          </a:ln>
        </p:spPr>
        <p:txBody>
          <a:bodyPr lIns="90000" rIns="90000" tIns="45000" bIns="45000"/>
          <a:p>
            <a:r>
              <a:rPr lang="en-US">
                <a:latin typeface="Arial"/>
              </a:rPr>
              <a:t>Data</a:t>
            </a:r>
            <a:endParaRPr/>
          </a:p>
        </p:txBody>
      </p:sp>
      <p:sp>
        <p:nvSpPr>
          <p:cNvPr id="181" name="Line 24"/>
          <p:cNvSpPr/>
          <p:nvPr/>
        </p:nvSpPr>
        <p:spPr>
          <a:xfrm>
            <a:off x="5120640" y="5760720"/>
            <a:ext cx="0" cy="392760"/>
          </a:xfrm>
          <a:prstGeom prst="line">
            <a:avLst/>
          </a:prstGeom>
          <a:ln>
            <a:solidFill>
              <a:srgbClr val="000000"/>
            </a:solidFill>
            <a:tailEnd len="med" type="triangle" w="med"/>
          </a:ln>
        </p:spPr>
      </p:sp>
      <p:sp>
        <p:nvSpPr>
          <p:cNvPr id="182" name="CustomShape 25"/>
          <p:cNvSpPr/>
          <p:nvPr/>
        </p:nvSpPr>
        <p:spPr>
          <a:xfrm>
            <a:off x="7223760" y="4920480"/>
            <a:ext cx="2010960" cy="1736640"/>
          </a:xfrm>
          <a:prstGeom prst="rect">
            <a:avLst/>
          </a:prstGeom>
          <a:solidFill>
            <a:srgbClr val="729fcf"/>
          </a:solidFill>
          <a:ln>
            <a:solidFill>
              <a:srgbClr val="3465a4"/>
            </a:solidFill>
          </a:ln>
        </p:spPr>
      </p:sp>
      <p:sp>
        <p:nvSpPr>
          <p:cNvPr id="183" name="CustomShape 26"/>
          <p:cNvSpPr/>
          <p:nvPr/>
        </p:nvSpPr>
        <p:spPr>
          <a:xfrm>
            <a:off x="7578720" y="5029200"/>
            <a:ext cx="1182600" cy="713520"/>
          </a:xfrm>
          <a:prstGeom prst="can">
            <a:avLst>
              <a:gd name="adj" fmla="val 5400"/>
            </a:avLst>
          </a:prstGeom>
          <a:solidFill>
            <a:srgbClr val="660066"/>
          </a:solidFill>
          <a:ln>
            <a:solidFill>
              <a:srgbClr val="3465a4"/>
            </a:solidFill>
          </a:ln>
        </p:spPr>
      </p:sp>
      <p:sp>
        <p:nvSpPr>
          <p:cNvPr id="184" name="CustomShape 27"/>
          <p:cNvSpPr/>
          <p:nvPr/>
        </p:nvSpPr>
        <p:spPr>
          <a:xfrm>
            <a:off x="7487280" y="6017760"/>
            <a:ext cx="1381680" cy="604800"/>
          </a:xfrm>
          <a:prstGeom prst="can">
            <a:avLst>
              <a:gd name="adj" fmla="val 5400"/>
            </a:avLst>
          </a:prstGeom>
          <a:solidFill>
            <a:srgbClr val="c5000b"/>
          </a:solidFill>
          <a:ln>
            <a:solidFill>
              <a:srgbClr val="3465a4"/>
            </a:solidFill>
          </a:ln>
        </p:spPr>
        <p:txBody>
          <a:bodyPr wrap="none" lIns="90000" rIns="90000" tIns="45000" bIns="45000" anchor="ctr"/>
          <a:p>
            <a:pPr algn="ctr">
              <a:lnSpc>
                <a:spcPct val="100000"/>
              </a:lnSpc>
            </a:pPr>
            <a:r>
              <a:rPr lang="en-US">
                <a:latin typeface="Century Schoolbook L"/>
              </a:rPr>
              <a:t>Lineage</a:t>
            </a:r>
            <a:endParaRPr/>
          </a:p>
          <a:p>
            <a:pPr algn="ctr">
              <a:lnSpc>
                <a:spcPct val="100000"/>
              </a:lnSpc>
            </a:pPr>
            <a:r>
              <a:rPr lang="en-US">
                <a:latin typeface="Century Schoolbook L"/>
              </a:rPr>
              <a:t>Sink</a:t>
            </a:r>
            <a:endParaRPr/>
          </a:p>
        </p:txBody>
      </p:sp>
      <p:sp>
        <p:nvSpPr>
          <p:cNvPr id="185" name="CustomShape 28"/>
          <p:cNvSpPr/>
          <p:nvPr/>
        </p:nvSpPr>
        <p:spPr>
          <a:xfrm>
            <a:off x="7772400" y="5194800"/>
            <a:ext cx="1005120" cy="365040"/>
          </a:xfrm>
          <a:prstGeom prst="rect">
            <a:avLst/>
          </a:prstGeom>
          <a:noFill/>
          <a:ln>
            <a:noFill/>
          </a:ln>
        </p:spPr>
        <p:txBody>
          <a:bodyPr lIns="90000" rIns="90000" tIns="45000" bIns="45000"/>
          <a:p>
            <a:r>
              <a:rPr lang="en-US">
                <a:latin typeface="Arial"/>
              </a:rPr>
              <a:t>Data</a:t>
            </a:r>
            <a:endParaRPr/>
          </a:p>
        </p:txBody>
      </p:sp>
      <p:sp>
        <p:nvSpPr>
          <p:cNvPr id="186" name="Line 29"/>
          <p:cNvSpPr/>
          <p:nvPr/>
        </p:nvSpPr>
        <p:spPr>
          <a:xfrm>
            <a:off x="8138160" y="5743440"/>
            <a:ext cx="0" cy="392760"/>
          </a:xfrm>
          <a:prstGeom prst="line">
            <a:avLst/>
          </a:prstGeom>
          <a:ln>
            <a:solidFill>
              <a:srgbClr val="000000"/>
            </a:solidFill>
            <a:tailEnd len="med" type="triangle" w="med"/>
          </a:ln>
        </p:spPr>
      </p:sp>
      <p:sp>
        <p:nvSpPr>
          <p:cNvPr id="187" name="TextShape 30"/>
          <p:cNvSpPr txBox="1"/>
          <p:nvPr/>
        </p:nvSpPr>
        <p:spPr>
          <a:xfrm>
            <a:off x="504000" y="1528200"/>
            <a:ext cx="9072000" cy="3409560"/>
          </a:xfrm>
          <a:prstGeom prst="rect">
            <a:avLst/>
          </a:prstGeom>
        </p:spPr>
        <p:txBody>
          <a:bodyPr lIns="0" rIns="0" tIns="0" bIns="0" anchor="ctr"/>
          <a:p>
            <a:pPr>
              <a:lnSpc>
                <a:spcPct val="100000"/>
              </a:lnSpc>
              <a:buSzPct val="45000"/>
              <a:buFont typeface="StarSymbol"/>
              <a:buChar char=""/>
            </a:pPr>
            <a:r>
              <a:rPr lang="en-US" sz="2800">
                <a:latin typeface="Century Schoolbook L"/>
              </a:rPr>
              <a:t>Lineage is captured as a triplet of form  {I, T, o}, where I is the set of inputs to T used to derive o. </a:t>
            </a:r>
            <a:endParaRPr/>
          </a:p>
          <a:p>
            <a:pPr>
              <a:lnSpc>
                <a:spcPct val="100000"/>
              </a:lnSpc>
              <a:buSzPct val="45000"/>
              <a:buFont typeface="StarSymbol"/>
              <a:buChar char=""/>
            </a:pPr>
            <a:endParaRPr/>
          </a:p>
          <a:p>
            <a:pPr>
              <a:lnSpc>
                <a:spcPct val="100000"/>
              </a:lnSpc>
              <a:buSzPct val="45000"/>
              <a:buFont typeface="StarSymbol"/>
              <a:buChar char=""/>
            </a:pPr>
            <a:r>
              <a:rPr lang="en-US" sz="2800">
                <a:latin typeface="Century Schoolbook L"/>
              </a:rPr>
              <a:t>“</a:t>
            </a:r>
            <a:r>
              <a:rPr lang="en-US" sz="2800">
                <a:latin typeface="Century Schoolbook L"/>
              </a:rPr>
              <a:t>Which outputs were produced by an input i on operator T?” and “Which inputs produced output o on operator T?” </a:t>
            </a:r>
            <a:endParaRPr/>
          </a:p>
        </p:txBody>
      </p:sp>
      <p:sp>
        <p:nvSpPr>
          <p:cNvPr id="188" name="TextShape 31"/>
          <p:cNvSpPr txBox="1"/>
          <p:nvPr/>
        </p:nvSpPr>
        <p:spPr>
          <a:xfrm>
            <a:off x="9418320" y="6949440"/>
            <a:ext cx="307080" cy="346320"/>
          </a:xfrm>
          <a:prstGeom prst="rect">
            <a:avLst/>
          </a:prstGeom>
        </p:spPr>
        <p:txBody>
          <a:bodyPr lIns="90000" rIns="90000" tIns="45000" bIns="45000"/>
          <a:p>
            <a:r>
              <a:rPr lang="en-US">
                <a:latin typeface="Arial"/>
              </a:rPr>
              <a:t>5</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Century Schoolbook L"/>
              </a:rPr>
              <a:t>Actors &amp; Associations</a:t>
            </a:r>
            <a:endParaRPr/>
          </a:p>
        </p:txBody>
      </p:sp>
      <p:sp>
        <p:nvSpPr>
          <p:cNvPr id="190" name="CustomShape 2"/>
          <p:cNvSpPr/>
          <p:nvPr/>
        </p:nvSpPr>
        <p:spPr>
          <a:xfrm>
            <a:off x="457200" y="1737360"/>
            <a:ext cx="9070920" cy="3291120"/>
          </a:xfrm>
          <a:prstGeom prst="rect">
            <a:avLst/>
          </a:prstGeom>
          <a:noFill/>
          <a:ln>
            <a:noFill/>
          </a:ln>
        </p:spPr>
      </p:sp>
      <p:pic>
        <p:nvPicPr>
          <p:cNvPr id="191" name="" descr=""/>
          <p:cNvPicPr/>
          <p:nvPr/>
        </p:nvPicPr>
        <p:blipFill>
          <a:blip r:embed="rId1"/>
          <a:stretch>
            <a:fillRect/>
          </a:stretch>
        </p:blipFill>
        <p:spPr>
          <a:xfrm>
            <a:off x="1554480" y="4663440"/>
            <a:ext cx="6675120" cy="2468880"/>
          </a:xfrm>
          <a:prstGeom prst="rect">
            <a:avLst/>
          </a:prstGeom>
          <a:ln>
            <a:noFill/>
          </a:ln>
        </p:spPr>
      </p:pic>
      <p:sp>
        <p:nvSpPr>
          <p:cNvPr id="192" name="TextShape 3"/>
          <p:cNvSpPr txBox="1"/>
          <p:nvPr/>
        </p:nvSpPr>
        <p:spPr>
          <a:xfrm>
            <a:off x="529200" y="1920240"/>
            <a:ext cx="9072000" cy="3291840"/>
          </a:xfrm>
          <a:prstGeom prst="rect">
            <a:avLst/>
          </a:prstGeom>
        </p:spPr>
        <p:txBody>
          <a:bodyPr lIns="0" rIns="0" tIns="0" bIns="0"/>
          <a:p>
            <a:pPr>
              <a:lnSpc>
                <a:spcPct val="100000"/>
              </a:lnSpc>
              <a:buSzPct val="45000"/>
              <a:buFont typeface="StarSymbol"/>
              <a:buChar char=""/>
            </a:pPr>
            <a:r>
              <a:rPr lang="en-US" sz="2200">
                <a:latin typeface="Century Schoolbook L"/>
              </a:rPr>
              <a:t>An actor is an entity that transforms data.</a:t>
            </a:r>
            <a:endParaRPr/>
          </a:p>
          <a:p>
            <a:pPr>
              <a:lnSpc>
                <a:spcPct val="100000"/>
              </a:lnSpc>
              <a:buSzPct val="45000"/>
              <a:buFont typeface="StarSymbol"/>
              <a:buChar char=""/>
            </a:pPr>
            <a:r>
              <a:rPr lang="en-US" sz="2200">
                <a:latin typeface="Century Schoolbook L"/>
              </a:rPr>
              <a:t>Eg: individual map and reduce operators, a MapReduce job or an entire dataflow pipeline.</a:t>
            </a:r>
            <a:endParaRPr/>
          </a:p>
          <a:p>
            <a:pPr>
              <a:lnSpc>
                <a:spcPct val="100000"/>
              </a:lnSpc>
              <a:buSzPct val="45000"/>
              <a:buFont typeface="StarSymbol"/>
              <a:buChar char=""/>
            </a:pPr>
            <a:r>
              <a:rPr lang="en-US" sz="2200">
                <a:latin typeface="Century Schoolbook L"/>
              </a:rPr>
              <a:t>Association is the relationship between the input and output i.e the operation</a:t>
            </a:r>
            <a:endParaRPr/>
          </a:p>
          <a:p>
            <a:pPr>
              <a:lnSpc>
                <a:spcPct val="100000"/>
              </a:lnSpc>
              <a:buSzPct val="45000"/>
              <a:buFont typeface="StarSymbol"/>
              <a:buChar char=""/>
            </a:pPr>
            <a:r>
              <a:rPr lang="en-US" sz="2200">
                <a:latin typeface="Century Schoolbook L"/>
              </a:rPr>
              <a:t>Associations are stored in an association table on each peer.</a:t>
            </a:r>
            <a:endParaRPr/>
          </a:p>
        </p:txBody>
      </p:sp>
      <p:sp>
        <p:nvSpPr>
          <p:cNvPr id="193" name="TextShape 4"/>
          <p:cNvSpPr txBox="1"/>
          <p:nvPr/>
        </p:nvSpPr>
        <p:spPr>
          <a:xfrm>
            <a:off x="9418320" y="7040880"/>
            <a:ext cx="307080" cy="346320"/>
          </a:xfrm>
          <a:prstGeom prst="rect">
            <a:avLst/>
          </a:prstGeom>
        </p:spPr>
        <p:txBody>
          <a:bodyPr lIns="90000" rIns="90000" tIns="45000" bIns="45000"/>
          <a:p>
            <a:r>
              <a:rPr lang="en-US">
                <a:latin typeface="Arial"/>
              </a:rPr>
              <a:t>6</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Century Schoolbook L"/>
              </a:rPr>
              <a:t>Data-flow reconstruction</a:t>
            </a:r>
            <a:endParaRPr/>
          </a:p>
        </p:txBody>
      </p:sp>
      <p:sp>
        <p:nvSpPr>
          <p:cNvPr id="195" name="CustomShape 2"/>
          <p:cNvSpPr/>
          <p:nvPr/>
        </p:nvSpPr>
        <p:spPr>
          <a:xfrm>
            <a:off x="504000" y="1769040"/>
            <a:ext cx="9070920" cy="4383720"/>
          </a:xfrm>
          <a:prstGeom prst="rect">
            <a:avLst/>
          </a:prstGeom>
          <a:noFill/>
          <a:ln>
            <a:noFill/>
          </a:ln>
        </p:spPr>
      </p:sp>
      <p:sp>
        <p:nvSpPr>
          <p:cNvPr id="196" name="TextShape 3"/>
          <p:cNvSpPr txBox="1"/>
          <p:nvPr/>
        </p:nvSpPr>
        <p:spPr>
          <a:xfrm>
            <a:off x="504000" y="2108160"/>
            <a:ext cx="9072000" cy="4384080"/>
          </a:xfrm>
          <a:prstGeom prst="rect">
            <a:avLst/>
          </a:prstGeom>
        </p:spPr>
        <p:txBody>
          <a:bodyPr lIns="0" rIns="0" tIns="0" bIns="0"/>
          <a:p>
            <a:pPr>
              <a:lnSpc>
                <a:spcPct val="100000"/>
              </a:lnSpc>
              <a:buSzPct val="45000"/>
              <a:buFont typeface="StarSymbol"/>
              <a:buChar char=""/>
            </a:pPr>
            <a:r>
              <a:rPr lang="en-US" sz="3200">
                <a:latin typeface="Century Schoolbook L"/>
              </a:rPr>
              <a:t>A graph of the actors is built to represent the data-flow</a:t>
            </a:r>
            <a:endParaRPr/>
          </a:p>
          <a:p>
            <a:pPr>
              <a:lnSpc>
                <a:spcPct val="100000"/>
              </a:lnSpc>
              <a:buSzPct val="45000"/>
              <a:buFont typeface="StarSymbol"/>
              <a:buChar char=""/>
            </a:pPr>
            <a:r>
              <a:rPr lang="en-US" sz="3200">
                <a:latin typeface="Century Schoolbook L"/>
              </a:rPr>
              <a:t>Explicitly specified links – Actor is aware of the upstream/downstream actor</a:t>
            </a:r>
            <a:endParaRPr/>
          </a:p>
          <a:p>
            <a:pPr>
              <a:lnSpc>
                <a:spcPct val="100000"/>
              </a:lnSpc>
              <a:buSzPct val="45000"/>
              <a:buFont typeface="StarSymbol"/>
              <a:buChar char=""/>
            </a:pPr>
            <a:r>
              <a:rPr lang="en-US" sz="3200">
                <a:latin typeface="Century Schoolbook L"/>
              </a:rPr>
              <a:t>Logically inferred links – Infer links from archetype of the dataflow</a:t>
            </a:r>
            <a:endParaRPr/>
          </a:p>
          <a:p>
            <a:pPr>
              <a:lnSpc>
                <a:spcPct val="100000"/>
              </a:lnSpc>
              <a:buSzPct val="45000"/>
              <a:buFont typeface="StarSymbol"/>
              <a:buChar char=""/>
            </a:pPr>
            <a:r>
              <a:rPr lang="en-US" sz="3200">
                <a:latin typeface="Century Schoolbook L"/>
              </a:rPr>
              <a:t>Implicit links through dataset sharing</a:t>
            </a:r>
            <a:endParaRPr/>
          </a:p>
        </p:txBody>
      </p:sp>
      <p:sp>
        <p:nvSpPr>
          <p:cNvPr id="197" name="TextShape 4"/>
          <p:cNvSpPr txBox="1"/>
          <p:nvPr/>
        </p:nvSpPr>
        <p:spPr>
          <a:xfrm>
            <a:off x="9326880" y="6949440"/>
            <a:ext cx="307080" cy="346320"/>
          </a:xfrm>
          <a:prstGeom prst="rect">
            <a:avLst/>
          </a:prstGeom>
        </p:spPr>
        <p:txBody>
          <a:bodyPr lIns="90000" rIns="90000" tIns="45000" bIns="45000"/>
          <a:p>
            <a:r>
              <a:rPr lang="en-US">
                <a:latin typeface="Arial"/>
              </a:rPr>
              <a:t>7</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Century Schoolbook L"/>
              </a:rPr>
              <a:t>Tracing &amp; Exclusive Replay</a:t>
            </a:r>
            <a:endParaRPr/>
          </a:p>
        </p:txBody>
      </p:sp>
      <p:pic>
        <p:nvPicPr>
          <p:cNvPr id="199" name="" descr=""/>
          <p:cNvPicPr/>
          <p:nvPr/>
        </p:nvPicPr>
        <p:blipFill>
          <a:blip r:embed="rId1"/>
          <a:stretch>
            <a:fillRect/>
          </a:stretch>
        </p:blipFill>
        <p:spPr>
          <a:xfrm>
            <a:off x="548640" y="1767960"/>
            <a:ext cx="8960400" cy="4449240"/>
          </a:xfrm>
          <a:prstGeom prst="rect">
            <a:avLst/>
          </a:prstGeom>
          <a:ln>
            <a:noFill/>
          </a:ln>
        </p:spPr>
      </p:pic>
      <p:sp>
        <p:nvSpPr>
          <p:cNvPr id="200" name="TextShape 2"/>
          <p:cNvSpPr txBox="1"/>
          <p:nvPr/>
        </p:nvSpPr>
        <p:spPr>
          <a:xfrm>
            <a:off x="9509760" y="6949440"/>
            <a:ext cx="307080" cy="346320"/>
          </a:xfrm>
          <a:prstGeom prst="rect">
            <a:avLst/>
          </a:prstGeom>
        </p:spPr>
        <p:txBody>
          <a:bodyPr lIns="90000" rIns="90000" tIns="45000" bIns="45000"/>
          <a:p>
            <a:r>
              <a:rPr lang="en-US">
                <a:latin typeface="Arial"/>
              </a:rPr>
              <a:t>8</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504000" y="301320"/>
            <a:ext cx="9070920" cy="1261440"/>
          </a:xfrm>
          <a:prstGeom prst="rect">
            <a:avLst/>
          </a:prstGeom>
          <a:noFill/>
          <a:ln>
            <a:noFill/>
          </a:ln>
        </p:spPr>
        <p:txBody>
          <a:bodyPr lIns="0" rIns="0" tIns="0" bIns="0" anchor="ctr"/>
          <a:p>
            <a:pPr algn="ctr">
              <a:lnSpc>
                <a:spcPct val="100000"/>
              </a:lnSpc>
            </a:pPr>
            <a:r>
              <a:rPr lang="en-US" sz="4400">
                <a:latin typeface="Century Schoolbook L"/>
              </a:rPr>
              <a:t>Challenges</a:t>
            </a:r>
            <a:endParaRPr/>
          </a:p>
        </p:txBody>
      </p:sp>
      <p:sp>
        <p:nvSpPr>
          <p:cNvPr id="202" name="CustomShape 2"/>
          <p:cNvSpPr/>
          <p:nvPr/>
        </p:nvSpPr>
        <p:spPr>
          <a:xfrm>
            <a:off x="504000" y="1769040"/>
            <a:ext cx="9070920" cy="4383720"/>
          </a:xfrm>
          <a:prstGeom prst="rect">
            <a:avLst/>
          </a:prstGeom>
          <a:noFill/>
          <a:ln>
            <a:noFill/>
          </a:ln>
        </p:spPr>
      </p:sp>
      <p:sp>
        <p:nvSpPr>
          <p:cNvPr id="203" name="TextShape 3"/>
          <p:cNvSpPr txBox="1"/>
          <p:nvPr/>
        </p:nvSpPr>
        <p:spPr>
          <a:xfrm>
            <a:off x="504000" y="2382480"/>
            <a:ext cx="4426920" cy="4384080"/>
          </a:xfrm>
          <a:prstGeom prst="rect">
            <a:avLst/>
          </a:prstGeom>
        </p:spPr>
        <p:txBody>
          <a:bodyPr lIns="0" rIns="0" tIns="0" bIns="0"/>
          <a:p>
            <a:pPr>
              <a:lnSpc>
                <a:spcPct val="100000"/>
              </a:lnSpc>
              <a:buSzPct val="45000"/>
              <a:buFont typeface="StarSymbol"/>
              <a:buChar char=""/>
            </a:pPr>
            <a:r>
              <a:rPr lang="en-US" sz="3200">
                <a:latin typeface="Century Schoolbook L"/>
              </a:rPr>
              <a:t>Load balancing</a:t>
            </a:r>
            <a:endParaRPr/>
          </a:p>
          <a:p>
            <a:pPr>
              <a:lnSpc>
                <a:spcPct val="100000"/>
              </a:lnSpc>
              <a:buSzPct val="45000"/>
              <a:buFont typeface="StarSymbol"/>
              <a:buChar char=""/>
            </a:pPr>
            <a:r>
              <a:rPr lang="en-US" sz="3200">
                <a:latin typeface="Century Schoolbook L"/>
              </a:rPr>
              <a:t>Fault Tolerance</a:t>
            </a:r>
            <a:endParaRPr/>
          </a:p>
          <a:p>
            <a:pPr>
              <a:lnSpc>
                <a:spcPct val="100000"/>
              </a:lnSpc>
              <a:buSzPct val="45000"/>
              <a:buFont typeface="StarSymbol"/>
              <a:buChar char=""/>
            </a:pPr>
            <a:r>
              <a:rPr lang="en-US" sz="3200">
                <a:latin typeface="Century Schoolbook L"/>
              </a:rPr>
              <a:t>Scalability</a:t>
            </a:r>
            <a:endParaRPr/>
          </a:p>
        </p:txBody>
      </p:sp>
      <p:pic>
        <p:nvPicPr>
          <p:cNvPr id="204" name="" descr=""/>
          <p:cNvPicPr/>
          <p:nvPr/>
        </p:nvPicPr>
        <p:blipFill>
          <a:blip r:embed="rId1"/>
          <a:srcRect l="0" t="0" r="399261" b="0"/>
          <a:stretch>
            <a:fillRect/>
          </a:stretch>
        </p:blipFill>
        <p:spPr>
          <a:xfrm>
            <a:off x="5551920" y="1911240"/>
            <a:ext cx="3391920" cy="4306680"/>
          </a:xfrm>
          <a:prstGeom prst="rect">
            <a:avLst/>
          </a:prstGeom>
          <a:ln>
            <a:noFill/>
          </a:ln>
        </p:spPr>
      </p:pic>
      <p:sp>
        <p:nvSpPr>
          <p:cNvPr id="205" name="TextShape 4"/>
          <p:cNvSpPr txBox="1"/>
          <p:nvPr/>
        </p:nvSpPr>
        <p:spPr>
          <a:xfrm>
            <a:off x="9509760" y="6949440"/>
            <a:ext cx="307080" cy="346320"/>
          </a:xfrm>
          <a:prstGeom prst="rect">
            <a:avLst/>
          </a:prstGeom>
        </p:spPr>
        <p:txBody>
          <a:bodyPr lIns="90000" rIns="90000" tIns="45000" bIns="45000"/>
          <a:p>
            <a:r>
              <a:rPr lang="en-US">
                <a:latin typeface="Arial"/>
              </a:rPr>
              <a:t>9</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