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0520025" cy="5039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B"/>
    <a:srgbClr val="182E7C"/>
    <a:srgbClr val="FBFBFB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67"/>
    <p:restoredTop sz="93074" autoAdjust="0"/>
  </p:normalViewPr>
  <p:slideViewPr>
    <p:cSldViewPr snapToGrid="0" snapToObjects="1">
      <p:cViewPr>
        <p:scale>
          <a:sx n="82" d="100"/>
          <a:sy n="82" d="100"/>
        </p:scale>
        <p:origin x="592" y="-1674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07BE-CE11-E148-975D-3BCBAD6F3F95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01938" y="1143000"/>
            <a:ext cx="1254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C38A-29E6-B545-B030-DF37783836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702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1pPr>
    <a:lvl2pPr marL="1684740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2pPr>
    <a:lvl3pPr marL="3369480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3pPr>
    <a:lvl4pPr marL="5054220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4pPr>
    <a:lvl5pPr marL="673896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5pPr>
    <a:lvl6pPr marL="842370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6pPr>
    <a:lvl7pPr marL="1010844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7pPr>
    <a:lvl8pPr marL="1179318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8pPr>
    <a:lvl9pPr marL="13477921" algn="l" defTabSz="3369480" rtl="0" eaLnBrk="1" latinLnBrk="1" hangingPunct="1">
      <a:defRPr sz="44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01938" y="1143000"/>
            <a:ext cx="1254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ㅇ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AC38A-29E6-B545-B030-DF37783836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3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002" y="8248329"/>
            <a:ext cx="17442021" cy="17546649"/>
          </a:xfrm>
        </p:spPr>
        <p:txBody>
          <a:bodyPr anchor="b"/>
          <a:lstStyle>
            <a:lvl1pPr algn="ctr">
              <a:defRPr sz="134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003" y="26471644"/>
            <a:ext cx="15390019" cy="12168318"/>
          </a:xfrm>
        </p:spPr>
        <p:txBody>
          <a:bodyPr/>
          <a:lstStyle>
            <a:lvl1pPr marL="0" indent="0" algn="ctr">
              <a:buNone/>
              <a:defRPr sz="5386"/>
            </a:lvl1pPr>
            <a:lvl2pPr marL="1026003" indent="0" algn="ctr">
              <a:buNone/>
              <a:defRPr sz="4488"/>
            </a:lvl2pPr>
            <a:lvl3pPr marL="2052005" indent="0" algn="ctr">
              <a:buNone/>
              <a:defRPr sz="4039"/>
            </a:lvl3pPr>
            <a:lvl4pPr marL="3078008" indent="0" algn="ctr">
              <a:buNone/>
              <a:defRPr sz="3591"/>
            </a:lvl4pPr>
            <a:lvl5pPr marL="4104010" indent="0" algn="ctr">
              <a:buNone/>
              <a:defRPr sz="3591"/>
            </a:lvl5pPr>
            <a:lvl6pPr marL="5130013" indent="0" algn="ctr">
              <a:buNone/>
              <a:defRPr sz="3591"/>
            </a:lvl6pPr>
            <a:lvl7pPr marL="6156015" indent="0" algn="ctr">
              <a:buNone/>
              <a:defRPr sz="3591"/>
            </a:lvl7pPr>
            <a:lvl8pPr marL="7182018" indent="0" algn="ctr">
              <a:buNone/>
              <a:defRPr sz="3591"/>
            </a:lvl8pPr>
            <a:lvl9pPr marL="8208020" indent="0" algn="ctr">
              <a:buNone/>
              <a:defRPr sz="359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901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217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84644" y="2683331"/>
            <a:ext cx="4424630" cy="427116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0753" y="2683331"/>
            <a:ext cx="13017391" cy="427116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01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289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065" y="12565002"/>
            <a:ext cx="17698522" cy="20964976"/>
          </a:xfrm>
        </p:spPr>
        <p:txBody>
          <a:bodyPr anchor="b"/>
          <a:lstStyle>
            <a:lvl1pPr>
              <a:defRPr sz="134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0065" y="33728315"/>
            <a:ext cx="17698522" cy="11024985"/>
          </a:xfrm>
        </p:spPr>
        <p:txBody>
          <a:bodyPr/>
          <a:lstStyle>
            <a:lvl1pPr marL="0" indent="0">
              <a:buNone/>
              <a:defRPr sz="5386">
                <a:solidFill>
                  <a:schemeClr val="tx1"/>
                </a:solidFill>
              </a:defRPr>
            </a:lvl1pPr>
            <a:lvl2pPr marL="1026003" indent="0">
              <a:buNone/>
              <a:defRPr sz="4488">
                <a:solidFill>
                  <a:schemeClr val="tx1">
                    <a:tint val="75000"/>
                  </a:schemeClr>
                </a:solidFill>
              </a:defRPr>
            </a:lvl2pPr>
            <a:lvl3pPr marL="2052005" indent="0">
              <a:buNone/>
              <a:defRPr sz="4039">
                <a:solidFill>
                  <a:schemeClr val="tx1">
                    <a:tint val="75000"/>
                  </a:schemeClr>
                </a:solidFill>
              </a:defRPr>
            </a:lvl3pPr>
            <a:lvl4pPr marL="3078008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4pPr>
            <a:lvl5pPr marL="4104010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5pPr>
            <a:lvl6pPr marL="5130013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6pPr>
            <a:lvl7pPr marL="6156015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7pPr>
            <a:lvl8pPr marL="7182018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8pPr>
            <a:lvl9pPr marL="8208020" indent="0">
              <a:buNone/>
              <a:defRPr sz="3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217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0752" y="13416653"/>
            <a:ext cx="8721011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88262" y="13416653"/>
            <a:ext cx="8721011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85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4" y="2683342"/>
            <a:ext cx="17698522" cy="97416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3427" y="12354992"/>
            <a:ext cx="8680931" cy="6054990"/>
          </a:xfrm>
        </p:spPr>
        <p:txBody>
          <a:bodyPr anchor="b"/>
          <a:lstStyle>
            <a:lvl1pPr marL="0" indent="0">
              <a:buNone/>
              <a:defRPr sz="5386" b="1"/>
            </a:lvl1pPr>
            <a:lvl2pPr marL="1026003" indent="0">
              <a:buNone/>
              <a:defRPr sz="4488" b="1"/>
            </a:lvl2pPr>
            <a:lvl3pPr marL="2052005" indent="0">
              <a:buNone/>
              <a:defRPr sz="4039" b="1"/>
            </a:lvl3pPr>
            <a:lvl4pPr marL="3078008" indent="0">
              <a:buNone/>
              <a:defRPr sz="3591" b="1"/>
            </a:lvl4pPr>
            <a:lvl5pPr marL="4104010" indent="0">
              <a:buNone/>
              <a:defRPr sz="3591" b="1"/>
            </a:lvl5pPr>
            <a:lvl6pPr marL="5130013" indent="0">
              <a:buNone/>
              <a:defRPr sz="3591" b="1"/>
            </a:lvl6pPr>
            <a:lvl7pPr marL="6156015" indent="0">
              <a:buNone/>
              <a:defRPr sz="3591" b="1"/>
            </a:lvl7pPr>
            <a:lvl8pPr marL="7182018" indent="0">
              <a:buNone/>
              <a:defRPr sz="3591" b="1"/>
            </a:lvl8pPr>
            <a:lvl9pPr marL="8208020" indent="0">
              <a:buNone/>
              <a:defRPr sz="359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3427" y="18409982"/>
            <a:ext cx="8680931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88264" y="12354992"/>
            <a:ext cx="8723683" cy="6054990"/>
          </a:xfrm>
        </p:spPr>
        <p:txBody>
          <a:bodyPr anchor="b"/>
          <a:lstStyle>
            <a:lvl1pPr marL="0" indent="0">
              <a:buNone/>
              <a:defRPr sz="5386" b="1"/>
            </a:lvl1pPr>
            <a:lvl2pPr marL="1026003" indent="0">
              <a:buNone/>
              <a:defRPr sz="4488" b="1"/>
            </a:lvl2pPr>
            <a:lvl3pPr marL="2052005" indent="0">
              <a:buNone/>
              <a:defRPr sz="4039" b="1"/>
            </a:lvl3pPr>
            <a:lvl4pPr marL="3078008" indent="0">
              <a:buNone/>
              <a:defRPr sz="3591" b="1"/>
            </a:lvl4pPr>
            <a:lvl5pPr marL="4104010" indent="0">
              <a:buNone/>
              <a:defRPr sz="3591" b="1"/>
            </a:lvl5pPr>
            <a:lvl6pPr marL="5130013" indent="0">
              <a:buNone/>
              <a:defRPr sz="3591" b="1"/>
            </a:lvl6pPr>
            <a:lvl7pPr marL="6156015" indent="0">
              <a:buNone/>
              <a:defRPr sz="3591" b="1"/>
            </a:lvl7pPr>
            <a:lvl8pPr marL="7182018" indent="0">
              <a:buNone/>
              <a:defRPr sz="3591" b="1"/>
            </a:lvl8pPr>
            <a:lvl9pPr marL="8208020" indent="0">
              <a:buNone/>
              <a:defRPr sz="359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388264" y="18409982"/>
            <a:ext cx="8723683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536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534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161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5" y="3359997"/>
            <a:ext cx="6618242" cy="11759988"/>
          </a:xfrm>
        </p:spPr>
        <p:txBody>
          <a:bodyPr anchor="b"/>
          <a:lstStyle>
            <a:lvl1pPr>
              <a:defRPr sz="718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3683" y="7256671"/>
            <a:ext cx="10388263" cy="35816631"/>
          </a:xfrm>
        </p:spPr>
        <p:txBody>
          <a:bodyPr/>
          <a:lstStyle>
            <a:lvl1pPr>
              <a:defRPr sz="7181"/>
            </a:lvl1pPr>
            <a:lvl2pPr>
              <a:defRPr sz="6283"/>
            </a:lvl2pPr>
            <a:lvl3pPr>
              <a:defRPr sz="5386"/>
            </a:lvl3pPr>
            <a:lvl4pPr>
              <a:defRPr sz="4488"/>
            </a:lvl4pPr>
            <a:lvl5pPr>
              <a:defRPr sz="4488"/>
            </a:lvl5pPr>
            <a:lvl6pPr>
              <a:defRPr sz="4488"/>
            </a:lvl6pPr>
            <a:lvl7pPr>
              <a:defRPr sz="4488"/>
            </a:lvl7pPr>
            <a:lvl8pPr>
              <a:defRPr sz="4488"/>
            </a:lvl8pPr>
            <a:lvl9pPr>
              <a:defRPr sz="44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3425" y="15119985"/>
            <a:ext cx="6618242" cy="28011643"/>
          </a:xfrm>
        </p:spPr>
        <p:txBody>
          <a:bodyPr/>
          <a:lstStyle>
            <a:lvl1pPr marL="0" indent="0">
              <a:buNone/>
              <a:defRPr sz="3591"/>
            </a:lvl1pPr>
            <a:lvl2pPr marL="1026003" indent="0">
              <a:buNone/>
              <a:defRPr sz="3142"/>
            </a:lvl2pPr>
            <a:lvl3pPr marL="2052005" indent="0">
              <a:buNone/>
              <a:defRPr sz="2693"/>
            </a:lvl3pPr>
            <a:lvl4pPr marL="3078008" indent="0">
              <a:buNone/>
              <a:defRPr sz="2244"/>
            </a:lvl4pPr>
            <a:lvl5pPr marL="4104010" indent="0">
              <a:buNone/>
              <a:defRPr sz="2244"/>
            </a:lvl5pPr>
            <a:lvl6pPr marL="5130013" indent="0">
              <a:buNone/>
              <a:defRPr sz="2244"/>
            </a:lvl6pPr>
            <a:lvl7pPr marL="6156015" indent="0">
              <a:buNone/>
              <a:defRPr sz="2244"/>
            </a:lvl7pPr>
            <a:lvl8pPr marL="7182018" indent="0">
              <a:buNone/>
              <a:defRPr sz="2244"/>
            </a:lvl8pPr>
            <a:lvl9pPr marL="8208020" indent="0">
              <a:buNone/>
              <a:defRPr sz="22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165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5" y="3359997"/>
            <a:ext cx="6618242" cy="11759988"/>
          </a:xfrm>
        </p:spPr>
        <p:txBody>
          <a:bodyPr anchor="b"/>
          <a:lstStyle>
            <a:lvl1pPr>
              <a:defRPr sz="718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23683" y="7256671"/>
            <a:ext cx="10388263" cy="35816631"/>
          </a:xfrm>
        </p:spPr>
        <p:txBody>
          <a:bodyPr anchor="t"/>
          <a:lstStyle>
            <a:lvl1pPr marL="0" indent="0">
              <a:buNone/>
              <a:defRPr sz="7181"/>
            </a:lvl1pPr>
            <a:lvl2pPr marL="1026003" indent="0">
              <a:buNone/>
              <a:defRPr sz="6283"/>
            </a:lvl2pPr>
            <a:lvl3pPr marL="2052005" indent="0">
              <a:buNone/>
              <a:defRPr sz="5386"/>
            </a:lvl3pPr>
            <a:lvl4pPr marL="3078008" indent="0">
              <a:buNone/>
              <a:defRPr sz="4488"/>
            </a:lvl4pPr>
            <a:lvl5pPr marL="4104010" indent="0">
              <a:buNone/>
              <a:defRPr sz="4488"/>
            </a:lvl5pPr>
            <a:lvl6pPr marL="5130013" indent="0">
              <a:buNone/>
              <a:defRPr sz="4488"/>
            </a:lvl6pPr>
            <a:lvl7pPr marL="6156015" indent="0">
              <a:buNone/>
              <a:defRPr sz="4488"/>
            </a:lvl7pPr>
            <a:lvl8pPr marL="7182018" indent="0">
              <a:buNone/>
              <a:defRPr sz="4488"/>
            </a:lvl8pPr>
            <a:lvl9pPr marL="8208020" indent="0">
              <a:buNone/>
              <a:defRPr sz="44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3425" y="15119985"/>
            <a:ext cx="6618242" cy="28011643"/>
          </a:xfrm>
        </p:spPr>
        <p:txBody>
          <a:bodyPr/>
          <a:lstStyle>
            <a:lvl1pPr marL="0" indent="0">
              <a:buNone/>
              <a:defRPr sz="3591"/>
            </a:lvl1pPr>
            <a:lvl2pPr marL="1026003" indent="0">
              <a:buNone/>
              <a:defRPr sz="3142"/>
            </a:lvl2pPr>
            <a:lvl3pPr marL="2052005" indent="0">
              <a:buNone/>
              <a:defRPr sz="2693"/>
            </a:lvl3pPr>
            <a:lvl4pPr marL="3078008" indent="0">
              <a:buNone/>
              <a:defRPr sz="2244"/>
            </a:lvl4pPr>
            <a:lvl5pPr marL="4104010" indent="0">
              <a:buNone/>
              <a:defRPr sz="2244"/>
            </a:lvl5pPr>
            <a:lvl6pPr marL="5130013" indent="0">
              <a:buNone/>
              <a:defRPr sz="2244"/>
            </a:lvl6pPr>
            <a:lvl7pPr marL="6156015" indent="0">
              <a:buNone/>
              <a:defRPr sz="2244"/>
            </a:lvl7pPr>
            <a:lvl8pPr marL="7182018" indent="0">
              <a:buNone/>
              <a:defRPr sz="2244"/>
            </a:lvl8pPr>
            <a:lvl9pPr marL="8208020" indent="0">
              <a:buNone/>
              <a:defRPr sz="22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021F-45BA-5E45-ABC4-189779436D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24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752" y="2683342"/>
            <a:ext cx="17698522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752" y="13416653"/>
            <a:ext cx="17698522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0752" y="46713298"/>
            <a:ext cx="4617006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021F-45BA-5E45-ABC4-189779436D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97259" y="46713298"/>
            <a:ext cx="6925508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92267" y="46713298"/>
            <a:ext cx="4617006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905E-CE34-2442-A140-B228938DB8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962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52005" rtl="0" eaLnBrk="1" latinLnBrk="1" hangingPunct="1">
        <a:lnSpc>
          <a:spcPct val="90000"/>
        </a:lnSpc>
        <a:spcBef>
          <a:spcPct val="0"/>
        </a:spcBef>
        <a:buNone/>
        <a:defRPr sz="98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3001" indent="-513001" algn="l" defTabSz="2052005" rtl="0" eaLnBrk="1" latinLnBrk="1" hangingPunct="1">
        <a:lnSpc>
          <a:spcPct val="90000"/>
        </a:lnSpc>
        <a:spcBef>
          <a:spcPts val="2244"/>
        </a:spcBef>
        <a:buFont typeface="Arial" panose="020B0604020202020204" pitchFamily="34" charset="0"/>
        <a:buChar char="•"/>
        <a:defRPr sz="6283" kern="1200">
          <a:solidFill>
            <a:schemeClr val="tx1"/>
          </a:solidFill>
          <a:latin typeface="+mn-lt"/>
          <a:ea typeface="+mn-ea"/>
          <a:cs typeface="+mn-cs"/>
        </a:defRPr>
      </a:lvl1pPr>
      <a:lvl2pPr marL="1539004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2pPr>
      <a:lvl3pPr marL="2565006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488" kern="1200">
          <a:solidFill>
            <a:schemeClr val="tx1"/>
          </a:solidFill>
          <a:latin typeface="+mn-lt"/>
          <a:ea typeface="+mn-ea"/>
          <a:cs typeface="+mn-cs"/>
        </a:defRPr>
      </a:lvl3pPr>
      <a:lvl4pPr marL="3591009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039" kern="1200">
          <a:solidFill>
            <a:schemeClr val="tx1"/>
          </a:solidFill>
          <a:latin typeface="+mn-lt"/>
          <a:ea typeface="+mn-ea"/>
          <a:cs typeface="+mn-cs"/>
        </a:defRPr>
      </a:lvl4pPr>
      <a:lvl5pPr marL="4617011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039" kern="1200">
          <a:solidFill>
            <a:schemeClr val="tx1"/>
          </a:solidFill>
          <a:latin typeface="+mn-lt"/>
          <a:ea typeface="+mn-ea"/>
          <a:cs typeface="+mn-cs"/>
        </a:defRPr>
      </a:lvl5pPr>
      <a:lvl6pPr marL="5643014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039" kern="1200">
          <a:solidFill>
            <a:schemeClr val="tx1"/>
          </a:solidFill>
          <a:latin typeface="+mn-lt"/>
          <a:ea typeface="+mn-ea"/>
          <a:cs typeface="+mn-cs"/>
        </a:defRPr>
      </a:lvl6pPr>
      <a:lvl7pPr marL="6669016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039" kern="1200">
          <a:solidFill>
            <a:schemeClr val="tx1"/>
          </a:solidFill>
          <a:latin typeface="+mn-lt"/>
          <a:ea typeface="+mn-ea"/>
          <a:cs typeface="+mn-cs"/>
        </a:defRPr>
      </a:lvl7pPr>
      <a:lvl8pPr marL="7695019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039" kern="1200">
          <a:solidFill>
            <a:schemeClr val="tx1"/>
          </a:solidFill>
          <a:latin typeface="+mn-lt"/>
          <a:ea typeface="+mn-ea"/>
          <a:cs typeface="+mn-cs"/>
        </a:defRPr>
      </a:lvl8pPr>
      <a:lvl9pPr marL="8721021" indent="-513001" algn="l" defTabSz="2052005" rtl="0" eaLnBrk="1" latinLnBrk="1" hangingPunct="1">
        <a:lnSpc>
          <a:spcPct val="90000"/>
        </a:lnSpc>
        <a:spcBef>
          <a:spcPts val="1122"/>
        </a:spcBef>
        <a:buFont typeface="Arial" panose="020B0604020202020204" pitchFamily="34" charset="0"/>
        <a:buChar char="•"/>
        <a:defRPr sz="4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1pPr>
      <a:lvl2pPr marL="1026003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2pPr>
      <a:lvl3pPr marL="2052005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3pPr>
      <a:lvl4pPr marL="3078008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4pPr>
      <a:lvl5pPr marL="4104010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5pPr>
      <a:lvl6pPr marL="5130013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6pPr>
      <a:lvl7pPr marL="6156015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7pPr>
      <a:lvl8pPr marL="7182018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8pPr>
      <a:lvl9pPr marL="8208020" algn="l" defTabSz="2052005" rtl="0" eaLnBrk="1" latinLnBrk="1" hangingPunct="1">
        <a:defRPr sz="4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A11B214-E640-2347-B098-7551EA675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97778"/>
            <a:ext cx="20520025" cy="343862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5FD6F88-D07C-F143-810B-D65E6131B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375" y="29225178"/>
            <a:ext cx="8191499" cy="340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9C7AF24-6A2A-1B40-A0E0-E228AFF1B87B}"/>
              </a:ext>
            </a:extLst>
          </p:cNvPr>
          <p:cNvSpPr txBox="1"/>
          <p:nvPr/>
        </p:nvSpPr>
        <p:spPr>
          <a:xfrm>
            <a:off x="1498376" y="25018191"/>
            <a:ext cx="8191500" cy="242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다리를 다친 사람은 다리를 다치지 않은 상태보다 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걸을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때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이동거리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차이가 나게 된다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드론의 프로펠러는 사람의 다리와 같다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드론의 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프로펠러가 결함이 있다면 같은 명령을 수행함에 있어 이동거리의 차이가 생긴다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우리는 소리를 이용해 드론의 상대적 공간좌표를 구해 이동거리를 측정하고 결함이 있는 프로펠러를 찾아 사용자의 디바이스에 결과를 보여주는 플랫폼을 개발했다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</a:t>
            </a:r>
            <a:r>
              <a:rPr lang="ko-KR" altLang="en-US" sz="24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닥터드론’</a:t>
            </a:r>
            <a:r>
              <a:rPr lang="ko-KR" altLang="en-US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드론 자가 진단 서비스를 제공하는 플랫폼이다</a:t>
            </a:r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C2758B1-67D6-AF43-9306-11467727019A}"/>
              </a:ext>
            </a:extLst>
          </p:cNvPr>
          <p:cNvSpPr txBox="1"/>
          <p:nvPr/>
        </p:nvSpPr>
        <p:spPr>
          <a:xfrm>
            <a:off x="2198446" y="28567179"/>
            <a:ext cx="867545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9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E75B7ABE-C90F-0B4B-B950-2A254CE90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376" y="28550728"/>
            <a:ext cx="571500" cy="571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D3473F9-F3E5-6446-A8FD-2695D03A36E2}"/>
              </a:ext>
            </a:extLst>
          </p:cNvPr>
          <p:cNvSpPr txBox="1"/>
          <p:nvPr/>
        </p:nvSpPr>
        <p:spPr>
          <a:xfrm>
            <a:off x="2206667" y="34117359"/>
            <a:ext cx="2206886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9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Architecture</a:t>
            </a:r>
            <a:endParaRPr lang="ko-KR" altLang="en-US" sz="29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3F44097C-BD06-4D40-AF49-B114F807C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597" y="34100908"/>
            <a:ext cx="571500" cy="5715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127BADDD-E661-6947-9034-42F365A610F4}"/>
              </a:ext>
            </a:extLst>
          </p:cNvPr>
          <p:cNvSpPr txBox="1"/>
          <p:nvPr/>
        </p:nvSpPr>
        <p:spPr>
          <a:xfrm>
            <a:off x="1498375" y="39024317"/>
            <a:ext cx="8204427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닥터드론 플랫폼</a:t>
            </a:r>
            <a:endParaRPr lang="en-US" altLang="ko-KR" sz="2000" b="1" dirty="0" smtClean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라즈베리파이에 연결된 독립적인 </a:t>
            </a: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마이크와 스피커</a:t>
            </a:r>
            <a:endParaRPr lang="en-US" altLang="ko-KR" sz="1898" dirty="0" smtClean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라즈베리파이에서 특정 주파수를 방사</a:t>
            </a:r>
            <a:endParaRPr lang="en-US" altLang="ko-KR" sz="1898" dirty="0" smtClean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드론의 마이크가 특정 주파수를 듣자마자 그 주파수 방사</a:t>
            </a:r>
            <a:endParaRPr lang="en-US" altLang="ko-KR" sz="1898" dirty="0" smtClean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플랫폼에서 서로다른 마이크 주파수를 얻은 시간을 기록</a:t>
            </a:r>
            <a:endParaRPr lang="en-US" altLang="ko-KR" sz="1898" dirty="0" smtClean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시간차와 음파의 속도를 이용해 거리와 공간좌표 계산</a:t>
            </a:r>
            <a:endParaRPr lang="en-US" altLang="ko-KR" sz="1898" dirty="0" smtClean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계산된 데이터를 </a:t>
            </a: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Wi-Fi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Mobius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서버에 전송</a:t>
            </a:r>
            <a:endParaRPr lang="en-US" altLang="ko-KR" sz="1898" dirty="0" smtClean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-Mobius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있는 데이터를 이용해 사용자의 디바이스에서 결과확인</a:t>
            </a:r>
            <a:endParaRPr lang="ko-KR" altLang="en-US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349197A-142B-5A43-A9EB-0EE687D16119}"/>
              </a:ext>
            </a:extLst>
          </p:cNvPr>
          <p:cNvSpPr txBox="1"/>
          <p:nvPr/>
        </p:nvSpPr>
        <p:spPr>
          <a:xfrm>
            <a:off x="11526975" y="21781267"/>
            <a:ext cx="1803699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9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표준 행동</a:t>
            </a:r>
            <a:endParaRPr lang="ko-KR" altLang="en-US" sz="29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0FB23031-84A8-344D-90E4-B0E9C6119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908" y="21764816"/>
            <a:ext cx="571500" cy="5715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2938566-CA47-EF42-AF88-16DE8CA4B9B3}"/>
              </a:ext>
            </a:extLst>
          </p:cNvPr>
          <p:cNvSpPr txBox="1"/>
          <p:nvPr/>
        </p:nvSpPr>
        <p:spPr>
          <a:xfrm>
            <a:off x="11359968" y="40038219"/>
            <a:ext cx="3001143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9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앞으로의 기대효과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59C6687-5F92-7B40-83EE-B160462CDF7F}"/>
              </a:ext>
            </a:extLst>
          </p:cNvPr>
          <p:cNvSpPr txBox="1"/>
          <p:nvPr/>
        </p:nvSpPr>
        <p:spPr>
          <a:xfrm>
            <a:off x="10826908" y="40709232"/>
            <a:ext cx="8188394" cy="472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4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차산업혁명에서 핵심 기술중 하나인 드론의 보급이 확대되면 드론에 의한 사고도 증가할 것이다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각종 사고를 방지 하기 위해서 드론에 대한 확실함 점검이 필요하다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사고의 원인이 단순히 프로펠러만 존재하는 것은 아니지만 상당한 부분을 차지하는 부분인 만큼 이에 대한 대책이 필요한 시점이다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algn="just">
              <a:lnSpc>
                <a:spcPts val="2600"/>
              </a:lnSpc>
            </a:pP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정교한 드론이 필요한 드론 레이서들 조차 직접 눈으로 확인해보거나 손으로 만져보는 단순한 방식이나 레이싱전 테스트 비행을 통해 점검을 하고있다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테스트 비행을 한다해도 큰 이상이 보이지 않으면 육안으로는 판별하기가 어렵기 때문에 저렴한 구성요소로 만들어진 드론 프로펠러 자가진단 플랫폼인 </a:t>
            </a:r>
            <a:r>
              <a:rPr lang="ko-KR" altLang="en-US" sz="2000" b="1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＇닥터 드론＇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활용하면 전문가뿐 아니라 레저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취미용으로 드론을 사용하는 비전문가도 쉽게 프로펠러의 이상유무를 탐지할 수 있다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algn="just">
              <a:lnSpc>
                <a:spcPts val="2600"/>
              </a:lnSpc>
            </a:pPr>
            <a:endParaRPr lang="en-US" altLang="ko-KR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결과적으로 드론 프로펠러의 문제에서 야기되는 사고를 줄일 수 있다</a:t>
            </a:r>
            <a:r>
              <a:rPr lang="en-US" altLang="ko-KR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1898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D02AA2D-DA02-7F49-B7A2-FB3406701C58}"/>
              </a:ext>
            </a:extLst>
          </p:cNvPr>
          <p:cNvSpPr txBox="1"/>
          <p:nvPr/>
        </p:nvSpPr>
        <p:spPr>
          <a:xfrm>
            <a:off x="1501921" y="11839240"/>
            <a:ext cx="1086066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5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소리를 이용한 드론 프로펠러 진찰</a:t>
            </a:r>
            <a:endParaRPr kumimoji="1" lang="ko-KR" altLang="en-US" sz="5500" dirty="0">
              <a:solidFill>
                <a:schemeClr val="tx1">
                  <a:lumMod val="85000"/>
                  <a:lumOff val="1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C036A88-6ECA-D94D-81F4-959B0C3E185F}"/>
              </a:ext>
            </a:extLst>
          </p:cNvPr>
          <p:cNvSpPr txBox="1"/>
          <p:nvPr/>
        </p:nvSpPr>
        <p:spPr>
          <a:xfrm>
            <a:off x="1501921" y="12784304"/>
            <a:ext cx="622959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닥터 드론</a:t>
            </a:r>
            <a:endParaRPr kumimoji="1" lang="ko-KR" altLang="en-US" sz="11000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470F0A12-7357-1C42-9F1C-8A095D3FBEDB}"/>
              </a:ext>
            </a:extLst>
          </p:cNvPr>
          <p:cNvSpPr txBox="1"/>
          <p:nvPr/>
        </p:nvSpPr>
        <p:spPr>
          <a:xfrm>
            <a:off x="17339843" y="3623036"/>
            <a:ext cx="1678565" cy="861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4996" b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lack" panose="020B0500000000000000" pitchFamily="34" charset="-128"/>
                <a:ea typeface="Noto Sans CJK KR Black" panose="020B0500000000000000" pitchFamily="34" charset="-128"/>
              </a:rPr>
              <a:t>C-01</a:t>
            </a:r>
            <a:endParaRPr kumimoji="1" lang="ko-KR" altLang="en-US" sz="4996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 Black" panose="020B0500000000000000" pitchFamily="34" charset="-128"/>
              <a:ea typeface="Noto Sans CJK KR Black" panose="020B0500000000000000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109A4EB-6D34-3B43-AC6C-BF4B6EFDE476}"/>
              </a:ext>
            </a:extLst>
          </p:cNvPr>
          <p:cNvSpPr txBox="1"/>
          <p:nvPr/>
        </p:nvSpPr>
        <p:spPr>
          <a:xfrm>
            <a:off x="16413315" y="4480496"/>
            <a:ext cx="2601995" cy="554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3002" b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캡스톤 디자인</a:t>
            </a:r>
            <a:endParaRPr kumimoji="1" lang="ko-KR" altLang="en-US" sz="3002" b="1" dirty="0">
              <a:solidFill>
                <a:schemeClr val="tx1">
                  <a:lumMod val="85000"/>
                  <a:lumOff val="15000"/>
                </a:schemeClr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287BB21-E707-C142-A753-4657972B73C3}"/>
              </a:ext>
            </a:extLst>
          </p:cNvPr>
          <p:cNvSpPr txBox="1"/>
          <p:nvPr/>
        </p:nvSpPr>
        <p:spPr>
          <a:xfrm>
            <a:off x="2080680" y="29343919"/>
            <a:ext cx="1420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프로젝트 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F98A189-80B2-0E48-809E-7F15CF80D6D2}"/>
              </a:ext>
            </a:extLst>
          </p:cNvPr>
          <p:cNvSpPr txBox="1"/>
          <p:nvPr/>
        </p:nvSpPr>
        <p:spPr>
          <a:xfrm>
            <a:off x="6241591" y="29343919"/>
            <a:ext cx="128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>
                <a:solidFill>
                  <a:schemeClr val="bg1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닥터 드론</a:t>
            </a:r>
            <a:endParaRPr kumimoji="1" lang="ko-KR" altLang="en-US" sz="2000" dirty="0">
              <a:solidFill>
                <a:schemeClr val="bg1"/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B67F8CD-F6E3-2242-BDC6-3F11A18B322C}"/>
              </a:ext>
            </a:extLst>
          </p:cNvPr>
          <p:cNvSpPr txBox="1"/>
          <p:nvPr/>
        </p:nvSpPr>
        <p:spPr>
          <a:xfrm>
            <a:off x="5141940" y="29915419"/>
            <a:ext cx="3483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>
                <a:latin typeface="Noto Sans CJK KR" panose="020B0500000000000000" pitchFamily="34" charset="-128"/>
                <a:ea typeface="Noto Sans CJK KR" panose="020B0500000000000000" pitchFamily="34" charset="-128"/>
              </a:rPr>
              <a:t>IoT, </a:t>
            </a:r>
            <a:r>
              <a:rPr kumimoji="1" lang="ko-KR" altLang="en-US" sz="2000">
                <a:latin typeface="Noto Sans CJK KR" panose="020B0500000000000000" pitchFamily="34" charset="-128"/>
                <a:ea typeface="Noto Sans CJK KR" panose="020B0500000000000000" pitchFamily="34" charset="-128"/>
              </a:rPr>
              <a:t>알고리즘</a:t>
            </a:r>
            <a:r>
              <a:rPr kumimoji="1" lang="en-US" altLang="ko-KR" sz="2000"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kumimoji="1" lang="ko-KR" altLang="en-US" sz="2000">
                <a:latin typeface="Noto Sans CJK KR" panose="020B0500000000000000" pitchFamily="34" charset="-128"/>
                <a:ea typeface="Noto Sans CJK KR" panose="020B0500000000000000" pitchFamily="34" charset="-128"/>
              </a:rPr>
              <a:t>데이터 시각화</a:t>
            </a:r>
            <a:endParaRPr kumimoji="1" lang="ko-KR" altLang="en-US" sz="200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74FCDE9-4E23-CD41-A359-E03BC10F00AE}"/>
              </a:ext>
            </a:extLst>
          </p:cNvPr>
          <p:cNvSpPr txBox="1"/>
          <p:nvPr/>
        </p:nvSpPr>
        <p:spPr>
          <a:xfrm>
            <a:off x="5856877" y="30462191"/>
            <a:ext cx="2053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>
                <a:latin typeface="Noto Sans CJK KR" panose="020B0500000000000000" pitchFamily="34" charset="-128"/>
                <a:ea typeface="Noto Sans CJK KR" panose="020B0500000000000000" pitchFamily="34" charset="-128"/>
              </a:rPr>
              <a:t>대나무 헬리콥터</a:t>
            </a:r>
            <a:endParaRPr kumimoji="1" lang="ko-KR" altLang="en-US" sz="200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365CBD0-56E4-CF4E-A502-0685942EA8D8}"/>
              </a:ext>
            </a:extLst>
          </p:cNvPr>
          <p:cNvSpPr txBox="1"/>
          <p:nvPr/>
        </p:nvSpPr>
        <p:spPr>
          <a:xfrm>
            <a:off x="5497811" y="31025408"/>
            <a:ext cx="2771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>
                <a:latin typeface="Noto Sans CJK KR" panose="020B0500000000000000" pitchFamily="34" charset="-128"/>
                <a:ea typeface="Noto Sans CJK KR" panose="020B0500000000000000" pitchFamily="34" charset="-128"/>
              </a:rPr>
              <a:t>김승훈</a:t>
            </a:r>
            <a:r>
              <a:rPr kumimoji="1" lang="en-US" altLang="ko-KR" sz="2000"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kumimoji="1" lang="ko-KR" altLang="en-US" sz="2000">
                <a:latin typeface="Noto Sans CJK KR" panose="020B0500000000000000" pitchFamily="34" charset="-128"/>
                <a:ea typeface="Noto Sans CJK KR" panose="020B0500000000000000" pitchFamily="34" charset="-128"/>
              </a:rPr>
              <a:t>배수범</a:t>
            </a:r>
            <a:r>
              <a:rPr kumimoji="1" lang="en-US" altLang="ko-KR" sz="2000">
                <a:latin typeface="Noto Sans CJK KR" panose="020B0500000000000000" pitchFamily="34" charset="-128"/>
                <a:ea typeface="Noto Sans CJK KR" panose="020B0500000000000000" pitchFamily="34" charset="-128"/>
              </a:rPr>
              <a:t>, </a:t>
            </a:r>
            <a:r>
              <a:rPr kumimoji="1" lang="ko-KR" altLang="en-US" sz="2000">
                <a:latin typeface="Noto Sans CJK KR" panose="020B0500000000000000" pitchFamily="34" charset="-128"/>
                <a:ea typeface="Noto Sans CJK KR" panose="020B0500000000000000" pitchFamily="34" charset="-128"/>
              </a:rPr>
              <a:t>이현준</a:t>
            </a:r>
            <a:endParaRPr kumimoji="1" lang="ko-KR" altLang="en-US" sz="200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ED26F8A-090B-3B4C-A9A7-1563ED80A75A}"/>
              </a:ext>
            </a:extLst>
          </p:cNvPr>
          <p:cNvSpPr txBox="1"/>
          <p:nvPr/>
        </p:nvSpPr>
        <p:spPr>
          <a:xfrm>
            <a:off x="5985112" y="31588625"/>
            <a:ext cx="1797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>
                <a:latin typeface="Noto Sans CJK KR" panose="020B0500000000000000" pitchFamily="34" charset="-128"/>
                <a:ea typeface="Noto Sans CJK KR" panose="020B0500000000000000" pitchFamily="34" charset="-128"/>
              </a:rPr>
              <a:t>캡스톤 디자인</a:t>
            </a:r>
            <a:endParaRPr kumimoji="1" lang="ko-KR" altLang="en-US" sz="200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0759478-DB96-AC4E-80D2-B324563024A9}"/>
              </a:ext>
            </a:extLst>
          </p:cNvPr>
          <p:cNvSpPr txBox="1"/>
          <p:nvPr/>
        </p:nvSpPr>
        <p:spPr>
          <a:xfrm>
            <a:off x="5678147" y="32151846"/>
            <a:ext cx="241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2019.</a:t>
            </a:r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~</a:t>
            </a:r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2019.</a:t>
            </a:r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</a:t>
            </a:r>
            <a:r>
              <a:rPr kumimoji="1" lang="en-US" altLang="ko-KR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06</a:t>
            </a:r>
            <a:endParaRPr kumimoji="1" lang="ko-KR" altLang="en-US" sz="200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CB48C2E-D809-B049-BA7D-30B7BAE726AA}"/>
              </a:ext>
            </a:extLst>
          </p:cNvPr>
          <p:cNvSpPr txBox="1"/>
          <p:nvPr/>
        </p:nvSpPr>
        <p:spPr>
          <a:xfrm>
            <a:off x="1962864" y="29915419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프로젝트 분야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EEB6CF8-1BE7-814E-ABA1-26D9DE93ED60}"/>
              </a:ext>
            </a:extLst>
          </p:cNvPr>
          <p:cNvSpPr txBox="1"/>
          <p:nvPr/>
        </p:nvSpPr>
        <p:spPr>
          <a:xfrm>
            <a:off x="2434147" y="30462191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팀 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A51C32F-66AB-B249-B60C-15C671F75437}"/>
              </a:ext>
            </a:extLst>
          </p:cNvPr>
          <p:cNvSpPr txBox="1"/>
          <p:nvPr/>
        </p:nvSpPr>
        <p:spPr>
          <a:xfrm>
            <a:off x="1669510" y="31017125"/>
            <a:ext cx="2242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팀 구성원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44B268-C458-5848-8DD8-A815F92B475C}"/>
              </a:ext>
            </a:extLst>
          </p:cNvPr>
          <p:cNvSpPr txBox="1"/>
          <p:nvPr/>
        </p:nvSpPr>
        <p:spPr>
          <a:xfrm>
            <a:off x="2051826" y="31588625"/>
            <a:ext cx="1478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연계 교과 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E208696-0586-544D-8911-77BF31F24AC3}"/>
              </a:ext>
            </a:extLst>
          </p:cNvPr>
          <p:cNvSpPr txBox="1"/>
          <p:nvPr/>
        </p:nvSpPr>
        <p:spPr>
          <a:xfrm>
            <a:off x="2198504" y="3215184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개발 기간</a:t>
            </a:r>
          </a:p>
        </p:txBody>
      </p:sp>
      <p:sp>
        <p:nvSpPr>
          <p:cNvPr id="53" name="사각형: 둥근 위쪽 모서리 75">
            <a:extLst>
              <a:ext uri="{FF2B5EF4-FFF2-40B4-BE49-F238E27FC236}">
                <a16:creationId xmlns:a16="http://schemas.microsoft.com/office/drawing/2014/main" xmlns="" id="{039E0D59-E241-A940-9889-560212178B36}"/>
              </a:ext>
            </a:extLst>
          </p:cNvPr>
          <p:cNvSpPr/>
          <p:nvPr/>
        </p:nvSpPr>
        <p:spPr>
          <a:xfrm>
            <a:off x="1498376" y="20578024"/>
            <a:ext cx="8191500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18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1. </a:t>
            </a:r>
            <a:r>
              <a:rPr lang="ko-KR" altLang="en-US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개요</a:t>
            </a:r>
          </a:p>
        </p:txBody>
      </p:sp>
      <p:sp>
        <p:nvSpPr>
          <p:cNvPr id="70" name="사각형: 둥근 위쪽 모서리 75">
            <a:extLst>
              <a:ext uri="{FF2B5EF4-FFF2-40B4-BE49-F238E27FC236}">
                <a16:creationId xmlns:a16="http://schemas.microsoft.com/office/drawing/2014/main" xmlns="" id="{D3FA369C-E988-794F-BC26-8E05ECE8F62A}"/>
              </a:ext>
            </a:extLst>
          </p:cNvPr>
          <p:cNvSpPr/>
          <p:nvPr/>
        </p:nvSpPr>
        <p:spPr>
          <a:xfrm>
            <a:off x="10826908" y="20578024"/>
            <a:ext cx="8191500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18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4</a:t>
            </a:r>
            <a:r>
              <a:rPr lang="en-US" altLang="ko-KR" sz="35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r>
              <a:rPr lang="ko-KR" altLang="en-US" sz="35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표준 행동</a:t>
            </a:r>
            <a:endParaRPr lang="ko-KR" altLang="en-US" sz="35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1" name="사각형: 둥근 위쪽 모서리 75">
            <a:extLst>
              <a:ext uri="{FF2B5EF4-FFF2-40B4-BE49-F238E27FC236}">
                <a16:creationId xmlns:a16="http://schemas.microsoft.com/office/drawing/2014/main" xmlns="" id="{5EBAB003-9695-DD41-8AE7-E10A64AEB5F2}"/>
              </a:ext>
            </a:extLst>
          </p:cNvPr>
          <p:cNvSpPr/>
          <p:nvPr/>
        </p:nvSpPr>
        <p:spPr>
          <a:xfrm>
            <a:off x="1498376" y="27563120"/>
            <a:ext cx="8191500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18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2.</a:t>
            </a:r>
            <a:r>
              <a:rPr lang="ko-KR" altLang="en-US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프로젝트 요약</a:t>
            </a:r>
          </a:p>
        </p:txBody>
      </p:sp>
      <p:sp>
        <p:nvSpPr>
          <p:cNvPr id="72" name="사각형: 둥근 위쪽 모서리 75">
            <a:extLst>
              <a:ext uri="{FF2B5EF4-FFF2-40B4-BE49-F238E27FC236}">
                <a16:creationId xmlns:a16="http://schemas.microsoft.com/office/drawing/2014/main" xmlns="" id="{B32E0799-C162-B34A-9A1C-C8ECD4D2E755}"/>
              </a:ext>
            </a:extLst>
          </p:cNvPr>
          <p:cNvSpPr/>
          <p:nvPr/>
        </p:nvSpPr>
        <p:spPr>
          <a:xfrm>
            <a:off x="1498376" y="32914120"/>
            <a:ext cx="8191500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18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3</a:t>
            </a:r>
            <a:r>
              <a:rPr lang="en-US" altLang="ko-KR" sz="35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r>
              <a:rPr lang="ko-KR" altLang="en-US" sz="35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시스템 구성</a:t>
            </a:r>
            <a:endParaRPr lang="ko-KR" altLang="en-US" sz="35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7718BBFE-C71E-D641-8D75-C23BC349C965}"/>
              </a:ext>
            </a:extLst>
          </p:cNvPr>
          <p:cNvSpPr txBox="1"/>
          <p:nvPr/>
        </p:nvSpPr>
        <p:spPr>
          <a:xfrm>
            <a:off x="10817223" y="22414089"/>
            <a:ext cx="8191499" cy="139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ko-KR" altLang="en-US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똑같은 제어신호에서 정상과 부상 드론을 구별짓기 위한 거리측정이 필요하다</a:t>
            </a:r>
            <a:r>
              <a:rPr lang="en-US" altLang="ko-KR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때 하나의 표준행동을 제시해 </a:t>
            </a:r>
            <a:r>
              <a:rPr lang="ko-KR" altLang="en-US" sz="1898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동작 수행을 통해 측정된 거리 데이터를 비교</a:t>
            </a:r>
            <a:r>
              <a:rPr lang="ko-KR" altLang="en-US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드론의 다양한 비행 동작을 모두 포함한 </a:t>
            </a:r>
            <a:r>
              <a:rPr lang="en-US" altLang="ko-KR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14</a:t>
            </a:r>
            <a:r>
              <a:rPr lang="ko-KR" altLang="en-US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구분 동작을 표준행동으로 정의 하였다</a:t>
            </a:r>
            <a:r>
              <a:rPr lang="en-US" altLang="ko-KR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E64B111-8647-F74E-A195-843062544842}"/>
              </a:ext>
            </a:extLst>
          </p:cNvPr>
          <p:cNvSpPr txBox="1"/>
          <p:nvPr/>
        </p:nvSpPr>
        <p:spPr>
          <a:xfrm>
            <a:off x="11526975" y="33207369"/>
            <a:ext cx="6013185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9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쿼드콥터의 비행원리 </a:t>
            </a:r>
            <a:r>
              <a:rPr lang="en-US" altLang="ko-KR" sz="29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29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데이터 분석</a:t>
            </a:r>
            <a:r>
              <a:rPr lang="en-US" altLang="ko-KR" sz="29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29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xmlns="" id="{4E488608-4CFF-C247-B06A-381F49EEB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908" y="33190918"/>
            <a:ext cx="571500" cy="5715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E29928AD-9B3D-164E-8466-4F98FB114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908" y="40021768"/>
            <a:ext cx="571500" cy="571500"/>
          </a:xfrm>
          <a:prstGeom prst="rect">
            <a:avLst/>
          </a:prstGeom>
        </p:spPr>
      </p:pic>
      <p:sp>
        <p:nvSpPr>
          <p:cNvPr id="86" name="사각형: 둥근 위쪽 모서리 75">
            <a:extLst>
              <a:ext uri="{FF2B5EF4-FFF2-40B4-BE49-F238E27FC236}">
                <a16:creationId xmlns:a16="http://schemas.microsoft.com/office/drawing/2014/main" xmlns="" id="{4108B7D9-8676-BD46-97F7-780E3FA9235B}"/>
              </a:ext>
            </a:extLst>
          </p:cNvPr>
          <p:cNvSpPr/>
          <p:nvPr/>
        </p:nvSpPr>
        <p:spPr>
          <a:xfrm>
            <a:off x="10826908" y="38949276"/>
            <a:ext cx="8191500" cy="877720"/>
          </a:xfrm>
          <a:prstGeom prst="round2SameRect">
            <a:avLst>
              <a:gd name="adj1" fmla="val 30135"/>
              <a:gd name="adj2" fmla="val 0"/>
            </a:avLst>
          </a:prstGeom>
          <a:solidFill>
            <a:srgbClr val="182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5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4</a:t>
            </a:r>
            <a:r>
              <a:rPr lang="en-US" altLang="ko-KR" sz="35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r>
              <a:rPr lang="ko-KR" altLang="en-US" sz="350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기대 효과</a:t>
            </a:r>
            <a:endParaRPr lang="ko-KR" altLang="en-US" sz="35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4E21652D-FA99-4253-8FA8-5A5A4041146A}"/>
              </a:ext>
            </a:extLst>
          </p:cNvPr>
          <p:cNvSpPr/>
          <p:nvPr/>
        </p:nvSpPr>
        <p:spPr>
          <a:xfrm>
            <a:off x="1511303" y="21567543"/>
            <a:ext cx="8191499" cy="2764226"/>
          </a:xfrm>
          <a:prstGeom prst="rect">
            <a:avLst/>
          </a:prstGeom>
          <a:solidFill>
            <a:srgbClr val="EC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50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438126D-7221-4E04-A8C6-FE5A1E9F42C6}"/>
              </a:ext>
            </a:extLst>
          </p:cNvPr>
          <p:cNvSpPr txBox="1"/>
          <p:nvPr/>
        </p:nvSpPr>
        <p:spPr>
          <a:xfrm>
            <a:off x="10813368" y="37262352"/>
            <a:ext cx="8195354" cy="106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ko-KR" altLang="en-US" sz="1898" b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쿼드콥터란</a:t>
            </a:r>
            <a:r>
              <a:rPr lang="en-US" altLang="ko-KR" sz="1898" b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en-US" altLang="ko-KR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</a:p>
          <a:p>
            <a:pPr algn="just">
              <a:lnSpc>
                <a:spcPts val="2600"/>
              </a:lnSpc>
            </a:pPr>
            <a:r>
              <a:rPr lang="en-US" altLang="ko-KR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- 4</a:t>
            </a:r>
            <a:r>
              <a:rPr lang="ko-KR" altLang="en-US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롭터</a:t>
            </a:r>
            <a:r>
              <a:rPr lang="en-US" altLang="ko-KR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날개</a:t>
            </a:r>
            <a:r>
              <a:rPr lang="en-US" altLang="ko-KR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뜨고 추진하는 멀티콥터</a:t>
            </a:r>
            <a:endParaRPr lang="en-US" altLang="ko-KR" sz="1898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en-US" altLang="ko-KR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sz="1898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롭터의 회전속도 차이가 멀티콥터의 움직임 방향을 결정한다</a:t>
            </a:r>
            <a:endParaRPr lang="ko-KR" altLang="en-US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D596A2A-1EBE-4FD5-B405-8CD2AF2C5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597" y="21554843"/>
            <a:ext cx="8196205" cy="34206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E2113D20-8EAC-436D-8B56-BF78BD9E9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6908" y="23975868"/>
            <a:ext cx="2569623" cy="1548000"/>
          </a:xfrm>
          <a:prstGeom prst="rect">
            <a:avLst/>
          </a:prstGeom>
        </p:spPr>
      </p:pic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xmlns="" id="{2167E67E-8E71-4E88-93B3-71BBE85F06F8}"/>
              </a:ext>
            </a:extLst>
          </p:cNvPr>
          <p:cNvSpPr/>
          <p:nvPr/>
        </p:nvSpPr>
        <p:spPr>
          <a:xfrm rot="5400000">
            <a:off x="14424893" y="25590103"/>
            <a:ext cx="992420" cy="1021411"/>
          </a:xfrm>
          <a:prstGeom prst="stripedRightArrow">
            <a:avLst>
              <a:gd name="adj1" fmla="val 38632"/>
              <a:gd name="adj2" fmla="val 354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xmlns="" id="{59F591C4-EFA3-4C92-BCB3-5811959FBD49}"/>
              </a:ext>
            </a:extLst>
          </p:cNvPr>
          <p:cNvSpPr/>
          <p:nvPr/>
        </p:nvSpPr>
        <p:spPr>
          <a:xfrm>
            <a:off x="13229478" y="27768687"/>
            <a:ext cx="492528" cy="3372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xmlns="" id="{FF3D2AB8-3029-4054-AF7E-C09F86FB5FB6}"/>
              </a:ext>
            </a:extLst>
          </p:cNvPr>
          <p:cNvSpPr/>
          <p:nvPr/>
        </p:nvSpPr>
        <p:spPr>
          <a:xfrm>
            <a:off x="16142715" y="27781438"/>
            <a:ext cx="492528" cy="3372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화살표: 오른쪽 90">
            <a:extLst>
              <a:ext uri="{FF2B5EF4-FFF2-40B4-BE49-F238E27FC236}">
                <a16:creationId xmlns:a16="http://schemas.microsoft.com/office/drawing/2014/main" xmlns="" id="{8E121D7B-0089-4479-8746-D31B4E55015B}"/>
              </a:ext>
            </a:extLst>
          </p:cNvPr>
          <p:cNvSpPr/>
          <p:nvPr/>
        </p:nvSpPr>
        <p:spPr>
          <a:xfrm rot="5400000">
            <a:off x="17581354" y="29328953"/>
            <a:ext cx="492528" cy="3372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xmlns="" id="{1ABC4061-1B3E-46BE-9145-A17650B985D4}"/>
              </a:ext>
            </a:extLst>
          </p:cNvPr>
          <p:cNvSpPr/>
          <p:nvPr/>
        </p:nvSpPr>
        <p:spPr>
          <a:xfrm rot="10800000">
            <a:off x="16122661" y="30874222"/>
            <a:ext cx="492528" cy="3372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xmlns="" id="{E4F5AC4F-EDC8-417B-9279-208293DD5FEC}"/>
              </a:ext>
            </a:extLst>
          </p:cNvPr>
          <p:cNvSpPr/>
          <p:nvPr/>
        </p:nvSpPr>
        <p:spPr>
          <a:xfrm rot="10800000">
            <a:off x="13220103" y="30859778"/>
            <a:ext cx="492528" cy="3372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26134348-C5B5-4CB8-9981-2FD7E64514BC}"/>
              </a:ext>
            </a:extLst>
          </p:cNvPr>
          <p:cNvSpPr txBox="1"/>
          <p:nvPr/>
        </p:nvSpPr>
        <p:spPr>
          <a:xfrm>
            <a:off x="12860539" y="32481695"/>
            <a:ext cx="4011616" cy="395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altLang="ko-KR" sz="1898" b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14</a:t>
            </a:r>
            <a:r>
              <a:rPr lang="ko-KR" altLang="en-US" sz="1898" b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가지 구분 동작의 표준행동 </a:t>
            </a:r>
            <a:r>
              <a:rPr lang="en-US" altLang="ko-KR" sz="1898" b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endParaRPr lang="ko-KR" altLang="en-US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A180CABD-8067-4A30-9DF3-9524AB4C7A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50597" y="23975868"/>
            <a:ext cx="2560253" cy="1548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918E0830-0728-404A-BAEB-AC72C784D4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79468" y="23975868"/>
            <a:ext cx="2556000" cy="1548000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32C1BD91-B9CD-46D1-B4F0-81D81B4AD1C8}"/>
              </a:ext>
            </a:extLst>
          </p:cNvPr>
          <p:cNvSpPr/>
          <p:nvPr/>
        </p:nvSpPr>
        <p:spPr>
          <a:xfrm>
            <a:off x="13396531" y="24660827"/>
            <a:ext cx="250017" cy="17119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xmlns="" id="{425921A2-B79A-41CD-97B0-208120B83E5C}"/>
              </a:ext>
            </a:extLst>
          </p:cNvPr>
          <p:cNvSpPr/>
          <p:nvPr/>
        </p:nvSpPr>
        <p:spPr>
          <a:xfrm>
            <a:off x="16213324" y="24660827"/>
            <a:ext cx="250017" cy="17119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200DE844-CBD9-48FA-AA1A-6D138EC696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27035" y="26654169"/>
            <a:ext cx="2386649" cy="2520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C7CE5A54-7CB6-46FA-9DA7-A0B59D2C5F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49004" y="26681027"/>
            <a:ext cx="2379810" cy="2520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B7BBB3D2-B85F-44A4-80C8-9E06045B53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58795" y="26681027"/>
            <a:ext cx="2379810" cy="2520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2FA2127D-BBF5-4D9A-9D48-FC77050633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42896" y="29803393"/>
            <a:ext cx="2386649" cy="2520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xmlns="" id="{30AB72CC-EBDF-4406-84BC-8C501B3C1E8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739784" y="29776621"/>
            <a:ext cx="2379810" cy="2520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xmlns="" id="{9A15426A-12B1-4BC2-8C32-2C7A94D772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08077" y="29782753"/>
            <a:ext cx="2379810" cy="2520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3" y="34814037"/>
            <a:ext cx="8191499" cy="4065538"/>
          </a:xfrm>
          <a:prstGeom prst="rect">
            <a:avLst/>
          </a:prstGeom>
        </p:spPr>
      </p:pic>
      <p:sp>
        <p:nvSpPr>
          <p:cNvPr id="2" name="텍스트 상자 1"/>
          <p:cNvSpPr txBox="1"/>
          <p:nvPr/>
        </p:nvSpPr>
        <p:spPr>
          <a:xfrm>
            <a:off x="5371532" y="37082574"/>
            <a:ext cx="1339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smtClean="0"/>
              <a:t>Wi-Fi</a:t>
            </a:r>
            <a:endParaRPr kumimoji="1" lang="ko-KR" altLang="en-US" sz="3200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5017955" y="37808989"/>
            <a:ext cx="1956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smtClean="0"/>
              <a:t>Processed Data</a:t>
            </a:r>
            <a:endParaRPr kumimoji="1" lang="ko-KR" altLang="en-US" sz="2000" dirty="0"/>
          </a:p>
        </p:txBody>
      </p:sp>
      <p:sp>
        <p:nvSpPr>
          <p:cNvPr id="67" name="텍스트 상자 66"/>
          <p:cNvSpPr txBox="1"/>
          <p:nvPr/>
        </p:nvSpPr>
        <p:spPr>
          <a:xfrm>
            <a:off x="7410461" y="38225345"/>
            <a:ext cx="142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/>
              <a:t>Mobius</a:t>
            </a:r>
            <a:endParaRPr kumimoji="1" lang="ko-KR" altLang="en-US" sz="2800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3F44097C-BD06-4D40-AF49-B114F807C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425" y="42036996"/>
            <a:ext cx="571500" cy="571500"/>
          </a:xfrm>
          <a:prstGeom prst="rect">
            <a:avLst/>
          </a:prstGeom>
        </p:spPr>
      </p:pic>
      <p:sp>
        <p:nvSpPr>
          <p:cNvPr id="69" name="TextBox 36">
            <a:extLst>
              <a:ext uri="{FF2B5EF4-FFF2-40B4-BE49-F238E27FC236}">
                <a16:creationId xmlns:a16="http://schemas.microsoft.com/office/drawing/2014/main" xmlns="" id="{0D3473F9-F3E5-6446-A8FD-2695D03A36E2}"/>
              </a:ext>
            </a:extLst>
          </p:cNvPr>
          <p:cNvSpPr txBox="1"/>
          <p:nvPr/>
        </p:nvSpPr>
        <p:spPr>
          <a:xfrm>
            <a:off x="2280001" y="42063883"/>
            <a:ext cx="2137124" cy="53860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90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왜 소리인가</a:t>
            </a:r>
            <a:endParaRPr lang="ko-KR" altLang="en-US" sz="29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3" name="TextBox 39">
            <a:extLst>
              <a:ext uri="{FF2B5EF4-FFF2-40B4-BE49-F238E27FC236}">
                <a16:creationId xmlns:a16="http://schemas.microsoft.com/office/drawing/2014/main" xmlns="" id="{127BADDD-E661-6947-9034-42F365A610F4}"/>
              </a:ext>
            </a:extLst>
          </p:cNvPr>
          <p:cNvSpPr txBox="1"/>
          <p:nvPr/>
        </p:nvSpPr>
        <p:spPr>
          <a:xfrm>
            <a:off x="1498374" y="42814609"/>
            <a:ext cx="8204427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ko-KR" altLang="en-US" sz="2000" b="1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소리를 이용하는 이유</a:t>
            </a:r>
            <a:endParaRPr lang="en-US" altLang="ko-KR" sz="2000" b="1" dirty="0" smtClean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거리를 측정하는 방법에는 대중적으로 가장 많이 사용하는 카메라 두대를 이용하거나</a:t>
            </a: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레이저센서 등의 부가적인 장치가 필요하다</a:t>
            </a: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하지만 장비들이 고가이며</a:t>
            </a: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낮이 아니면 사용을 못하는 등의 제약조건들이 많다</a:t>
            </a: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소리는 빛이 없는 밤에도 사용가능하며</a:t>
            </a: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장비들보다 훨씬 저렴하며 더 정밀하게 측정 가능하기 때문에 소리를 이용했다</a:t>
            </a: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필요한 장비또한 가벼우며</a:t>
            </a: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프로펠러의 모터의 사운드를 분석해서도 이상 탐지가 가능하다</a:t>
            </a: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algn="just">
              <a:lnSpc>
                <a:spcPts val="2600"/>
              </a:lnSpc>
            </a:pP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우리는 누구나 쉽게 사용 가능한 플랫폼을 만드는 것이 목표였기 때문에</a:t>
            </a: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저렴하고 제약이 적은 소리를 이용하게 되었다</a:t>
            </a:r>
            <a:r>
              <a:rPr lang="en-US" altLang="ko-KR" sz="1898" dirty="0" smtClean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endParaRPr lang="en-US" altLang="ko-KR" sz="1898" dirty="0" smtClean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just">
              <a:lnSpc>
                <a:spcPts val="2600"/>
              </a:lnSpc>
            </a:pPr>
            <a:endParaRPr lang="ko-KR" altLang="en-US" sz="1898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077" y="33865913"/>
            <a:ext cx="8230528" cy="31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1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477</Words>
  <Application>Microsoft Macintosh PowerPoint</Application>
  <PresentationFormat>사용자 지정</PresentationFormat>
  <Paragraphs>55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맑은 고딕</vt:lpstr>
      <vt:lpstr>Calibri</vt:lpstr>
      <vt:lpstr>Calibri Light</vt:lpstr>
      <vt:lpstr>Noto Sans CJK KR</vt:lpstr>
      <vt:lpstr>Noto Sans CJK KR Black</vt:lpstr>
      <vt:lpstr>Noto Sans CJK KR Bold</vt:lpstr>
      <vt:lpstr>Noto Sans CJK KR Medium</vt:lpstr>
      <vt:lpstr>Noto Sans CJK KR Regular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백민규</dc:creator>
  <cp:lastModifiedBy>김승훈</cp:lastModifiedBy>
  <cp:revision>44</cp:revision>
  <dcterms:created xsi:type="dcterms:W3CDTF">2019-05-22T11:00:07Z</dcterms:created>
  <dcterms:modified xsi:type="dcterms:W3CDTF">2019-05-30T16:36:24Z</dcterms:modified>
</cp:coreProperties>
</file>