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9" r:id="rId7"/>
    <p:sldId id="261" r:id="rId8"/>
    <p:sldId id="263" r:id="rId9"/>
    <p:sldId id="262" r:id="rId10"/>
    <p:sldId id="264" r:id="rId11"/>
    <p:sldId id="268" r:id="rId12"/>
    <p:sldId id="270" r:id="rId13"/>
    <p:sldId id="26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F769A5B-2F2E-4863-9D29-DCE8CD2BB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FEF617-6B37-43F3-9952-71E3D69492A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F769A5B-2F2E-4863-9D29-DCE8CD2BB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FEF617-6B37-43F3-9952-71E3D69492A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F769A5B-2F2E-4863-9D29-DCE8CD2BB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FEF617-6B37-43F3-9952-71E3D69492A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F769A5B-2F2E-4863-9D29-DCE8CD2BB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FEF617-6B37-43F3-9952-71E3D69492A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F769A5B-2F2E-4863-9D29-DCE8CD2BB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FEF617-6B37-43F3-9952-71E3D69492A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F769A5B-2F2E-4863-9D29-DCE8CD2BB61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FEF617-6B37-43F3-9952-71E3D69492A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F769A5B-2F2E-4863-9D29-DCE8CD2BB61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FEF617-6B37-43F3-9952-71E3D69492A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F769A5B-2F2E-4863-9D29-DCE8CD2BB61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FEF617-6B37-43F3-9952-71E3D69492A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69A5B-2F2E-4863-9D29-DCE8CD2BB61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FEF617-6B37-43F3-9952-71E3D69492A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F769A5B-2F2E-4863-9D29-DCE8CD2BB61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FEF617-6B37-43F3-9952-71E3D69492A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F769A5B-2F2E-4863-9D29-DCE8CD2BB61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FEF617-6B37-43F3-9952-71E3D69492A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69A5B-2F2E-4863-9D29-DCE8CD2BB61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EF617-6B37-43F3-9952-71E3D69492A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7060"/>
            <a:ext cx="9144000" cy="2388235"/>
          </a:xfrm>
        </p:spPr>
        <p:txBody>
          <a:bodyPr>
            <a:normAutofit/>
          </a:bodyPr>
          <a:lstStyle/>
          <a:p>
            <a:r>
              <a:rPr lang="en-US" altLang="en-IN" sz="3600" i="1" dirty="0"/>
              <a:t>KINETICS </a:t>
            </a:r>
            <a:r>
              <a:rPr lang="en-US" altLang="en-IN" sz="3600" dirty="0"/>
              <a:t>OF GROWTH AND DYE REMOVAL BY ISOLATED BACTERIUM - A</a:t>
            </a:r>
            <a:r>
              <a:rPr lang="en-US" altLang="en-IN" sz="3600" i="1" dirty="0"/>
              <a:t>chromobacter xylosoxidans(DDB-6)</a:t>
            </a:r>
            <a:endParaRPr lang="en-US" altLang="en-IN" sz="3600" i="1" dirty="0"/>
          </a:p>
        </p:txBody>
      </p:sp>
      <p:sp>
        <p:nvSpPr>
          <p:cNvPr id="3" name="Subtitle 2"/>
          <p:cNvSpPr>
            <a:spLocks noGrp="1"/>
          </p:cNvSpPr>
          <p:nvPr>
            <p:ph type="subTitle" idx="1"/>
          </p:nvPr>
        </p:nvSpPr>
        <p:spPr>
          <a:xfrm>
            <a:off x="1048871" y="3637897"/>
            <a:ext cx="9144000" cy="1655762"/>
          </a:xfrm>
        </p:spPr>
        <p:txBody>
          <a:bodyPr>
            <a:noAutofit/>
          </a:bodyPr>
          <a:lstStyle/>
          <a:p>
            <a:pPr lvl="1">
              <a:lnSpc>
                <a:spcPct val="100000"/>
              </a:lnSpc>
            </a:pPr>
            <a:r>
              <a:rPr lang="en-IN" dirty="0"/>
              <a:t>Members</a:t>
            </a:r>
            <a:endParaRPr lang="en-IN" dirty="0"/>
          </a:p>
          <a:p>
            <a:pPr lvl="1">
              <a:lnSpc>
                <a:spcPct val="100000"/>
              </a:lnSpc>
            </a:pPr>
            <a:r>
              <a:rPr lang="en-IN" dirty="0"/>
              <a:t>              Sandhya M (711520BBT040)</a:t>
            </a:r>
            <a:endParaRPr lang="en-IN" dirty="0"/>
          </a:p>
          <a:p>
            <a:pPr lvl="1">
              <a:lnSpc>
                <a:spcPct val="100000"/>
              </a:lnSpc>
            </a:pPr>
            <a:r>
              <a:rPr lang="en-IN" dirty="0"/>
              <a:t>               </a:t>
            </a:r>
            <a:r>
              <a:rPr lang="en-IN" dirty="0" err="1"/>
              <a:t>Sukla</a:t>
            </a:r>
            <a:r>
              <a:rPr lang="en-IN" dirty="0"/>
              <a:t> G (711520BBT047)</a:t>
            </a:r>
            <a:endParaRPr lang="en-IN" dirty="0"/>
          </a:p>
          <a:p>
            <a:pPr lvl="1">
              <a:lnSpc>
                <a:spcPct val="100000"/>
              </a:lnSpc>
            </a:pPr>
            <a:r>
              <a:rPr lang="en-IN" dirty="0"/>
              <a:t>             </a:t>
            </a:r>
            <a:r>
              <a:rPr lang="en-IN" dirty="0" err="1"/>
              <a:t>Sushmitha</a:t>
            </a:r>
            <a:r>
              <a:rPr lang="en-IN" dirty="0"/>
              <a:t> P (711520BBT049)</a:t>
            </a:r>
            <a:endParaRPr lang="en-IN" dirty="0"/>
          </a:p>
          <a:p>
            <a:pPr lvl="1">
              <a:lnSpc>
                <a:spcPct val="100000"/>
              </a:lnSpc>
            </a:pPr>
            <a:endParaRPr lang="en-IN" dirty="0"/>
          </a:p>
          <a:p>
            <a:r>
              <a:rPr lang="en-IN" dirty="0"/>
              <a:t>UNDER THE GUIDENESS OF</a:t>
            </a:r>
            <a:endParaRPr lang="en-IN" dirty="0"/>
          </a:p>
          <a:p>
            <a:r>
              <a:rPr lang="en-IN" dirty="0" err="1"/>
              <a:t>Dr.Harish</a:t>
            </a:r>
            <a:r>
              <a:rPr lang="en-IN" dirty="0"/>
              <a:t> B S ,Assistant Professor, Dept of Biotechnology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Content Placeholder 100"/>
          <p:cNvPicPr/>
          <p:nvPr>
            <p:ph sz="half" idx="1"/>
          </p:nvPr>
        </p:nvPicPr>
        <p:blipFill>
          <a:blip r:embed="rId1"/>
          <a:stretch>
            <a:fillRect/>
          </a:stretch>
        </p:blipFill>
        <p:spPr>
          <a:xfrm>
            <a:off x="380365" y="423545"/>
            <a:ext cx="6139180" cy="4894580"/>
          </a:xfrm>
          <a:prstGeom prst="rect">
            <a:avLst/>
          </a:prstGeom>
          <a:noFill/>
          <a:ln w="9525">
            <a:noFill/>
          </a:ln>
        </p:spPr>
      </p:pic>
      <p:pic>
        <p:nvPicPr>
          <p:cNvPr id="6" name="Picture 5" descr="Screenshot (12)"/>
          <p:cNvPicPr>
            <a:picLocks noChangeAspect="1"/>
          </p:cNvPicPr>
          <p:nvPr/>
        </p:nvPicPr>
        <p:blipFill>
          <a:blip r:embed="rId2"/>
          <a:stretch>
            <a:fillRect/>
          </a:stretch>
        </p:blipFill>
        <p:spPr>
          <a:xfrm>
            <a:off x="6297930" y="1252220"/>
            <a:ext cx="5894070" cy="4352925"/>
          </a:xfrm>
          <a:prstGeom prst="rect">
            <a:avLst/>
          </a:prstGeom>
        </p:spPr>
      </p:pic>
      <p:graphicFrame>
        <p:nvGraphicFramePr>
          <p:cNvPr id="10" name="Content Placeholder 9">
            <a:hlinkClick r:id="" action="ppaction://ole?verb="/>
          </p:cNvPr>
          <p:cNvGraphicFramePr>
            <a:graphicFrameLocks noChangeAspect="1"/>
          </p:cNvGraphicFramePr>
          <p:nvPr>
            <p:ph sz="half" idx="2"/>
          </p:nvPr>
        </p:nvGraphicFramePr>
        <p:xfrm>
          <a:off x="8305800" y="3893344"/>
          <a:ext cx="914400" cy="215900"/>
        </p:xfrm>
        <a:graphic>
          <a:graphicData uri="http://schemas.openxmlformats.org/presentationml/2006/ole">
            <mc:AlternateContent xmlns:mc="http://schemas.openxmlformats.org/markup-compatibility/2006">
              <mc:Choice xmlns:v="urn:schemas-microsoft-com:vml" Requires="v">
                <p:oleObj spid="_x0000_s1025" name="" r:id="rId3" imgW="914400" imgH="215900" progId="Equation.KSEE3">
                  <p:embed/>
                </p:oleObj>
              </mc:Choice>
              <mc:Fallback>
                <p:oleObj name="" r:id="rId3" imgW="914400" imgH="215900" progId="Equation.KSEE3">
                  <p:embed/>
                  <p:pic>
                    <p:nvPicPr>
                      <p:cNvPr id="0" name="Picture 1024"/>
                      <p:cNvPicPr/>
                      <p:nvPr/>
                    </p:nvPicPr>
                    <p:blipFill>
                      <a:blip r:embed="rId4"/>
                      <a:stretch>
                        <a:fillRect/>
                      </a:stretch>
                    </p:blipFill>
                    <p:spPr>
                      <a:xfrm>
                        <a:off x="8305800" y="3893344"/>
                        <a:ext cx="914400" cy="215900"/>
                      </a:xfrm>
                      <a:prstGeom prst="rect">
                        <a:avLst/>
                      </a:prstGeom>
                    </p:spPr>
                  </p:pic>
                </p:oleObj>
              </mc:Fallback>
            </mc:AlternateContent>
          </a:graphicData>
        </a:graphic>
      </p:graphicFrame>
      <p:sp>
        <p:nvSpPr>
          <p:cNvPr id="5" name="Title 4"/>
          <p:cNvSpPr>
            <a:spLocks noGrp="1"/>
          </p:cNvSpPr>
          <p:nvPr>
            <p:ph type="title"/>
          </p:nvPr>
        </p:nvSpPr>
        <p:spPr>
          <a:xfrm>
            <a:off x="381000" y="2899410"/>
            <a:ext cx="7045325" cy="1209040"/>
          </a:xfrm>
        </p:spPr>
        <p:txBody>
          <a:bodyPr>
            <a:normAutofit fontScale="90000"/>
          </a:bodyPr>
          <a:p>
            <a:r>
              <a:rPr lang="en-US" sz="2400"/>
              <a:t>  </a:t>
            </a:r>
            <a:r>
              <a:rPr lang="en-US" sz="3110">
                <a:latin typeface="+mn-lt"/>
                <a:cs typeface="+mn-lt"/>
              </a:rPr>
              <a:t>RESULTS</a:t>
            </a:r>
            <a:br>
              <a:rPr lang="en-US" sz="3110">
                <a:latin typeface="Calibri" panose="020F0502020204030204" charset="0"/>
                <a:cs typeface="Calibri" panose="020F0502020204030204" charset="0"/>
              </a:rPr>
            </a:br>
            <a:r>
              <a:rPr lang="en-US" sz="3110">
                <a:latin typeface="Calibri" panose="020F0502020204030204" charset="0"/>
                <a:cs typeface="Calibri" panose="020F0502020204030204" charset="0"/>
              </a:rPr>
              <a:t>  </a:t>
            </a:r>
            <a:r>
              <a:rPr lang="en-US" sz="3110">
                <a:latin typeface="+mn-lt"/>
                <a:cs typeface="+mn-lt"/>
              </a:rPr>
              <a:t>ISOLATION  OF BACTERIA: </a:t>
            </a:r>
            <a:br>
              <a:rPr lang="en-US" sz="3110">
                <a:latin typeface="+mn-lt"/>
                <a:cs typeface="+mn-lt"/>
              </a:rPr>
            </a:br>
            <a:r>
              <a:rPr lang="en-US" sz="3110">
                <a:latin typeface="+mn-lt"/>
                <a:cs typeface="+mn-lt"/>
              </a:rPr>
              <a:t>                  The bacterial culture was grown in the agar media with the mixture of crystal violet.Here we use crystal violet as degrading dye.As a result, three colonies of DDB were observed.We isolated the bacteria DDB-6 (Achromobacter xylosoxidans) from the mother culture which is is a Gram-negative, aerobic, oxidase and catalase-positive, motile bacterium with peritrichous flagella, from the genus Achromobacter. It  is generally found in wet environments. </a:t>
            </a:r>
            <a:br>
              <a:rPr lang="en-US" sz="2400">
                <a:latin typeface="+mn-lt"/>
                <a:cs typeface="+mn-lt"/>
              </a:rPr>
            </a:br>
            <a:br>
              <a:rPr lang="en-US" sz="2400">
                <a:latin typeface="+mn-lt"/>
                <a:cs typeface="+mn-lt"/>
              </a:rPr>
            </a:br>
            <a:br>
              <a:rPr lang="en-US" sz="2400">
                <a:latin typeface="+mn-lt"/>
                <a:cs typeface="+mn-lt"/>
              </a:rPr>
            </a:br>
            <a:r>
              <a:rPr lang="en-US" sz="2400">
                <a:latin typeface="+mn-lt"/>
                <a:cs typeface="+mn-lt"/>
              </a:rPr>
              <a:t> </a:t>
            </a:r>
            <a:endParaRPr lang="en-US" sz="2800">
              <a:latin typeface="+mn-lt"/>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rot="10800000" flipV="1">
            <a:off x="598170" y="878840"/>
            <a:ext cx="10755630" cy="2222500"/>
          </a:xfrm>
        </p:spPr>
        <p:txBody>
          <a:bodyPr>
            <a:normAutofit fontScale="90000"/>
          </a:bodyPr>
          <a:p>
            <a:r>
              <a:rPr lang="en-US" sz="3555">
                <a:latin typeface="+mn-lt"/>
                <a:cs typeface="+mn-lt"/>
              </a:rPr>
              <a:t>Growth Curve Analysis:</a:t>
            </a:r>
            <a:br>
              <a:rPr lang="en-US" sz="3555">
                <a:latin typeface="+mn-lt"/>
                <a:cs typeface="+mn-lt"/>
              </a:rPr>
            </a:br>
            <a:r>
              <a:rPr lang="en-US" sz="3555">
                <a:latin typeface="+mn-lt"/>
                <a:cs typeface="+mn-lt"/>
              </a:rPr>
              <a:t>               Growth curve analysis is a data reduction technique: it is used to summarize </a:t>
            </a:r>
            <a:br>
              <a:rPr lang="en-US" sz="3555">
                <a:latin typeface="+mn-lt"/>
                <a:cs typeface="+mn-lt"/>
              </a:rPr>
            </a:br>
            <a:r>
              <a:rPr lang="en-US" sz="3555">
                <a:latin typeface="+mn-lt"/>
                <a:cs typeface="+mn-lt"/>
              </a:rPr>
              <a:t>longitudinal data into a smooth curve defined by relatively few parameter for descriptive purposes or further inquiry. </a:t>
            </a:r>
            <a:endParaRPr lang="en-US" sz="3555">
              <a:latin typeface="+mn-lt"/>
              <a:cs typeface="+mn-lt"/>
            </a:endParaRP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266700" y="4129405"/>
                <a:ext cx="9049385" cy="2379980"/>
              </a:xfrm>
            </p:spPr>
            <p:txBody>
              <a:bodyPr/>
              <a:p>
                <a:r>
                  <a:rPr lang="en-US">
                    <a:cs typeface="+mn-lt"/>
                    <a:sym typeface="+mn-ea"/>
                  </a:rPr>
                  <a:t>GOMPERTZ EQUATION</a:t>
                </a:r>
                <a:br>
                  <a:rPr lang="en-US">
                    <a:sym typeface="+mn-ea"/>
                  </a:rPr>
                </a:br>
                <a:r>
                  <a:rPr lang="en-US">
                    <a:sym typeface="+mn-ea"/>
                  </a:rPr>
                  <a:t>       </a:t>
                </a:r>
                <a:r>
                  <a:rPr lang="en-US">
                    <a:latin typeface="+mj-ea"/>
                    <a:cs typeface="+mj-ea"/>
                    <a:sym typeface="+mn-ea"/>
                  </a:rPr>
                  <a:t>  </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ea typeface="MS Mincho" panose="02020609040205080304" charset="-128"/>
                        <a:cs typeface="Cambria Math" panose="02040503050406030204" charset="0"/>
                      </a:rPr>
                      <m:t>=</m:t>
                    </m:r>
                    <m:r>
                      <a:rPr lang="en-US" i="1">
                        <a:latin typeface="Cambria Math" panose="02040503050406030204" charset="0"/>
                        <a:cs typeface="Cambria Math" panose="02040503050406030204" charset="0"/>
                      </a:rPr>
                      <m:t>𝐴</m:t>
                    </m:r>
                    <m:r>
                      <a:rPr lang="en-US" i="1">
                        <a:latin typeface="Cambria Math" panose="02040503050406030204" charset="0"/>
                        <a:ea typeface="MS Mincho" panose="02020609040205080304" charset="-128"/>
                        <a:cs typeface="Cambria Math" panose="02040503050406030204" charset="0"/>
                      </a:rPr>
                      <m:t>.</m:t>
                    </m:r>
                    <m:r>
                      <a:rPr lang="en-US" i="1">
                        <a:latin typeface="Cambria Math" panose="02040503050406030204" charset="0"/>
                        <a:cs typeface="Cambria Math" panose="02040503050406030204" charset="0"/>
                      </a:rPr>
                      <m:t>𝑒𝑥𝑝</m:t>
                    </m:r>
                    <m:r>
                      <a:rPr lang="en-US" i="1">
                        <a:latin typeface="Cambria Math" panose="02040503050406030204" charset="0"/>
                        <a:ea typeface="MS Mincho" panose="02020609040205080304" charset="-128"/>
                        <a:cs typeface="Cambria Math" panose="02040503050406030204" charset="0"/>
                      </a:rPr>
                      <m:t>{</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𝑒𝑥𝑝</m:t>
                    </m:r>
                    <m:r>
                      <a:rPr lang="en-US" i="1">
                        <a:latin typeface="Cambria Math" panose="02040503050406030204" charset="0"/>
                        <a:ea typeface="MS Mincho" panose="02020609040205080304" charset="-128"/>
                        <a:cs typeface="Cambria Math" panose="02040503050406030204" charset="0"/>
                      </a:rPr>
                      <m:t>[</m:t>
                    </m:r>
                    <m:f>
                      <m:fPr>
                        <m:ctrlPr>
                          <a:rPr lang="en-US" i="1">
                            <a:latin typeface="Cambria Math" panose="02040503050406030204" charset="0"/>
                            <a:cs typeface="Cambria Math" panose="02040503050406030204" charset="0"/>
                          </a:rPr>
                        </m:ctrlPr>
                      </m:fPr>
                      <m:num>
                        <m:r>
                          <a:rPr lang="en-US" i="1">
                            <a:latin typeface="Cambria Math" panose="02040503050406030204" charset="0"/>
                            <a:ea typeface="MS Mincho" panose="02020609040205080304" charset="-128"/>
                            <a:cs typeface="Cambria Math" panose="02040503050406030204" charset="0"/>
                          </a:rPr>
                          <m:t>𝜇</m:t>
                        </m:r>
                        <m:r>
                          <a:rPr lang="en-US" i="1">
                            <a:latin typeface="Cambria Math" panose="02040503050406030204" charset="0"/>
                            <a:cs typeface="Cambria Math" panose="02040503050406030204" charset="0"/>
                          </a:rPr>
                          <m:t>𝑚</m:t>
                        </m:r>
                        <m:r>
                          <a:rPr lang="en-US" i="1">
                            <a:latin typeface="Cambria Math" panose="02040503050406030204" charset="0"/>
                            <a:ea typeface="MS Mincho" panose="02020609040205080304" charset="-128"/>
                            <a:cs typeface="Cambria Math" panose="02040503050406030204" charset="0"/>
                          </a:rPr>
                          <m:t>.</m:t>
                        </m:r>
                        <m:r>
                          <a:rPr lang="en-US" i="1">
                            <a:latin typeface="Cambria Math" panose="02040503050406030204" charset="0"/>
                            <a:cs typeface="Cambria Math" panose="02040503050406030204" charset="0"/>
                          </a:rPr>
                          <m:t>𝑒</m:t>
                        </m:r>
                      </m:num>
                      <m:den>
                        <m:r>
                          <a:rPr lang="en-US" i="1">
                            <a:latin typeface="Cambria Math" panose="02040503050406030204" charset="0"/>
                            <a:cs typeface="Cambria Math" panose="02040503050406030204" charset="0"/>
                          </a:rPr>
                          <m:t>𝐴</m:t>
                        </m:r>
                      </m:den>
                    </m:f>
                    <m:r>
                      <a:rPr lang="en-US" i="1">
                        <a:latin typeface="Cambria Math" panose="02040503050406030204" charset="0"/>
                        <a:ea typeface="MS Mincho" panose="02020609040205080304" charset="-128"/>
                        <a:cs typeface="Cambria Math" panose="02040503050406030204" charset="0"/>
                      </a:rPr>
                      <m:t>(</m:t>
                    </m:r>
                    <m:r>
                      <a:rPr lang="en-US" i="1">
                        <a:latin typeface="Cambria Math" panose="02040503050406030204" charset="0"/>
                        <a:ea typeface="MS Mincho" panose="02020609040205080304" charset="-128"/>
                        <a:cs typeface="Cambria Math" panose="02040503050406030204" charset="0"/>
                      </a:rPr>
                      <m:t>𝜆</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𝑡</m:t>
                    </m:r>
                    <m:r>
                      <a:rPr lang="en-US" i="1">
                        <a:latin typeface="Cambria Math" panose="02040503050406030204" charset="0"/>
                        <a:ea typeface="MS Mincho" panose="02020609040205080304" charset="-128"/>
                        <a:cs typeface="Cambria Math" panose="02040503050406030204" charset="0"/>
                      </a:rPr>
                      <m:t>)+</m:t>
                    </m:r>
                    <m:r>
                      <a:rPr lang="en-US" i="1">
                        <a:latin typeface="Cambria Math" panose="02040503050406030204" charset="0"/>
                        <a:ea typeface="MS Mincho" panose="02020609040205080304" charset="-128"/>
                        <a:cs typeface="Cambria Math" panose="02040503050406030204" charset="0"/>
                      </a:rPr>
                      <m:t>1</m:t>
                    </m:r>
                    <m:r>
                      <a:rPr lang="en-US" i="1">
                        <a:latin typeface="Cambria Math" panose="02040503050406030204" charset="0"/>
                        <a:ea typeface="MS Mincho" panose="02020609040205080304" charset="-128"/>
                        <a:cs typeface="Cambria Math" panose="02040503050406030204" charset="0"/>
                      </a:rPr>
                      <m:t>]}</m:t>
                    </m:r>
                  </m:oMath>
                </a14:m>
                <a:br>
                  <a:rPr lang="en-US" i="1">
                    <a:latin typeface="+mj-ea"/>
                    <a:cs typeface="+mj-ea"/>
                    <a:sym typeface="+mn-ea"/>
                  </a:rPr>
                </a:br>
                <a:r>
                  <a:rPr lang="en-US" i="1">
                    <a:latin typeface="Cambria Math" panose="02040503050406030204" charset="0"/>
                    <a:cs typeface="Cambria Math" panose="02040503050406030204" charset="0"/>
                    <a:sym typeface="+mn-ea"/>
                  </a:rPr>
                  <a:t> </a:t>
                </a:r>
                <a:r>
                  <a:rPr lang="en-US" sz="3200">
                    <a:cs typeface="+mn-lt"/>
                    <a:sym typeface="+mn-ea"/>
                  </a:rPr>
                  <a:t>Logistic Equation</a:t>
                </a:r>
                <a:br>
                  <a:rPr lang="en-US" sz="3200">
                    <a:cs typeface="+mn-lt"/>
                    <a:sym typeface="+mn-ea"/>
                  </a:rPr>
                </a:br>
                <a:r>
                  <a:rPr lang="en-US">
                    <a:latin typeface="Candara Light" panose="020E0502030303020204" charset="0"/>
                    <a:cs typeface="Candara Light" panose="020E0502030303020204" charset="0"/>
                    <a:sym typeface="+mn-ea"/>
                  </a:rPr>
                  <a:t>            </a:t>
                </a:r>
                <a:r>
                  <a:rPr lang="en-US">
                    <a:latin typeface="+mj-ea"/>
                    <a:cs typeface="+mj-ea"/>
                    <a:sym typeface="+mn-ea"/>
                  </a:rPr>
                  <a:t> </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𝐴</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𝑒𝑥𝑝</m:t>
                    </m:r>
                    <m:r>
                      <a:rPr lang="en-US" i="1">
                        <a:latin typeface="Cambria Math" panose="02040503050406030204" charset="0"/>
                        <a:cs typeface="Cambria Math" panose="02040503050406030204" charset="0"/>
                      </a:rPr>
                      <m:t>{</m:t>
                    </m:r>
                    <m:f>
                      <m:fPr>
                        <m:ctrlPr>
                          <a:rPr lang="en-US" i="1">
                            <a:latin typeface="Cambria Math" panose="02040503050406030204" charset="0"/>
                            <a:cs typeface="Cambria Math" panose="02040503050406030204" charset="0"/>
                          </a:rPr>
                        </m:ctrlPr>
                      </m:fPr>
                      <m:num>
                        <m:r>
                          <a:rPr lang="en-US" i="1">
                            <a:latin typeface="Cambria Math" panose="02040503050406030204" charset="0"/>
                            <a:cs typeface="Cambria Math" panose="02040503050406030204" charset="0"/>
                          </a:rPr>
                          <m:t>4</m:t>
                        </m:r>
                        <m:r>
                          <a:rPr lang="en-US" i="1">
                            <a:latin typeface="Cambria Math" panose="02040503050406030204" charset="0"/>
                            <a:cs typeface="Cambria Math" panose="02040503050406030204" charset="0"/>
                          </a:rPr>
                          <m:t>𝜇</m:t>
                        </m:r>
                        <m:r>
                          <a:rPr lang="en-US" i="1">
                            <a:latin typeface="Cambria Math" panose="02040503050406030204" charset="0"/>
                            <a:cs typeface="Cambria Math" panose="02040503050406030204" charset="0"/>
                          </a:rPr>
                          <m:t>𝑚</m:t>
                        </m:r>
                      </m:num>
                      <m:den>
                        <m:r>
                          <a:rPr lang="en-US" i="1">
                            <a:latin typeface="Cambria Math" panose="02040503050406030204" charset="0"/>
                            <a:cs typeface="Cambria Math" panose="02040503050406030204" charset="0"/>
                          </a:rPr>
                          <m:t>𝐴</m:t>
                        </m:r>
                      </m:den>
                    </m:f>
                  </m:oMath>
                </a14:m>
                <a:r>
                  <a:rPr lang="en-US">
                    <a:latin typeface="Cambria Math" panose="02040503050406030204" charset="0"/>
                    <a:cs typeface="Cambria Math" panose="02040503050406030204" charset="0"/>
                    <a:sym typeface="+mn-ea"/>
                  </a:rPr>
                  <a:t>   (</a:t>
                </a:r>
                <a14:m>
                  <m:oMath xmlns:m="http://schemas.openxmlformats.org/officeDocument/2006/math">
                    <m:r>
                      <a:rPr lang="en-US" i="1">
                        <a:latin typeface="Cambria Math" panose="02040503050406030204" charset="0"/>
                        <a:cs typeface="Cambria Math" panose="02040503050406030204" charset="0"/>
                      </a:rPr>
                      <m:t>𝜆</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r>
                      <a:rPr lang="en-US" i="1">
                        <a:latin typeface="Cambria Math" panose="02040503050406030204" charset="0"/>
                        <a:cs typeface="Cambria Math" panose="02040503050406030204" charset="0"/>
                      </a:rPr>
                      <m:t>}}</m:t>
                    </m:r>
                  </m:oMath>
                </a14:m>
                <a:r>
                  <a:rPr lang="en-US">
                    <a:latin typeface="Cambria Math" panose="02040503050406030204" charset="0"/>
                    <a:cs typeface="Cambria Math" panose="02040503050406030204" charset="0"/>
                    <a:sym typeface="+mn-ea"/>
                  </a:rPr>
                  <a:t>     </a:t>
                </a:r>
                <a:endParaRPr lang="en-US">
                  <a:latin typeface="Cambria Math" panose="02040503050406030204" charset="0"/>
                  <a:cs typeface="Cambria Math" panose="02040503050406030204" charset="0"/>
                </a:endParaRPr>
              </a:p>
              <a:p>
                <a:endParaRPr lang="en-US"/>
              </a:p>
            </p:txBody>
          </p:sp>
        </mc:Choice>
        <mc:Fallback>
          <p:sp>
            <p:nvSpPr>
              <p:cNvPr id="3" name="Content Placeholder 2"/>
              <p:cNvSpPr>
                <a:spLocks noRot="1" noChangeAspect="1" noMove="1" noResize="1" noEditPoints="1" noAdjustHandles="1" noChangeArrowheads="1" noChangeShapeType="1" noTextEdit="1"/>
              </p:cNvSpPr>
              <p:nvPr>
                <p:ph sz="half" idx="1"/>
              </p:nvPr>
            </p:nvSpPr>
            <p:spPr>
              <a:xfrm>
                <a:off x="266700" y="4129405"/>
                <a:ext cx="9049385" cy="2379980"/>
              </a:xfrm>
              <a:blipFill rotWithShape="1">
                <a:blip r:embed="rId1"/>
                <a:stretch>
                  <a:fillRect b="-3789"/>
                </a:stretch>
              </a:blipFill>
            </p:spPr>
            <p:txBody>
              <a:bodyPr/>
              <a:lstStyle/>
              <a:p>
                <a:r>
                  <a:rPr lang="en-US" altLang="en-US">
                    <a:noFill/>
                  </a:rPr>
                  <a:t> </a:t>
                </a:r>
              </a:p>
            </p:txBody>
          </p:sp>
        </mc:Fallback>
      </mc:AlternateContent>
      <p:sp>
        <p:nvSpPr>
          <p:cNvPr id="4" name="Content Placeholder 3"/>
          <p:cNvSpPr>
            <a:spLocks noGrp="1"/>
          </p:cNvSpPr>
          <p:nvPr>
            <p:ph sz="half" idx="2"/>
          </p:nvPr>
        </p:nvSpPr>
        <p:spPr>
          <a:xfrm>
            <a:off x="6141720" y="1765935"/>
            <a:ext cx="5212080" cy="4411345"/>
          </a:xfrm>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endParaRPr lang="en-IN" dirty="0"/>
          </a:p>
        </p:txBody>
      </p:sp>
      <p:sp>
        <p:nvSpPr>
          <p:cNvPr id="3" name="Content Placeholder 2"/>
          <p:cNvSpPr>
            <a:spLocks noGrp="1"/>
          </p:cNvSpPr>
          <p:nvPr>
            <p:ph idx="1"/>
          </p:nvPr>
        </p:nvSpPr>
        <p:spPr/>
        <p:txBody>
          <a:bodyPr/>
          <a:lstStyle/>
          <a:p>
            <a:r>
              <a:rPr lang="en-IN" b="0" i="0" dirty="0">
                <a:solidFill>
                  <a:srgbClr val="222222"/>
                </a:solidFill>
                <a:effectLst/>
                <a:latin typeface="Arial" panose="020B0604020202020204" pitchFamily="34" charset="0"/>
              </a:rPr>
              <a:t>Manikandan, N., S. </a:t>
            </a:r>
            <a:r>
              <a:rPr lang="en-IN" b="0" i="0" dirty="0" err="1">
                <a:solidFill>
                  <a:srgbClr val="222222"/>
                </a:solidFill>
                <a:effectLst/>
                <a:latin typeface="Arial" panose="020B0604020202020204" pitchFamily="34" charset="0"/>
              </a:rPr>
              <a:t>Surumbar</a:t>
            </a:r>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Kuzhali</a:t>
            </a:r>
            <a:r>
              <a:rPr lang="en-IN" b="0" i="0" dirty="0">
                <a:solidFill>
                  <a:srgbClr val="222222"/>
                </a:solidFill>
                <a:effectLst/>
                <a:latin typeface="Arial" panose="020B0604020202020204" pitchFamily="34" charset="0"/>
              </a:rPr>
              <a:t>, and R. </a:t>
            </a:r>
            <a:r>
              <a:rPr lang="en-IN" b="0" i="0" dirty="0" err="1">
                <a:solidFill>
                  <a:srgbClr val="222222"/>
                </a:solidFill>
                <a:effectLst/>
                <a:latin typeface="Arial" panose="020B0604020202020204" pitchFamily="34" charset="0"/>
              </a:rPr>
              <a:t>Kumuthakalavalli</a:t>
            </a:r>
            <a:r>
              <a:rPr lang="en-IN" b="0" i="0" dirty="0">
                <a:solidFill>
                  <a:srgbClr val="222222"/>
                </a:solidFill>
                <a:effectLst/>
                <a:latin typeface="Arial" panose="020B0604020202020204" pitchFamily="34" charset="0"/>
              </a:rPr>
              <a:t>. "Biodegradation of textile dye by using </a:t>
            </a:r>
            <a:r>
              <a:rPr lang="en-IN" b="0" i="0" dirty="0" err="1">
                <a:solidFill>
                  <a:srgbClr val="222222"/>
                </a:solidFill>
                <a:effectLst/>
                <a:latin typeface="Arial" panose="020B0604020202020204" pitchFamily="34" charset="0"/>
              </a:rPr>
              <a:t>achromobacter</a:t>
            </a:r>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xylosoxidans</a:t>
            </a:r>
            <a:r>
              <a:rPr lang="en-IN" b="0" i="0" dirty="0">
                <a:solidFill>
                  <a:srgbClr val="222222"/>
                </a:solidFill>
                <a:effectLst/>
                <a:latin typeface="Arial" panose="020B0604020202020204" pitchFamily="34" charset="0"/>
              </a:rPr>
              <a:t> GRIRKNM11 isolated from dye polluted site." </a:t>
            </a:r>
            <a:r>
              <a:rPr lang="en-IN" b="0" i="1" dirty="0">
                <a:solidFill>
                  <a:srgbClr val="222222"/>
                </a:solidFill>
                <a:effectLst/>
                <a:latin typeface="Arial" panose="020B0604020202020204" pitchFamily="34" charset="0"/>
              </a:rPr>
              <a:t>J. Environ. Anal. </a:t>
            </a:r>
            <a:r>
              <a:rPr lang="en-IN" b="0" i="1" dirty="0" err="1">
                <a:solidFill>
                  <a:srgbClr val="222222"/>
                </a:solidFill>
                <a:effectLst/>
                <a:latin typeface="Arial" panose="020B0604020202020204" pitchFamily="34" charset="0"/>
              </a:rPr>
              <a:t>Toxicol</a:t>
            </a:r>
            <a:r>
              <a:rPr lang="en-IN" b="0" i="0" dirty="0">
                <a:solidFill>
                  <a:srgbClr val="222222"/>
                </a:solidFill>
                <a:effectLst/>
                <a:latin typeface="Arial" panose="020B0604020202020204" pitchFamily="34" charset="0"/>
              </a:rPr>
              <a:t> 2.08 (2012): 8-11.</a:t>
            </a:r>
            <a:endParaRPr lang="en-IN" b="0" i="0" dirty="0">
              <a:solidFill>
                <a:srgbClr val="222222"/>
              </a:solidFill>
              <a:effectLst/>
              <a:latin typeface="Arial" panose="020B0604020202020204" pitchFamily="34" charset="0"/>
            </a:endParaRPr>
          </a:p>
          <a:p>
            <a:r>
              <a:rPr lang="en-IN" b="0" i="0" dirty="0">
                <a:solidFill>
                  <a:srgbClr val="222222"/>
                </a:solidFill>
                <a:effectLst/>
                <a:latin typeface="Arial" panose="020B0604020202020204" pitchFamily="34" charset="0"/>
              </a:rPr>
              <a:t>Sari, Silvia </a:t>
            </a:r>
            <a:r>
              <a:rPr lang="en-IN" b="0" i="0" dirty="0" err="1">
                <a:solidFill>
                  <a:srgbClr val="222222"/>
                </a:solidFill>
                <a:effectLst/>
                <a:latin typeface="Arial" panose="020B0604020202020204" pitchFamily="34" charset="0"/>
              </a:rPr>
              <a:t>Kurnia</a:t>
            </a:r>
            <a:r>
              <a:rPr lang="en-IN" b="0" i="0" dirty="0">
                <a:solidFill>
                  <a:srgbClr val="222222"/>
                </a:solidFill>
                <a:effectLst/>
                <a:latin typeface="Arial" panose="020B0604020202020204" pitchFamily="34" charset="0"/>
              </a:rPr>
              <a:t>, et al. "Comparison of nutrient-rich and limited media in the production of biosurfactant by </a:t>
            </a:r>
            <a:r>
              <a:rPr lang="en-IN" b="0" i="0" dirty="0" err="1">
                <a:solidFill>
                  <a:srgbClr val="222222"/>
                </a:solidFill>
                <a:effectLst/>
                <a:latin typeface="Arial" panose="020B0604020202020204" pitchFamily="34" charset="0"/>
              </a:rPr>
              <a:t>Achromobacter</a:t>
            </a:r>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xylosoxidans</a:t>
            </a:r>
            <a:r>
              <a:rPr lang="en-IN" b="0" i="0" dirty="0">
                <a:solidFill>
                  <a:srgbClr val="222222"/>
                </a:solidFill>
                <a:effectLst/>
                <a:latin typeface="Arial" panose="020B0604020202020204" pitchFamily="34" charset="0"/>
              </a:rPr>
              <a:t> BP (1) 5." </a:t>
            </a:r>
            <a:r>
              <a:rPr lang="en-IN" b="0" i="1" dirty="0">
                <a:solidFill>
                  <a:srgbClr val="222222"/>
                </a:solidFill>
                <a:effectLst/>
                <a:latin typeface="Arial" panose="020B0604020202020204" pitchFamily="34" charset="0"/>
              </a:rPr>
              <a:t>Malaysian Journal of Microbiology</a:t>
            </a:r>
            <a:r>
              <a:rPr lang="en-IN" b="0" i="0" dirty="0">
                <a:solidFill>
                  <a:srgbClr val="222222"/>
                </a:solidFill>
                <a:effectLst/>
                <a:latin typeface="Arial" panose="020B0604020202020204" pitchFamily="34" charset="0"/>
              </a:rPr>
              <a:t> 18.2 (2022): 215-221.</a:t>
            </a:r>
            <a:endParaRPr lang="en-IN" dirty="0">
              <a:solidFill>
                <a:srgbClr val="222222"/>
              </a:solidFill>
              <a:latin typeface="Arial" panose="020B0604020202020204" pitchFamily="34"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6000" dirty="0"/>
              <a:t>THANK</a:t>
            </a:r>
            <a:r>
              <a:rPr lang="en-IN" sz="4000" dirty="0"/>
              <a:t> </a:t>
            </a:r>
            <a:r>
              <a:rPr lang="en-IN" sz="6600" dirty="0"/>
              <a:t>YOU</a:t>
            </a:r>
            <a:r>
              <a:rPr lang="en-IN" sz="4000" dirty="0"/>
              <a:t> </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dirty="0"/>
              <a:t>INTRODUCTION</a:t>
            </a:r>
            <a:endParaRPr lang="en-IN" dirty="0"/>
          </a:p>
          <a:p>
            <a:pPr marL="514350" indent="-514350">
              <a:buFont typeface="+mj-lt"/>
              <a:buAutoNum type="arabicPeriod"/>
            </a:pPr>
            <a:r>
              <a:rPr lang="en-IN" dirty="0"/>
              <a:t>LITERATURE REVIEW</a:t>
            </a:r>
            <a:endParaRPr lang="en-IN" dirty="0"/>
          </a:p>
          <a:p>
            <a:pPr marL="0" indent="0">
              <a:buNone/>
            </a:pPr>
            <a:r>
              <a:rPr lang="en-IN" dirty="0"/>
              <a:t>3.   AIM AND OBJECTIVE</a:t>
            </a:r>
            <a:endParaRPr lang="en-IN"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a:xfrm>
            <a:off x="733425" y="1403350"/>
            <a:ext cx="10620375" cy="5150485"/>
          </a:xfrm>
        </p:spPr>
        <p:txBody>
          <a:bodyPr>
            <a:normAutofit/>
          </a:bodyPr>
          <a:lstStyle/>
          <a:p>
            <a:pPr algn="l"/>
            <a:r>
              <a:rPr lang="en-US" b="0" i="0" dirty="0">
                <a:solidFill>
                  <a:srgbClr val="000000"/>
                </a:solidFill>
                <a:effectLst/>
                <a:cs typeface="+mn-lt"/>
              </a:rPr>
              <a:t>Textile industry is one of the greatest generators of liquid effluent pollutants due to the high quantities of water used in the dyeing Processes.</a:t>
            </a:r>
            <a:endParaRPr lang="en-US" b="0" i="0" dirty="0">
              <a:solidFill>
                <a:srgbClr val="000000"/>
              </a:solidFill>
              <a:effectLst/>
              <a:cs typeface="+mn-lt"/>
            </a:endParaRPr>
          </a:p>
          <a:p>
            <a:pPr algn="l"/>
            <a:r>
              <a:rPr lang="en-US" b="0" i="0" dirty="0">
                <a:solidFill>
                  <a:srgbClr val="000000"/>
                </a:solidFill>
                <a:effectLst/>
                <a:cs typeface="+mn-lt"/>
              </a:rPr>
              <a:t>Many </a:t>
            </a:r>
            <a:r>
              <a:rPr lang="en-US" b="0" i="0" dirty="0" err="1">
                <a:solidFill>
                  <a:srgbClr val="000000"/>
                </a:solidFill>
                <a:effectLst/>
                <a:cs typeface="+mn-lt"/>
              </a:rPr>
              <a:t>dyes,especially</a:t>
            </a:r>
            <a:r>
              <a:rPr lang="en-US" b="0" i="0" dirty="0">
                <a:solidFill>
                  <a:srgbClr val="000000"/>
                </a:solidFill>
                <a:effectLst/>
                <a:cs typeface="+mn-lt"/>
              </a:rPr>
              <a:t> alizarin red, Coomassie brilliant blue and </a:t>
            </a:r>
            <a:r>
              <a:rPr lang="en-US" b="0" i="0" dirty="0" err="1">
                <a:solidFill>
                  <a:srgbClr val="000000"/>
                </a:solidFill>
                <a:effectLst/>
                <a:cs typeface="+mn-lt"/>
              </a:rPr>
              <a:t>cristal</a:t>
            </a:r>
            <a:r>
              <a:rPr lang="en-US" b="0" i="0" dirty="0">
                <a:solidFill>
                  <a:srgbClr val="000000"/>
                </a:solidFill>
                <a:effectLst/>
                <a:cs typeface="+mn-lt"/>
              </a:rPr>
              <a:t> violet are released into ecosystems through waste water.</a:t>
            </a:r>
            <a:endParaRPr lang="en-US" b="0" i="0" dirty="0">
              <a:solidFill>
                <a:srgbClr val="000000"/>
              </a:solidFill>
              <a:effectLst/>
              <a:cs typeface="+mn-lt"/>
            </a:endParaRPr>
          </a:p>
          <a:p>
            <a:pPr algn="l"/>
            <a:r>
              <a:rPr lang="en-US" b="0" i="0" dirty="0">
                <a:solidFill>
                  <a:srgbClr val="000000"/>
                </a:solidFill>
                <a:effectLst/>
                <a:cs typeface="+mn-lt"/>
              </a:rPr>
              <a:t>Discharge of these colored effluents into the rivers and lakes reduce dissolved oxygen concentration, thus creating anoxic conditions that are lethal to resident organisms .</a:t>
            </a:r>
            <a:endParaRPr lang="en-US" b="0" i="0" dirty="0">
              <a:solidFill>
                <a:srgbClr val="000000"/>
              </a:solidFill>
              <a:effectLst/>
              <a:cs typeface="+mn-lt"/>
            </a:endParaRPr>
          </a:p>
          <a:p>
            <a:pPr algn="l"/>
            <a:r>
              <a:rPr lang="en-US" b="0" i="0" dirty="0">
                <a:solidFill>
                  <a:srgbClr val="000000"/>
                </a:solidFill>
                <a:effectLst/>
                <a:cs typeface="+mn-lt"/>
              </a:rPr>
              <a:t>Most of the liquid and solid effluents from textile industries are treated by physical and chemical methods such as flocculation, adsorption, filtration and oxidation.</a:t>
            </a:r>
            <a:endParaRPr lang="en-US" b="0" i="0" dirty="0">
              <a:solidFill>
                <a:srgbClr val="000000"/>
              </a:solidFill>
              <a:effectLst/>
              <a:cs typeface="+mn-lt"/>
            </a:endParaRPr>
          </a:p>
          <a:p>
            <a:pPr algn="l"/>
            <a:endParaRPr lang="en-US" b="0" i="0" dirty="0">
              <a:solidFill>
                <a:srgbClr val="000000"/>
              </a:solidFill>
              <a:effectLst/>
              <a:latin typeface="Calibri Light" panose="020F0302020204030204" charset="0"/>
              <a:cs typeface="Calibri Light" panose="020F0302020204030204" charset="0"/>
            </a:endParaRPr>
          </a:p>
          <a:p>
            <a:pPr algn="l"/>
            <a:endParaRPr lang="en-US" b="0" i="0" dirty="0">
              <a:solidFill>
                <a:srgbClr val="000000"/>
              </a:solidFill>
              <a:effectLst/>
              <a:latin typeface="ff9"/>
            </a:endParaRPr>
          </a:p>
          <a:p>
            <a:pPr algn="l"/>
            <a:endParaRPr lang="en-US" b="0" i="0" dirty="0">
              <a:solidFill>
                <a:srgbClr val="000000"/>
              </a:solidFill>
              <a:effectLst/>
              <a:latin typeface="ff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p:txBody>
          <a:bodyPr>
            <a:normAutofit lnSpcReduction="20000"/>
          </a:bodyPr>
          <a:lstStyle/>
          <a:p>
            <a:r>
              <a:rPr lang="en-IN" dirty="0">
                <a:cs typeface="+mn-lt"/>
              </a:rPr>
              <a:t>Nevertheless, the use of microorganisms or microbial enzymes or the combination </a:t>
            </a:r>
            <a:r>
              <a:rPr lang="en-IN" dirty="0">
                <a:cs typeface="+mn-lt"/>
              </a:rPr>
              <a:t>of this offers a better result with economic viability.</a:t>
            </a:r>
            <a:endParaRPr lang="en-IN" dirty="0">
              <a:cs typeface="+mn-lt"/>
            </a:endParaRPr>
          </a:p>
          <a:p>
            <a:r>
              <a:rPr lang="en-IN" dirty="0">
                <a:cs typeface="+mn-lt"/>
              </a:rPr>
              <a:t>The use of microbes does not only ensure a non-toxic process but also have the capability to de colorize very complex synthetic dye.</a:t>
            </a:r>
            <a:endParaRPr lang="en-IN" dirty="0">
              <a:cs typeface="+mn-lt"/>
            </a:endParaRPr>
          </a:p>
          <a:p>
            <a:pPr algn="l"/>
            <a:r>
              <a:rPr lang="en-US" b="0" i="0" dirty="0">
                <a:solidFill>
                  <a:srgbClr val="000000"/>
                </a:solidFill>
                <a:effectLst/>
                <a:cs typeface="+mn-lt"/>
              </a:rPr>
              <a:t>Many microorganisms belonging to di</a:t>
            </a:r>
            <a:r>
              <a:rPr lang="en-US" dirty="0">
                <a:solidFill>
                  <a:srgbClr val="000000"/>
                </a:solidFill>
                <a:cs typeface="+mn-lt"/>
              </a:rPr>
              <a:t>ff</a:t>
            </a:r>
            <a:r>
              <a:rPr lang="en-US" b="0" i="0" dirty="0">
                <a:solidFill>
                  <a:srgbClr val="000000"/>
                </a:solidFill>
                <a:effectLst/>
                <a:cs typeface="+mn-lt"/>
              </a:rPr>
              <a:t>erent taxonomic groups of bacteria, fungi, actinomycetes and algae have been reported for their ability to decolorize dyes.</a:t>
            </a:r>
            <a:endParaRPr lang="en-US" b="0" i="0" dirty="0">
              <a:solidFill>
                <a:srgbClr val="000000"/>
              </a:solidFill>
              <a:effectLst/>
              <a:cs typeface="+mn-lt"/>
            </a:endParaRPr>
          </a:p>
          <a:p>
            <a:pPr algn="l"/>
            <a:r>
              <a:rPr lang="en-US" b="0" i="0" dirty="0">
                <a:solidFill>
                  <a:srgbClr val="000000"/>
                </a:solidFill>
                <a:effectLst/>
                <a:cs typeface="+mn-lt"/>
              </a:rPr>
              <a:t>Colored wastewater released from the textile industries can contain between 10 and 200 mg/L  of dye and a mixture of other organic and inorganic chemicals and additives .</a:t>
            </a:r>
            <a:endParaRPr lang="en-US" b="0" i="0" dirty="0">
              <a:solidFill>
                <a:srgbClr val="000000"/>
              </a:solidFill>
              <a:effectLst/>
              <a:cs typeface="+mn-lt"/>
            </a:endParaRPr>
          </a:p>
          <a:p>
            <a:endParaRPr lang="en-IN" dirty="0">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233045" y="0"/>
            <a:ext cx="11120755" cy="2943860"/>
          </a:xfrm>
        </p:spPr>
        <p:txBody>
          <a:bodyPr>
            <a:normAutofit/>
          </a:bodyPr>
          <a:p>
            <a:pPr marL="457200" indent="-457200">
              <a:buFont typeface="Arial" panose="020B0604020202020204" pitchFamily="34" charset="0"/>
              <a:buChar char="•"/>
            </a:pPr>
            <a:r>
              <a:rPr lang="en-US" sz="2800">
                <a:latin typeface="+mn-lt"/>
                <a:cs typeface="+mn-lt"/>
              </a:rPr>
              <a:t>Bio-remediation is a nonhazardous, costefficient, environment-friendly, and often more effective alternative to conventional methods for the treatment of textile waste.</a:t>
            </a:r>
            <a:endParaRPr lang="en-US" sz="2800">
              <a:latin typeface="+mn-lt"/>
              <a:cs typeface="+mn-lt"/>
            </a:endParaRPr>
          </a:p>
        </p:txBody>
      </p:sp>
      <p:pic>
        <p:nvPicPr>
          <p:cNvPr id="5" name="Content Placeholder 4" descr="Screenshot (14)"/>
          <p:cNvPicPr>
            <a:picLocks noChangeAspect="1"/>
          </p:cNvPicPr>
          <p:nvPr>
            <p:ph sz="half" idx="1"/>
          </p:nvPr>
        </p:nvPicPr>
        <p:blipFill>
          <a:blip r:embed="rId1"/>
          <a:stretch>
            <a:fillRect/>
          </a:stretch>
        </p:blipFill>
        <p:spPr>
          <a:xfrm>
            <a:off x="233680" y="2943860"/>
            <a:ext cx="5758180" cy="3679190"/>
          </a:xfrm>
          <a:prstGeom prst="rect">
            <a:avLst/>
          </a:prstGeom>
        </p:spPr>
      </p:pic>
      <p:pic>
        <p:nvPicPr>
          <p:cNvPr id="6" name="Content Placeholder 5" descr="Screenshot (15)"/>
          <p:cNvPicPr>
            <a:picLocks noChangeAspect="1"/>
          </p:cNvPicPr>
          <p:nvPr>
            <p:ph sz="half" idx="2"/>
          </p:nvPr>
        </p:nvPicPr>
        <p:blipFill>
          <a:blip r:embed="rId2"/>
          <a:stretch>
            <a:fillRect/>
          </a:stretch>
        </p:blipFill>
        <p:spPr>
          <a:xfrm>
            <a:off x="6149340" y="3036570"/>
            <a:ext cx="5676900" cy="34645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AIM</a:t>
            </a:r>
            <a:endParaRPr lang="en-IN" dirty="0"/>
          </a:p>
        </p:txBody>
      </p:sp>
      <p:sp>
        <p:nvSpPr>
          <p:cNvPr id="3" name="Content Placeholder 2"/>
          <p:cNvSpPr>
            <a:spLocks noGrp="1"/>
          </p:cNvSpPr>
          <p:nvPr>
            <p:ph idx="1"/>
          </p:nvPr>
        </p:nvSpPr>
        <p:spPr/>
        <p:txBody>
          <a:bodyPr>
            <a:normAutofit/>
          </a:bodyPr>
          <a:lstStyle/>
          <a:p>
            <a:pPr marL="0" indent="0" algn="just">
              <a:buNone/>
            </a:pPr>
            <a:r>
              <a:rPr lang="en-IN" b="0" i="0" dirty="0">
                <a:solidFill>
                  <a:srgbClr val="000000"/>
                </a:solidFill>
                <a:effectLst/>
                <a:latin typeface="ff1"/>
              </a:rPr>
              <a:t> </a:t>
            </a:r>
            <a:r>
              <a:rPr lang="en-IN" b="0" i="0" dirty="0">
                <a:solidFill>
                  <a:srgbClr val="000000"/>
                </a:solidFill>
                <a:effectLst/>
                <a:cs typeface="+mn-lt"/>
              </a:rPr>
              <a:t>To isolate dye decolorizing from the bacteria(</a:t>
            </a:r>
            <a:r>
              <a:rPr lang="en-IN" sz="2800" dirty="0" err="1">
                <a:cs typeface="+mn-lt"/>
              </a:rPr>
              <a:t>Achromobacter</a:t>
            </a:r>
            <a:r>
              <a:rPr lang="en-IN" sz="2800" dirty="0">
                <a:cs typeface="+mn-lt"/>
              </a:rPr>
              <a:t> </a:t>
            </a:r>
            <a:r>
              <a:rPr lang="en-IN" sz="2800" dirty="0" err="1">
                <a:cs typeface="+mn-lt"/>
              </a:rPr>
              <a:t>xylosoxidans</a:t>
            </a:r>
            <a:r>
              <a:rPr lang="en-IN" sz="2800" dirty="0">
                <a:cs typeface="+mn-lt"/>
              </a:rPr>
              <a:t>) and measure its statistical optimization of media components.</a:t>
            </a:r>
            <a:endParaRPr lang="en-IN" b="0" i="0" dirty="0">
              <a:solidFill>
                <a:srgbClr val="000000"/>
              </a:solidFill>
              <a:effectLst/>
              <a:cs typeface="+mn-lt"/>
            </a:endParaRPr>
          </a:p>
          <a:p>
            <a:pPr marL="0" indent="0">
              <a:buNone/>
            </a:pPr>
            <a:endParaRPr lang="en-IN" dirty="0">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endParaRPr lang="en-IN" dirty="0"/>
          </a:p>
        </p:txBody>
      </p:sp>
      <p:sp>
        <p:nvSpPr>
          <p:cNvPr id="3" name="Content Placeholder 2"/>
          <p:cNvSpPr>
            <a:spLocks noGrp="1"/>
          </p:cNvSpPr>
          <p:nvPr>
            <p:ph idx="1"/>
          </p:nvPr>
        </p:nvSpPr>
        <p:spPr/>
        <p:txBody>
          <a:bodyPr/>
          <a:lstStyle/>
          <a:p>
            <a:r>
              <a:rPr lang="en-IN" dirty="0"/>
              <a:t>To isolate and grow dye de-colorizing bacteria</a:t>
            </a:r>
            <a:endParaRPr lang="en-IN" dirty="0"/>
          </a:p>
          <a:p>
            <a:r>
              <a:rPr lang="en-IN" dirty="0"/>
              <a:t>To prepare mineral media</a:t>
            </a:r>
            <a:endParaRPr lang="en-IN" dirty="0"/>
          </a:p>
          <a:p>
            <a:r>
              <a:rPr lang="en-IN" dirty="0"/>
              <a:t>To prepare  the dye</a:t>
            </a:r>
            <a:endParaRPr lang="en-IN" dirty="0"/>
          </a:p>
          <a:p>
            <a:r>
              <a:rPr lang="en-IN" dirty="0"/>
              <a:t>To study the growth kinetics of the isolated bacterium</a:t>
            </a:r>
            <a:endParaRPr lang="en-IN" dirty="0"/>
          </a:p>
          <a:p>
            <a:r>
              <a:rPr lang="en-IN" dirty="0"/>
              <a:t>To study the statistical optimization of the media components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20" y="103505"/>
            <a:ext cx="10952480" cy="5364480"/>
          </a:xfrm>
        </p:spPr>
        <p:txBody>
          <a:bodyPr>
            <a:normAutofit/>
          </a:bodyPr>
          <a:lstStyle/>
          <a:p>
            <a:r>
              <a:rPr lang="en-US" altLang="en-IN" sz="2800" dirty="0">
                <a:latin typeface="+mn-lt"/>
                <a:cs typeface="+mn-lt"/>
              </a:rPr>
              <a:t>MATERIALS AND METHODS </a:t>
            </a:r>
            <a:br>
              <a:rPr lang="en-US" altLang="en-IN" sz="2800" dirty="0">
                <a:latin typeface="+mn-lt"/>
                <a:cs typeface="+mn-lt"/>
              </a:rPr>
            </a:br>
            <a:r>
              <a:rPr lang="en-US" altLang="en-IN" sz="2800" dirty="0">
                <a:latin typeface="+mn-lt"/>
                <a:cs typeface="+mn-lt"/>
              </a:rPr>
              <a:t> INSTRUMENTS REQUIRED:</a:t>
            </a:r>
            <a:br>
              <a:rPr lang="en-US" altLang="en-IN" sz="2800" dirty="0">
                <a:latin typeface="+mn-lt"/>
                <a:cs typeface="+mn-lt"/>
              </a:rPr>
            </a:br>
            <a:r>
              <a:rPr lang="en-US" altLang="en-IN" sz="2800" dirty="0">
                <a:latin typeface="+mn-lt"/>
                <a:cs typeface="+mn-lt"/>
              </a:rPr>
              <a:t>                Weighing balance, Water bath, Laminar airflow chamber, shaking incubator, Refrigerated Centrifuge, Autoclave, Incubator, Vortex mixer, UV-visible spectrometer.    </a:t>
            </a:r>
            <a:br>
              <a:rPr lang="en-US" altLang="en-IN" sz="2800" dirty="0">
                <a:latin typeface="+mn-lt"/>
                <a:cs typeface="+mn-lt"/>
              </a:rPr>
            </a:br>
            <a:br>
              <a:rPr lang="en-US" altLang="en-IN" sz="2800" dirty="0">
                <a:latin typeface="+mn-lt"/>
                <a:cs typeface="+mn-lt"/>
              </a:rPr>
            </a:br>
            <a:r>
              <a:rPr lang="en-US" altLang="en-IN" sz="2800" dirty="0">
                <a:latin typeface="+mn-lt"/>
                <a:cs typeface="+mn-lt"/>
              </a:rPr>
              <a:t> DYES UTILIZED</a:t>
            </a:r>
            <a:br>
              <a:rPr lang="en-US" altLang="en-IN" sz="2800" dirty="0">
                <a:latin typeface="+mn-lt"/>
                <a:cs typeface="+mn-lt"/>
              </a:rPr>
            </a:br>
            <a:r>
              <a:rPr lang="en-US" altLang="en-IN" sz="2800" dirty="0">
                <a:latin typeface="+mn-lt"/>
                <a:cs typeface="+mn-lt"/>
              </a:rPr>
              <a:t>Various dyes which are prominent in the textile industry such as Alizarin Red, Coomassie Brilliant Blue and Crystal Violet. </a:t>
            </a:r>
            <a:endParaRPr lang="en-US" altLang="en-IN" sz="2800" dirty="0">
              <a:latin typeface="+mn-lt"/>
              <a:cs typeface="+mn-lt"/>
            </a:endParaRPr>
          </a:p>
        </p:txBody>
      </p:sp>
      <p:sp>
        <p:nvSpPr>
          <p:cNvPr id="3" name="Content Placeholder 2"/>
          <p:cNvSpPr>
            <a:spLocks noGrp="1"/>
          </p:cNvSpPr>
          <p:nvPr>
            <p:ph idx="1"/>
          </p:nvPr>
        </p:nvSpPr>
        <p:spPr>
          <a:xfrm>
            <a:off x="1113790" y="735965"/>
            <a:ext cx="10240010" cy="5441315"/>
          </a:xfrm>
        </p:spPr>
        <p:txBody>
          <a:bodyPr/>
          <a:lstStyle/>
          <a:p>
            <a:pPr marL="0" indent="0">
              <a:buNone/>
            </a:pPr>
            <a:endParaRPr lang="en-IN" dirty="0"/>
          </a:p>
          <a:p>
            <a:endParaRPr lang="en-IN" dirty="0"/>
          </a:p>
          <a:p>
            <a:pPr marL="0" indent="0">
              <a:buNone/>
            </a:pPr>
            <a:endParaRPr lang="en-IN" dirty="0"/>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10" y="375920"/>
            <a:ext cx="11662410" cy="5638165"/>
          </a:xfrm>
        </p:spPr>
        <p:txBody>
          <a:bodyPr>
            <a:normAutofit/>
          </a:bodyPr>
          <a:lstStyle/>
          <a:p>
            <a:r>
              <a:rPr lang="en-US" altLang="en-IN" sz="3110" dirty="0">
                <a:latin typeface="+mn-lt"/>
                <a:cs typeface="+mn-lt"/>
              </a:rPr>
              <a:t>METHODOLOGY:</a:t>
            </a:r>
            <a:br>
              <a:rPr lang="en-US" altLang="en-IN" sz="3110" dirty="0">
                <a:latin typeface="+mn-lt"/>
                <a:cs typeface="+mn-lt"/>
              </a:rPr>
            </a:br>
            <a:r>
              <a:rPr lang="en-US" altLang="en-IN" sz="3110" dirty="0">
                <a:latin typeface="+mn-lt"/>
                <a:cs typeface="+mn-lt"/>
              </a:rPr>
              <a:t>SAMPLE COLLECTION</a:t>
            </a:r>
            <a:br>
              <a:rPr lang="en-US" altLang="en-IN" sz="3110" dirty="0">
                <a:latin typeface="+mn-lt"/>
                <a:cs typeface="+mn-lt"/>
              </a:rPr>
            </a:br>
            <a:r>
              <a:rPr lang="en-US" altLang="en-IN" sz="3110" dirty="0">
                <a:latin typeface="+mn-lt"/>
                <a:cs typeface="+mn-lt"/>
              </a:rPr>
              <a:t>                Effluent water samples collected from a textile factory located in Tiruppur, were used as a source to isolate bacteria with distinct morphological colony characters capable of decolorizing selected industrial dyes. The water samples were collected in airtighT through ordinary filter paper to remove large suspended particles.</a:t>
            </a:r>
            <a:br>
              <a:rPr lang="en-US" altLang="en-IN" sz="3110" dirty="0">
                <a:latin typeface="+mn-lt"/>
                <a:cs typeface="+mn-lt"/>
              </a:rPr>
            </a:br>
            <a:br>
              <a:rPr lang="en-US" altLang="en-IN" sz="3110" dirty="0">
                <a:latin typeface="+mn-lt"/>
                <a:cs typeface="+mn-lt"/>
              </a:rPr>
            </a:br>
            <a:r>
              <a:rPr lang="en-US" altLang="en-IN" sz="3110" dirty="0">
                <a:latin typeface="+mn-lt"/>
                <a:cs typeface="+mn-lt"/>
              </a:rPr>
              <a:t>ISOLATION OF BACTERIA:</a:t>
            </a:r>
            <a:br>
              <a:rPr lang="en-US" altLang="en-IN" sz="3110" dirty="0">
                <a:latin typeface="+mn-lt"/>
                <a:cs typeface="+mn-lt"/>
              </a:rPr>
            </a:br>
            <a:r>
              <a:rPr lang="en-US" altLang="en-IN" sz="3110" dirty="0">
                <a:latin typeface="+mn-lt"/>
                <a:cs typeface="+mn-lt"/>
              </a:rPr>
              <a:t>                  The samples that were collected by the steps were isolated and stored in the laoboratory.</a:t>
            </a:r>
            <a:endParaRPr lang="en-US" altLang="en-IN" sz="3110" dirty="0">
              <a:latin typeface="+mn-lt"/>
              <a:cs typeface="+mn-lt"/>
            </a:endParaRPr>
          </a:p>
        </p:txBody>
      </p:sp>
      <p:sp>
        <p:nvSpPr>
          <p:cNvPr id="3" name="Content Placeholder 2"/>
          <p:cNvSpPr>
            <a:spLocks noGrp="1"/>
          </p:cNvSpPr>
          <p:nvPr>
            <p:ph idx="1"/>
          </p:nvPr>
        </p:nvSpPr>
        <p:spPr>
          <a:xfrm>
            <a:off x="611505" y="3945255"/>
            <a:ext cx="11580495" cy="7286625"/>
          </a:xfrm>
        </p:spPr>
        <p:txBody>
          <a:bodyPr/>
          <a:lstStyle/>
          <a:p>
            <a:pPr marL="0" indent="0">
              <a:buNone/>
            </a:pPr>
            <a:r>
              <a:rPr lang="en-US" altLang="en-IN" dirty="0"/>
              <a:t>  </a:t>
            </a:r>
            <a:endParaRPr lang="en-US" altLang="en-IN" dirty="0">
              <a:latin typeface="+mj-lt"/>
              <a:cs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4325</Words>
  <Application>WPS Presentation</Application>
  <PresentationFormat>Widescreen</PresentationFormat>
  <Paragraphs>75</Paragraphs>
  <Slides>13</Slides>
  <Notes>0</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38" baseType="lpstr">
      <vt:lpstr>Arial</vt:lpstr>
      <vt:lpstr>SimSun</vt:lpstr>
      <vt:lpstr>Wingdings</vt:lpstr>
      <vt:lpstr>ff9</vt:lpstr>
      <vt:lpstr>Segoe Print</vt:lpstr>
      <vt:lpstr>ff1</vt:lpstr>
      <vt:lpstr>Calibri Light</vt:lpstr>
      <vt:lpstr>Calibri</vt:lpstr>
      <vt:lpstr>Microsoft YaHei</vt:lpstr>
      <vt:lpstr>Arial Unicode MS</vt:lpstr>
      <vt:lpstr>BatangChe</vt:lpstr>
      <vt:lpstr>3ds Condensed</vt:lpstr>
      <vt:lpstr>Arial Black</vt:lpstr>
      <vt:lpstr>Felix Titling</vt:lpstr>
      <vt:lpstr>Cambria Math</vt:lpstr>
      <vt:lpstr>MS Mincho</vt:lpstr>
      <vt:lpstr>Cooper Black</vt:lpstr>
      <vt:lpstr>Bradley Hand ITC</vt:lpstr>
      <vt:lpstr>Broadway</vt:lpstr>
      <vt:lpstr>Brush Script MT</vt:lpstr>
      <vt:lpstr>Californian FB</vt:lpstr>
      <vt:lpstr>Candara Light</vt:lpstr>
      <vt:lpstr>Candara</vt:lpstr>
      <vt:lpstr>Office Theme</vt:lpstr>
      <vt:lpstr>Equation.KSEE3</vt:lpstr>
      <vt:lpstr>STATISTICAL OPTIMIZATION OF MEDIA COMPONENTS FOR ENHANCED DYE DECOLORIZATION BY Achromobacter xylosoxidans</vt:lpstr>
      <vt:lpstr>TABLE OF CONTENT</vt:lpstr>
      <vt:lpstr>INTRODUCTION</vt:lpstr>
      <vt:lpstr>INTRODUCTION</vt:lpstr>
      <vt:lpstr>PowerPoint 演示文稿</vt:lpstr>
      <vt:lpstr>AIM</vt:lpstr>
      <vt:lpstr>OBJECTIVES</vt:lpstr>
      <vt:lpstr>WORK PLAN</vt:lpstr>
      <vt:lpstr>WORK DONE SO FAR</vt:lpstr>
      <vt:lpstr>PowerPoint 演示文稿</vt:lpstr>
      <vt:lpstr>PowerPoint 演示文稿</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OPTIMIZATION OF MEDIA COMPONENTS FOR ENHANCED DYE DECOLORIZATION BY Achromobacter xylosoxidans</dc:title>
  <dc:creator>Yuvashiga M</dc:creator>
  <cp:lastModifiedBy>ACER</cp:lastModifiedBy>
  <cp:revision>7</cp:revision>
  <dcterms:created xsi:type="dcterms:W3CDTF">2023-02-01T13:27:00Z</dcterms:created>
  <dcterms:modified xsi:type="dcterms:W3CDTF">2023-04-18T18:01:46Z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BA7C63F644B345D0B38EEC55FBA062E9</vt:lpwstr>
  </property>
  <property fmtid="{D5CDD505-2E9C-101B-9397-08002B2CF9AE}" pid="3" name="KSOProductBuildVer">
    <vt:lpwstr>1033-11.2.0.11341</vt:lpwstr>
  </property>
</Properties>
</file>