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42"/>
  </p:notesMasterIdLst>
  <p:sldIdLst>
    <p:sldId id="257" r:id="rId2"/>
    <p:sldId id="276" r:id="rId3"/>
    <p:sldId id="421" r:id="rId4"/>
    <p:sldId id="382" r:id="rId5"/>
    <p:sldId id="381" r:id="rId6"/>
    <p:sldId id="425" r:id="rId7"/>
    <p:sldId id="383" r:id="rId8"/>
    <p:sldId id="390" r:id="rId9"/>
    <p:sldId id="384" r:id="rId10"/>
    <p:sldId id="392" r:id="rId11"/>
    <p:sldId id="407" r:id="rId12"/>
    <p:sldId id="423" r:id="rId13"/>
    <p:sldId id="424" r:id="rId14"/>
    <p:sldId id="433" r:id="rId15"/>
    <p:sldId id="405" r:id="rId16"/>
    <p:sldId id="426" r:id="rId17"/>
    <p:sldId id="427" r:id="rId18"/>
    <p:sldId id="428" r:id="rId19"/>
    <p:sldId id="430" r:id="rId20"/>
    <p:sldId id="431" r:id="rId21"/>
    <p:sldId id="406" r:id="rId22"/>
    <p:sldId id="411" r:id="rId23"/>
    <p:sldId id="417" r:id="rId24"/>
    <p:sldId id="419" r:id="rId25"/>
    <p:sldId id="422" r:id="rId26"/>
    <p:sldId id="432" r:id="rId27"/>
    <p:sldId id="434" r:id="rId28"/>
    <p:sldId id="387" r:id="rId29"/>
    <p:sldId id="388" r:id="rId30"/>
    <p:sldId id="389" r:id="rId31"/>
    <p:sldId id="436" r:id="rId32"/>
    <p:sldId id="393" r:id="rId33"/>
    <p:sldId id="394" r:id="rId34"/>
    <p:sldId id="395" r:id="rId35"/>
    <p:sldId id="396" r:id="rId36"/>
    <p:sldId id="397" r:id="rId37"/>
    <p:sldId id="398" r:id="rId38"/>
    <p:sldId id="399" r:id="rId39"/>
    <p:sldId id="437" r:id="rId40"/>
    <p:sldId id="27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D7D31"/>
    <a:srgbClr val="7395D3"/>
    <a:srgbClr val="70AD47"/>
    <a:srgbClr val="D6D6D6"/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5326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03/03/2024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360409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2400"/>
            </a:lvl1pPr>
            <a:lvl2pPr>
              <a:lnSpc>
                <a:spcPct val="100000"/>
              </a:lnSpc>
              <a:spcBef>
                <a:spcPts val="0"/>
              </a:spcBef>
              <a:defRPr sz="20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900001" y="6311900"/>
            <a:ext cx="342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TIM</a:t>
            </a:r>
            <a:r>
              <a:rPr lang="en-US" b="1" baseline="0" dirty="0">
                <a:solidFill>
                  <a:schemeClr val="bg1">
                    <a:lumMod val="50000"/>
                  </a:schemeClr>
                </a:solidFill>
              </a:rPr>
              <a:t> PENGAMPU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SBD – TI UDINUS</a:t>
            </a:r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Candara" panose="020E05020303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Candara" panose="020E05020303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934" y="6311900"/>
            <a:ext cx="342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TIM</a:t>
            </a:r>
            <a:r>
              <a:rPr lang="en-US" b="1" baseline="0" dirty="0">
                <a:solidFill>
                  <a:schemeClr val="bg1">
                    <a:lumMod val="50000"/>
                  </a:schemeClr>
                </a:solidFill>
              </a:rPr>
              <a:t> PENGAMPU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SBD – TI UDINUS</a:t>
            </a:r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934" y="6311900"/>
            <a:ext cx="342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TIM</a:t>
            </a:r>
            <a:r>
              <a:rPr lang="en-US" b="1" baseline="0" dirty="0">
                <a:solidFill>
                  <a:schemeClr val="bg1">
                    <a:lumMod val="50000"/>
                  </a:schemeClr>
                </a:solidFill>
              </a:rPr>
              <a:t> PENGAMPU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SBD – TI UDINUS</a:t>
            </a:r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144934" y="6311900"/>
            <a:ext cx="342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TIM</a:t>
            </a:r>
            <a:r>
              <a:rPr lang="en-US" b="1" baseline="0" dirty="0">
                <a:solidFill>
                  <a:schemeClr val="bg1">
                    <a:lumMod val="50000"/>
                  </a:schemeClr>
                </a:solidFill>
              </a:rPr>
              <a:t> PENGAMPU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SBD – TI UDINUS</a:t>
            </a:r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download.html" TargetMode="External"/><Relationship Id="rId2" Type="http://schemas.openxmlformats.org/officeDocument/2006/relationships/hyperlink" Target="https://github.com/webyog/sqlyog-commun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ysql.com/products/workbench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beaver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navicat.com/e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qlitebrowser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510369"/>
            <a:ext cx="4778189" cy="1399364"/>
          </a:xfrm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endParaRPr lang="en-ID" sz="1400" dirty="0"/>
          </a:p>
          <a:p>
            <a:pPr>
              <a:spcBef>
                <a:spcPts val="600"/>
              </a:spcBef>
            </a:pPr>
            <a:r>
              <a:rPr lang="en-ID" sz="1900" i="0" dirty="0">
                <a:latin typeface="Signika" panose="02010003020600000004"/>
                <a:ea typeface="Tahoma" panose="020B0604030504040204" pitchFamily="34" charset="0"/>
                <a:cs typeface="Tahoma" panose="020B0604030504040204" pitchFamily="34" charset="0"/>
              </a:rPr>
              <a:t>TEKNIK INFORMATIKA S1</a:t>
            </a:r>
          </a:p>
          <a:p>
            <a:pPr>
              <a:spcBef>
                <a:spcPts val="600"/>
              </a:spcBef>
            </a:pPr>
            <a:r>
              <a:rPr lang="en-ID" sz="1900" i="0" dirty="0">
                <a:latin typeface="Signika" panose="02010003020600000004"/>
                <a:ea typeface="Tahoma" panose="020B0604030504040204" pitchFamily="34" charset="0"/>
                <a:cs typeface="Tahoma" panose="020B0604030504040204" pitchFamily="34" charset="0"/>
              </a:rPr>
              <a:t>UNIVERSITAS DIAN NUSWANTORO</a:t>
            </a:r>
          </a:p>
          <a:p>
            <a:pPr>
              <a:spcBef>
                <a:spcPts val="600"/>
              </a:spcBef>
            </a:pPr>
            <a:endParaRPr lang="en-ID" sz="1900" i="0" dirty="0">
              <a:latin typeface="Signika" panose="02010003020600000004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024" y="2270642"/>
            <a:ext cx="5907741" cy="2019860"/>
          </a:xfrm>
        </p:spPr>
        <p:txBody>
          <a:bodyPr>
            <a:normAutofit/>
          </a:bodyPr>
          <a:lstStyle/>
          <a:p>
            <a:r>
              <a:rPr lang="en-ID" sz="4800" dirty="0" err="1"/>
              <a:t>Pengantar</a:t>
            </a:r>
            <a:r>
              <a:rPr lang="en-ID" sz="4800" dirty="0"/>
              <a:t> </a:t>
            </a:r>
            <a:r>
              <a:rPr lang="en-ID" sz="4800" dirty="0" err="1"/>
              <a:t>Sistem</a:t>
            </a:r>
            <a:r>
              <a:rPr lang="en-ID" sz="4800" dirty="0"/>
              <a:t> Basis Data</a:t>
            </a: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9324975" y="665384"/>
            <a:ext cx="2295526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Sistem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Basis Data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Colourful illustration of programmer working Free Vector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AFBFD"/>
              </a:clrFrom>
              <a:clrTo>
                <a:srgbClr val="FAFB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1" b="14590"/>
          <a:stretch/>
        </p:blipFill>
        <p:spPr bwMode="auto">
          <a:xfrm>
            <a:off x="130846" y="2270642"/>
            <a:ext cx="4652227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Database Management System (DBMS)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komputerisasi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memelihara</a:t>
            </a:r>
            <a:r>
              <a:rPr lang="en-US" dirty="0"/>
              <a:t> database. </a:t>
            </a:r>
          </a:p>
          <a:p>
            <a:r>
              <a:rPr lang="en-US" dirty="0"/>
              <a:t>DBMS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memfasilitasi</a:t>
            </a:r>
            <a:r>
              <a:rPr lang="en-US" dirty="0"/>
              <a:t> proses </a:t>
            </a:r>
            <a:r>
              <a:rPr lang="en-US" dirty="0" err="1"/>
              <a:t>mendefinisikan</a:t>
            </a:r>
            <a:r>
              <a:rPr lang="en-US" dirty="0"/>
              <a:t>, </a:t>
            </a:r>
            <a:r>
              <a:rPr lang="en-US" dirty="0" err="1"/>
              <a:t>membangun</a:t>
            </a:r>
            <a:r>
              <a:rPr lang="en-US" dirty="0"/>
              <a:t>, </a:t>
            </a:r>
            <a:r>
              <a:rPr lang="en-US" dirty="0" err="1"/>
              <a:t>memanipulasi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database di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 </a:t>
            </a:r>
          </a:p>
          <a:p>
            <a:r>
              <a:rPr lang="en-US" dirty="0" err="1"/>
              <a:t>Mendefinisikan</a:t>
            </a:r>
            <a:r>
              <a:rPr lang="en-US" dirty="0"/>
              <a:t> database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data, </a:t>
            </a:r>
            <a:r>
              <a:rPr lang="en-US" dirty="0" err="1"/>
              <a:t>struktur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dirty="0"/>
              <a:t> 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15288" y="5638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Elmasri</a:t>
            </a:r>
            <a:r>
              <a:rPr lang="en-US" dirty="0"/>
              <a:t> &amp; </a:t>
            </a:r>
            <a:r>
              <a:rPr lang="en-US" dirty="0" err="1"/>
              <a:t>Navathe</a:t>
            </a:r>
            <a:r>
              <a:rPr lang="en-US" dirty="0"/>
              <a:t>, 2016)</a:t>
            </a:r>
          </a:p>
        </p:txBody>
      </p:sp>
    </p:spTree>
    <p:extLst>
      <p:ext uri="{BB962C8B-B14F-4D97-AF65-F5344CB8AC3E}">
        <p14:creationId xmlns:p14="http://schemas.microsoft.com/office/powerpoint/2010/main" val="404611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DMBS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platform </a:t>
            </a:r>
            <a:r>
              <a:rPr lang="en-US" dirty="0" err="1"/>
              <a:t>seperti</a:t>
            </a:r>
            <a:r>
              <a:rPr lang="en-US" dirty="0"/>
              <a:t> di </a:t>
            </a:r>
            <a:r>
              <a:rPr lang="en-US" i="1" dirty="0"/>
              <a:t>command line interface, desktop,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web</a:t>
            </a:r>
            <a:r>
              <a:rPr lang="en-US" dirty="0"/>
              <a:t> </a:t>
            </a:r>
          </a:p>
          <a:p>
            <a:r>
              <a:rPr lang="en-US" dirty="0" err="1"/>
              <a:t>Aplikasi</a:t>
            </a:r>
            <a:r>
              <a:rPr lang="en-US" dirty="0"/>
              <a:t> DBMS yang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seperti</a:t>
            </a:r>
            <a:endParaRPr lang="en-US" dirty="0"/>
          </a:p>
          <a:p>
            <a:pPr lvl="1"/>
            <a:r>
              <a:rPr lang="en-US" dirty="0" err="1"/>
              <a:t>SQLyog</a:t>
            </a:r>
            <a:r>
              <a:rPr lang="en-US" dirty="0"/>
              <a:t> Community Edition (</a:t>
            </a:r>
            <a:r>
              <a:rPr lang="en-US" dirty="0">
                <a:hlinkClick r:id="rId2"/>
              </a:rPr>
              <a:t>https://github.com/webyog/sqlyog-community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phpMyAdmin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Xampp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https://www.apachefriends.org/download.html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MySQL Workbench (</a:t>
            </a:r>
            <a:r>
              <a:rPr lang="en-US" dirty="0">
                <a:hlinkClick r:id="rId4"/>
              </a:rPr>
              <a:t>https://www.mysql.com/products/workbench/</a:t>
            </a:r>
            <a:r>
              <a:rPr lang="en-US" dirty="0"/>
              <a:t>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6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A93C-21BC-8C5D-E0B5-D263D157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DBMS </a:t>
            </a:r>
            <a:r>
              <a:rPr lang="en-US" dirty="0" err="1"/>
              <a:t>Lainnya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199E-33AA-9340-B3A5-A8362C8A2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5584371"/>
            <a:ext cx="9744637" cy="50074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DBeaver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https://dbeaver.io/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84907-995F-C755-6190-3D258251A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928" y="1846729"/>
            <a:ext cx="7268275" cy="35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28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0EC6-BDDD-FA81-F773-5166E67D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DBMS </a:t>
            </a:r>
            <a:r>
              <a:rPr lang="en-US" dirty="0" err="1"/>
              <a:t>Lainnya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FC516-4301-12AD-6DFC-12BB4FCAA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792" y="5820521"/>
            <a:ext cx="9744637" cy="547621"/>
          </a:xfrm>
        </p:spPr>
        <p:txBody>
          <a:bodyPr>
            <a:normAutofit/>
          </a:bodyPr>
          <a:lstStyle/>
          <a:p>
            <a:r>
              <a:rPr lang="en-US" dirty="0" err="1"/>
              <a:t>Navicat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https://navicat.com/en/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2C8F16-3246-A050-DD5C-8624A4C9A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792" y="1846729"/>
            <a:ext cx="9400743" cy="380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9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48FF-07C9-5C7A-1408-9037A0BF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DBMS </a:t>
            </a:r>
            <a:r>
              <a:rPr lang="en-US" dirty="0" err="1"/>
              <a:t>Lainnya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097D8-EF7A-3587-30DF-D686527F6877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1618128" y="5421086"/>
            <a:ext cx="8483815" cy="671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 Browser for SQLite -</a:t>
            </a:r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https://sqlitebrowser.org/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13EE1-2500-035F-E6E0-3EB7F31A7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128" y="1846729"/>
            <a:ext cx="5791793" cy="332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76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54" y="1243665"/>
            <a:ext cx="5744696" cy="809251"/>
          </a:xfrm>
        </p:spPr>
        <p:txBody>
          <a:bodyPr/>
          <a:lstStyle/>
          <a:p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Xampp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2240897"/>
            <a:ext cx="5317529" cy="1302404"/>
          </a:xfrm>
        </p:spPr>
        <p:txBody>
          <a:bodyPr>
            <a:normAutofit/>
          </a:bodyPr>
          <a:lstStyle/>
          <a:p>
            <a:r>
              <a:rPr lang="en-US" sz="2400" dirty="0" err="1"/>
              <a:t>Ketikan</a:t>
            </a:r>
            <a:r>
              <a:rPr lang="en-US" sz="2400" dirty="0"/>
              <a:t> </a:t>
            </a:r>
            <a:r>
              <a:rPr lang="en-US" sz="2400" b="1" dirty="0" err="1"/>
              <a:t>mysql</a:t>
            </a:r>
            <a:r>
              <a:rPr lang="en-US" sz="2400" b="1" dirty="0"/>
              <a:t> –u root</a:t>
            </a:r>
            <a:br>
              <a:rPr lang="en-US" sz="2400" dirty="0"/>
            </a:br>
            <a:r>
              <a:rPr lang="en-US" sz="2400" dirty="0"/>
              <a:t>yang </a:t>
            </a:r>
            <a:r>
              <a:rPr lang="en-US" sz="2400" dirty="0" err="1"/>
              <a:t>artinya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masuk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admin </a:t>
            </a:r>
            <a:r>
              <a:rPr lang="en-US" sz="2400" dirty="0" err="1"/>
              <a:t>dengan</a:t>
            </a:r>
            <a:r>
              <a:rPr lang="en-US" sz="2400" dirty="0"/>
              <a:t> user = root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101" t="20611" r="12929" b="43955"/>
          <a:stretch/>
        </p:blipFill>
        <p:spPr>
          <a:xfrm>
            <a:off x="1705172" y="3631269"/>
            <a:ext cx="8024813" cy="301818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603279" y="2240895"/>
            <a:ext cx="5317529" cy="1202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password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ditambahkan</a:t>
            </a:r>
            <a:r>
              <a:rPr lang="en-US" sz="2400" dirty="0"/>
              <a:t> –p (optional password)</a:t>
            </a:r>
          </a:p>
        </p:txBody>
      </p:sp>
    </p:spTree>
    <p:extLst>
      <p:ext uri="{BB962C8B-B14F-4D97-AF65-F5344CB8AC3E}">
        <p14:creationId xmlns:p14="http://schemas.microsoft.com/office/powerpoint/2010/main" val="428118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BEBAFC-AE12-D92A-13CE-EFAF377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DDL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3982D8-1669-EB1C-40D3-8D4F4CE5CA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6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AFBB-D5B7-718A-68C6-413257CE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0AE6C-D45C-C669-524D-57AC209AE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4122251"/>
          </a:xfrm>
        </p:spPr>
        <p:txBody>
          <a:bodyPr>
            <a:normAutofit/>
          </a:bodyPr>
          <a:lstStyle/>
          <a:p>
            <a:r>
              <a:rPr lang="en-US" sz="2800" dirty="0"/>
              <a:t>DDL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perintah</a:t>
            </a:r>
            <a:r>
              <a:rPr lang="en-US" sz="2800" dirty="0"/>
              <a:t> SQL yang </a:t>
            </a:r>
            <a:r>
              <a:rPr lang="en-US" sz="2800" dirty="0" err="1"/>
              <a:t>berhubungan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pendefinisian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database,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hal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i="1" dirty="0"/>
              <a:t>database </a:t>
            </a:r>
            <a:r>
              <a:rPr lang="en-US" sz="2800" dirty="0" err="1"/>
              <a:t>dan</a:t>
            </a:r>
            <a:r>
              <a:rPr lang="en-US" sz="2800" i="1" dirty="0"/>
              <a:t> table.</a:t>
            </a:r>
          </a:p>
          <a:p>
            <a:r>
              <a:rPr lang="en-US" sz="2800" dirty="0" err="1"/>
              <a:t>Perintah</a:t>
            </a:r>
            <a:r>
              <a:rPr lang="en-US" sz="2800" dirty="0"/>
              <a:t> yang </a:t>
            </a:r>
            <a:r>
              <a:rPr lang="en-US" sz="2800" dirty="0" err="1"/>
              <a:t>termasuk</a:t>
            </a:r>
            <a:r>
              <a:rPr lang="en-US" sz="2800" dirty="0"/>
              <a:t> DDL: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 CREATE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 ALTER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 RENAME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 DROP</a:t>
            </a:r>
            <a:endParaRPr lang="en-ID" sz="2400" b="1" dirty="0"/>
          </a:p>
        </p:txBody>
      </p:sp>
    </p:spTree>
    <p:extLst>
      <p:ext uri="{BB962C8B-B14F-4D97-AF65-F5344CB8AC3E}">
        <p14:creationId xmlns:p14="http://schemas.microsoft.com/office/powerpoint/2010/main" val="203122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Bahasa Basis Data DDL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42719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Membuat</a:t>
            </a:r>
            <a:r>
              <a:rPr lang="en-US" b="1" dirty="0"/>
              <a:t> database:</a:t>
            </a:r>
          </a:p>
          <a:p>
            <a:pPr marL="0" indent="0">
              <a:buNone/>
            </a:pPr>
            <a:r>
              <a:rPr lang="en-US" dirty="0"/>
              <a:t>CREATE DATABASE </a:t>
            </a:r>
            <a:r>
              <a:rPr lang="en-US" dirty="0" err="1"/>
              <a:t>nama_database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 err="1"/>
              <a:t>Menggunakan</a:t>
            </a:r>
            <a:r>
              <a:rPr lang="en-US" b="1" dirty="0"/>
              <a:t> database:</a:t>
            </a:r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nama_database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 err="1"/>
              <a:t>Melihat</a:t>
            </a:r>
            <a:r>
              <a:rPr lang="en-US" b="1" dirty="0"/>
              <a:t> database:</a:t>
            </a:r>
          </a:p>
          <a:p>
            <a:pPr marL="0" indent="0">
              <a:buNone/>
            </a:pPr>
            <a:r>
              <a:rPr lang="en-US" dirty="0"/>
              <a:t>SHOW DATABASES;</a:t>
            </a:r>
          </a:p>
          <a:p>
            <a:pPr marL="0" indent="0">
              <a:buNone/>
            </a:pPr>
            <a:r>
              <a:rPr lang="en-US" b="1" dirty="0" err="1"/>
              <a:t>Menghapus</a:t>
            </a:r>
            <a:r>
              <a:rPr lang="en-US" b="1" dirty="0"/>
              <a:t> database:</a:t>
            </a:r>
          </a:p>
          <a:p>
            <a:pPr marL="0" indent="0">
              <a:buNone/>
            </a:pPr>
            <a:r>
              <a:rPr lang="en-US" dirty="0"/>
              <a:t>DROP DATABASE </a:t>
            </a:r>
            <a:r>
              <a:rPr lang="en-US" dirty="0" err="1"/>
              <a:t>nama_database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946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Bahasa Basis Data DDL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41509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Menampilkan</a:t>
            </a:r>
            <a:r>
              <a:rPr lang="en-US" b="1" dirty="0"/>
              <a:t> </a:t>
            </a:r>
            <a:r>
              <a:rPr lang="en-US" b="1" dirty="0" err="1"/>
              <a:t>Tabel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Show tables;</a:t>
            </a:r>
          </a:p>
          <a:p>
            <a:pPr marL="0" indent="0">
              <a:buNone/>
            </a:pPr>
            <a:r>
              <a:rPr lang="en-US" b="1" dirty="0" err="1"/>
              <a:t>Menampilkan</a:t>
            </a:r>
            <a:r>
              <a:rPr lang="en-US" b="1" dirty="0"/>
              <a:t> </a:t>
            </a:r>
            <a:r>
              <a:rPr lang="en-US" b="1" dirty="0" err="1"/>
              <a:t>Struktur</a:t>
            </a:r>
            <a:r>
              <a:rPr lang="en-US" b="1" dirty="0"/>
              <a:t> </a:t>
            </a:r>
            <a:r>
              <a:rPr lang="en-US" b="1" dirty="0" err="1"/>
              <a:t>Tabel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DESC </a:t>
            </a:r>
            <a:r>
              <a:rPr lang="en-US" dirty="0" err="1"/>
              <a:t>nama_tabel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 err="1"/>
              <a:t>Mengubah</a:t>
            </a:r>
            <a:r>
              <a:rPr lang="en-US" b="1" dirty="0"/>
              <a:t> Nama </a:t>
            </a:r>
            <a:r>
              <a:rPr lang="en-US" b="1" dirty="0" err="1"/>
              <a:t>Tabel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RENAME TABLE </a:t>
            </a:r>
            <a:r>
              <a:rPr lang="en-US" dirty="0" err="1"/>
              <a:t>nama_table</a:t>
            </a:r>
            <a:r>
              <a:rPr lang="en-US" dirty="0"/>
              <a:t> TO </a:t>
            </a:r>
            <a:r>
              <a:rPr lang="en-US" dirty="0" err="1"/>
              <a:t>nama_table_baru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 err="1"/>
              <a:t>Menghapus</a:t>
            </a:r>
            <a:r>
              <a:rPr lang="en-US" b="1" dirty="0"/>
              <a:t> </a:t>
            </a:r>
            <a:r>
              <a:rPr lang="en-US" b="1" dirty="0" err="1"/>
              <a:t>Tabel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Drop table </a:t>
            </a:r>
            <a:r>
              <a:rPr lang="en-US" dirty="0" err="1"/>
              <a:t>nama_table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8034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Mata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Basis Data (SBD)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932896" cy="3604091"/>
          </a:xfrm>
        </p:spPr>
        <p:txBody>
          <a:bodyPr/>
          <a:lstStyle/>
          <a:p>
            <a:r>
              <a:rPr lang="id-ID" dirty="0"/>
              <a:t>Mata kuliah ini membahas tentang pengena</a:t>
            </a:r>
            <a:r>
              <a:rPr lang="en-US" dirty="0" err="1"/>
              <a:t>lan</a:t>
            </a:r>
            <a:r>
              <a:rPr lang="en-US" dirty="0"/>
              <a:t> SQL dan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basis data,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MySQL,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basis data </a:t>
            </a:r>
            <a:r>
              <a:rPr lang="en-US" dirty="0" err="1"/>
              <a:t>berupa</a:t>
            </a:r>
            <a:r>
              <a:rPr lang="en-US" dirty="0"/>
              <a:t> Data Definition Language (DDL), Data Manipulation Language (DML) dan </a:t>
            </a:r>
            <a:r>
              <a:rPr lang="en-US" dirty="0" err="1"/>
              <a:t>melakukan</a:t>
            </a:r>
            <a:r>
              <a:rPr lang="en-US" dirty="0"/>
              <a:t> query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kekangan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dan operator-operator pada SQL, </a:t>
            </a:r>
            <a:r>
              <a:rPr lang="en-US" dirty="0" err="1"/>
              <a:t>menjalankan</a:t>
            </a:r>
            <a:r>
              <a:rPr lang="en-US" dirty="0"/>
              <a:t> Stored Procedure, Trigger, Function, 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,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dan </a:t>
            </a:r>
            <a:r>
              <a:rPr lang="en-US" dirty="0" err="1"/>
              <a:t>administrasi</a:t>
            </a:r>
            <a:r>
              <a:rPr lang="en-US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4025163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Bahasa Basis Data DDL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41374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/>
              <a:t>Membuat</a:t>
            </a:r>
            <a:r>
              <a:rPr lang="en-US" b="1" dirty="0"/>
              <a:t> </a:t>
            </a:r>
            <a:r>
              <a:rPr lang="en-US" b="1" dirty="0" err="1"/>
              <a:t>Tabel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nama_table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 field1 </a:t>
            </a:r>
            <a:r>
              <a:rPr lang="en-US" dirty="0" err="1"/>
              <a:t>tipe_data</a:t>
            </a:r>
            <a:r>
              <a:rPr lang="en-US" dirty="0"/>
              <a:t>(</a:t>
            </a:r>
            <a:r>
              <a:rPr lang="en-US" dirty="0" err="1"/>
              <a:t>panjang</a:t>
            </a:r>
            <a:r>
              <a:rPr lang="en-US" dirty="0"/>
              <a:t>), …., </a:t>
            </a:r>
            <a:r>
              <a:rPr lang="en-US" dirty="0" err="1"/>
              <a:t>fieldn</a:t>
            </a:r>
            <a:r>
              <a:rPr lang="en-US" dirty="0"/>
              <a:t> </a:t>
            </a:r>
            <a:r>
              <a:rPr lang="en-US" dirty="0" err="1"/>
              <a:t>tipe_data</a:t>
            </a:r>
            <a:r>
              <a:rPr lang="en-US" dirty="0"/>
              <a:t>(</a:t>
            </a:r>
            <a:r>
              <a:rPr lang="en-US" dirty="0" err="1"/>
              <a:t>panjang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    PRIMARY KEY(</a:t>
            </a:r>
            <a:r>
              <a:rPr lang="en-US" dirty="0" err="1"/>
              <a:t>field_key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US" u="sng" dirty="0"/>
          </a:p>
          <a:p>
            <a:pPr marL="0" indent="0">
              <a:buNone/>
            </a:pPr>
            <a:r>
              <a:rPr lang="en-US" b="1" dirty="0" err="1"/>
              <a:t>Melihat</a:t>
            </a:r>
            <a:r>
              <a:rPr lang="en-US" b="1" dirty="0"/>
              <a:t> </a:t>
            </a:r>
            <a:r>
              <a:rPr lang="en-US" b="1" dirty="0" err="1"/>
              <a:t>Tabel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SHOW TABLES;</a:t>
            </a:r>
          </a:p>
          <a:p>
            <a:pPr marL="0" indent="0">
              <a:buNone/>
            </a:pPr>
            <a:r>
              <a:rPr lang="en-US" b="1" dirty="0" err="1"/>
              <a:t>Melihat</a:t>
            </a:r>
            <a:r>
              <a:rPr lang="en-US" b="1" dirty="0"/>
              <a:t> </a:t>
            </a:r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Tabel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DESC </a:t>
            </a:r>
            <a:r>
              <a:rPr lang="en-US" dirty="0" err="1"/>
              <a:t>nama_table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4795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53" y="1243665"/>
            <a:ext cx="5118625" cy="80925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Xampp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2240896"/>
            <a:ext cx="5317529" cy="4288491"/>
          </a:xfrm>
        </p:spPr>
        <p:txBody>
          <a:bodyPr>
            <a:normAutofit/>
          </a:bodyPr>
          <a:lstStyle/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database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endParaRPr lang="en-US" sz="2400" dirty="0"/>
          </a:p>
          <a:p>
            <a:r>
              <a:rPr lang="en-US" sz="2400" b="1" dirty="0"/>
              <a:t>Show databases;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1445" t="19360" b="15191"/>
          <a:stretch/>
        </p:blipFill>
        <p:spPr>
          <a:xfrm>
            <a:off x="5603278" y="2028824"/>
            <a:ext cx="5919787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09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Database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database </a:t>
            </a:r>
            <a:r>
              <a:rPr lang="en-US" dirty="0" err="1"/>
              <a:t>akademik</a:t>
            </a:r>
            <a:endParaRPr lang="en-US" dirty="0"/>
          </a:p>
          <a:p>
            <a:r>
              <a:rPr lang="en-US" dirty="0"/>
              <a:t>Format </a:t>
            </a:r>
            <a:r>
              <a:rPr lang="en-US" dirty="0" err="1"/>
              <a:t>penuliasan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Create database &lt;&lt;</a:t>
            </a:r>
            <a:r>
              <a:rPr lang="en-US" dirty="0" err="1">
                <a:solidFill>
                  <a:srgbClr val="7030A0"/>
                </a:solidFill>
              </a:rPr>
              <a:t>nama</a:t>
            </a:r>
            <a:r>
              <a:rPr lang="en-US" dirty="0">
                <a:solidFill>
                  <a:srgbClr val="7030A0"/>
                </a:solidFill>
              </a:rPr>
              <a:t> database&gt;&gt;;</a:t>
            </a:r>
          </a:p>
          <a:p>
            <a:r>
              <a:rPr lang="en-US" i="1" dirty="0"/>
              <a:t>Syntax SQL: </a:t>
            </a:r>
            <a:r>
              <a:rPr lang="en-US" i="1" dirty="0">
                <a:solidFill>
                  <a:srgbClr val="0070C0"/>
                </a:solidFill>
              </a:rPr>
              <a:t>Create database </a:t>
            </a:r>
            <a:r>
              <a:rPr lang="en-US" i="1" dirty="0" err="1">
                <a:solidFill>
                  <a:srgbClr val="0070C0"/>
                </a:solidFill>
              </a:rPr>
              <a:t>akademik</a:t>
            </a:r>
            <a:r>
              <a:rPr lang="en-US" i="1" dirty="0">
                <a:solidFill>
                  <a:srgbClr val="0070C0"/>
                </a:solidFill>
              </a:rPr>
              <a:t>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9414" t="64799" r="43516" b="27489"/>
          <a:stretch/>
        </p:blipFill>
        <p:spPr>
          <a:xfrm>
            <a:off x="1957388" y="4214812"/>
            <a:ext cx="7582038" cy="121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91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Database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database </a:t>
            </a:r>
            <a:r>
              <a:rPr lang="en-US" dirty="0" err="1"/>
              <a:t>akademik</a:t>
            </a:r>
            <a:endParaRPr lang="en-US" dirty="0"/>
          </a:p>
          <a:p>
            <a:r>
              <a:rPr lang="en-US" dirty="0"/>
              <a:t>Format </a:t>
            </a:r>
            <a:r>
              <a:rPr lang="en-US" dirty="0" err="1"/>
              <a:t>penuliasan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use &lt;&lt;</a:t>
            </a:r>
            <a:r>
              <a:rPr lang="en-US" dirty="0" err="1">
                <a:solidFill>
                  <a:srgbClr val="7030A0"/>
                </a:solidFill>
              </a:rPr>
              <a:t>nama</a:t>
            </a:r>
            <a:r>
              <a:rPr lang="en-US" dirty="0">
                <a:solidFill>
                  <a:srgbClr val="7030A0"/>
                </a:solidFill>
              </a:rPr>
              <a:t> database&gt;&gt;;</a:t>
            </a:r>
          </a:p>
          <a:p>
            <a:r>
              <a:rPr lang="en-US" i="1" dirty="0"/>
              <a:t>Syntax SQL: </a:t>
            </a:r>
            <a:r>
              <a:rPr lang="en-US" i="1" dirty="0">
                <a:solidFill>
                  <a:srgbClr val="0070C0"/>
                </a:solidFill>
              </a:rPr>
              <a:t>use </a:t>
            </a:r>
            <a:r>
              <a:rPr lang="en-US" i="1" dirty="0" err="1">
                <a:solidFill>
                  <a:srgbClr val="0070C0"/>
                </a:solidFill>
              </a:rPr>
              <a:t>akademik</a:t>
            </a:r>
            <a:r>
              <a:rPr lang="en-US" i="1" dirty="0">
                <a:solidFill>
                  <a:srgbClr val="0070C0"/>
                </a:solidFill>
              </a:rPr>
              <a:t>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9531" t="65007" r="42578" b="27281"/>
          <a:stretch/>
        </p:blipFill>
        <p:spPr>
          <a:xfrm>
            <a:off x="1814513" y="3971924"/>
            <a:ext cx="6525137" cy="101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10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4614" y="1048364"/>
            <a:ext cx="9744637" cy="809251"/>
          </a:xfrm>
        </p:spPr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203994" y="2034709"/>
            <a:ext cx="4082571" cy="3604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err="1">
                <a:solidFill>
                  <a:srgbClr val="0070C0"/>
                </a:solidFill>
              </a:rPr>
              <a:t>Contoh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pembuatan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tabel</a:t>
            </a:r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813" t="19777" r="12344" b="27158"/>
          <a:stretch/>
        </p:blipFill>
        <p:spPr>
          <a:xfrm>
            <a:off x="484653" y="2034709"/>
            <a:ext cx="6686550" cy="3637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8047" t="45414" r="28047" b="36660"/>
          <a:stretch/>
        </p:blipFill>
        <p:spPr>
          <a:xfrm>
            <a:off x="7203993" y="2750904"/>
            <a:ext cx="4082571" cy="17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69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658FC-9B1D-FF6B-139E-7D7E34C9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82" y="911405"/>
            <a:ext cx="9744637" cy="809251"/>
          </a:xfrm>
        </p:spPr>
        <p:txBody>
          <a:bodyPr/>
          <a:lstStyle/>
          <a:p>
            <a:r>
              <a:rPr lang="en-US" dirty="0"/>
              <a:t>Latihan </a:t>
            </a:r>
            <a:r>
              <a:rPr lang="en-US" dirty="0" err="1"/>
              <a:t>Soal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20698-DCBC-0DD6-BA9E-CF3D3F346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82" y="1842474"/>
            <a:ext cx="3074682" cy="397804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TimesNewRoman"/>
              </a:rPr>
              <a:t>Buatlah</a:t>
            </a:r>
            <a:r>
              <a:rPr lang="en-US" dirty="0">
                <a:solidFill>
                  <a:srgbClr val="000000"/>
                </a:solidFill>
                <a:effectLst/>
                <a:latin typeface="TimesNewRoman"/>
              </a:rPr>
              <a:t> database </a:t>
            </a:r>
            <a:r>
              <a:rPr lang="en-US" dirty="0" err="1">
                <a:solidFill>
                  <a:srgbClr val="000000"/>
                </a:solidFill>
                <a:effectLst/>
                <a:latin typeface="TimesNewRoman"/>
              </a:rPr>
              <a:t>dengan</a:t>
            </a:r>
            <a:r>
              <a:rPr lang="en-US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NewRoman"/>
              </a:rPr>
              <a:t>nama</a:t>
            </a:r>
            <a:r>
              <a:rPr lang="en-US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NewRoman"/>
              </a:rPr>
              <a:t>db_usaha</a:t>
            </a:r>
            <a:r>
              <a:rPr lang="en-US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TimesNewRoman"/>
              </a:rPr>
              <a:t>Bualah</a:t>
            </a:r>
            <a:r>
              <a:rPr lang="en-US" dirty="0">
                <a:solidFill>
                  <a:srgbClr val="000000"/>
                </a:solidFill>
                <a:effectLst/>
                <a:latin typeface="TimesNewRoman"/>
              </a:rPr>
              <a:t> 2 table </a:t>
            </a:r>
            <a:r>
              <a:rPr lang="en-US" dirty="0" err="1">
                <a:solidFill>
                  <a:srgbClr val="000000"/>
                </a:solidFill>
                <a:effectLst/>
                <a:latin typeface="TimesNewRoman"/>
              </a:rPr>
              <a:t>sesuai</a:t>
            </a:r>
            <a:r>
              <a:rPr lang="en-US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NewRoman"/>
              </a:rPr>
              <a:t>contoh</a:t>
            </a:r>
            <a:r>
              <a:rPr lang="en-US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NewRoman"/>
              </a:rPr>
              <a:t>tabel</a:t>
            </a:r>
            <a:r>
              <a:rPr lang="en-US" dirty="0">
                <a:solidFill>
                  <a:srgbClr val="000000"/>
                </a:solidFill>
                <a:effectLst/>
                <a:latin typeface="TimesNewRoman"/>
              </a:rPr>
              <a:t> di </a:t>
            </a:r>
            <a:r>
              <a:rPr lang="en-US" dirty="0" err="1">
                <a:solidFill>
                  <a:srgbClr val="000000"/>
                </a:solidFill>
                <a:effectLst/>
                <a:latin typeface="TimesNewRoman"/>
              </a:rPr>
              <a:t>samping</a:t>
            </a:r>
            <a:endParaRPr lang="en-US" dirty="0">
              <a:solidFill>
                <a:srgbClr val="000000"/>
              </a:solidFill>
              <a:effectLst/>
              <a:latin typeface="TimesNewRoman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TimesNewRoman"/>
              </a:rPr>
              <a:t>Tentukan</a:t>
            </a:r>
            <a:r>
              <a:rPr lang="en-US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NewRoman"/>
              </a:rPr>
              <a:t>tipe</a:t>
            </a:r>
            <a:r>
              <a:rPr lang="en-US" dirty="0">
                <a:solidFill>
                  <a:srgbClr val="000000"/>
                </a:solidFill>
                <a:effectLst/>
                <a:latin typeface="TimesNewRoman"/>
              </a:rPr>
              <a:t> data </a:t>
            </a:r>
            <a:r>
              <a:rPr lang="en-US" dirty="0" err="1">
                <a:solidFill>
                  <a:srgbClr val="000000"/>
                </a:solidFill>
                <a:effectLst/>
                <a:latin typeface="TimesNewRoman"/>
              </a:rPr>
              <a:t>dari</a:t>
            </a:r>
            <a:r>
              <a:rPr lang="en-US" dirty="0">
                <a:solidFill>
                  <a:srgbClr val="000000"/>
                </a:solidFill>
                <a:effectLst/>
                <a:latin typeface="TimesNewRoman"/>
              </a:rPr>
              <a:t> masing – masing </a:t>
            </a:r>
            <a:r>
              <a:rPr lang="en-US" dirty="0" err="1">
                <a:solidFill>
                  <a:srgbClr val="000000"/>
                </a:solidFill>
                <a:effectLst/>
                <a:latin typeface="TimesNewRoman"/>
              </a:rPr>
              <a:t>atribut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C96C9-C2EA-1382-F86E-AE37CFA8E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364" y="1316031"/>
            <a:ext cx="8401636" cy="450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31D5F9-1636-2418-EE6D-C79A5DC9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DML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1F519-3C04-F31B-D3AE-60F9504D0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82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4655A-E606-E292-E018-51ED5276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Manipulation Language (DML)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02626-8C5C-7EC4-F68E-986452919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DML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perintah</a:t>
            </a:r>
            <a:r>
              <a:rPr lang="en-US" sz="2800" dirty="0"/>
              <a:t> SQL yang </a:t>
            </a:r>
            <a:r>
              <a:rPr lang="en-US" sz="2800" dirty="0" err="1"/>
              <a:t>berhubungan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pengambilan</a:t>
            </a:r>
            <a:r>
              <a:rPr lang="en-US" sz="2800" dirty="0"/>
              <a:t> dan </a:t>
            </a:r>
            <a:r>
              <a:rPr lang="en-US" sz="2800" dirty="0" err="1"/>
              <a:t>pembaharuan</a:t>
            </a:r>
            <a:r>
              <a:rPr lang="en-US" sz="2800" dirty="0"/>
              <a:t> data pada </a:t>
            </a:r>
            <a:r>
              <a:rPr lang="en-US" sz="2800" dirty="0" err="1"/>
              <a:t>tabel</a:t>
            </a:r>
            <a:r>
              <a:rPr lang="en-US" sz="2800" i="1" dirty="0"/>
              <a:t>.</a:t>
            </a:r>
          </a:p>
          <a:p>
            <a:r>
              <a:rPr lang="en-US" sz="2800" dirty="0" err="1"/>
              <a:t>Perintah</a:t>
            </a:r>
            <a:r>
              <a:rPr lang="en-US" sz="2800" dirty="0"/>
              <a:t> yang </a:t>
            </a:r>
            <a:r>
              <a:rPr lang="en-US" sz="2800" dirty="0" err="1"/>
              <a:t>termasuk</a:t>
            </a:r>
            <a:r>
              <a:rPr lang="en-US" sz="2800" dirty="0"/>
              <a:t> DML: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 SELECT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 INSERT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 UPDATE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 DELETE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9681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C483-7CEC-B72A-5C27-4D31700C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9406D-AE76-AFA7-3306-6535E4C4B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8"/>
            <a:ext cx="9744637" cy="4615473"/>
          </a:xfrm>
        </p:spPr>
        <p:txBody>
          <a:bodyPr>
            <a:normAutofit/>
          </a:bodyPr>
          <a:lstStyle/>
          <a:p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query </a:t>
            </a:r>
            <a:r>
              <a:rPr lang="en-US" dirty="0" err="1"/>
              <a:t>dari</a:t>
            </a:r>
            <a:r>
              <a:rPr lang="en-US" dirty="0"/>
              <a:t> database </a:t>
            </a:r>
            <a:r>
              <a:rPr lang="en-US" dirty="0" err="1"/>
              <a:t>adalah</a:t>
            </a:r>
            <a:r>
              <a:rPr lang="en-US" dirty="0"/>
              <a:t> SELECT.</a:t>
            </a:r>
          </a:p>
          <a:p>
            <a:r>
              <a:rPr lang="en-US" dirty="0" err="1"/>
              <a:t>Perintah</a:t>
            </a:r>
            <a:r>
              <a:rPr lang="en-US" dirty="0"/>
              <a:t> SELECT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dan </a:t>
            </a:r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database</a:t>
            </a:r>
          </a:p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SQL: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spcAft>
                <a:spcPts val="1000"/>
              </a:spcAft>
              <a:buNone/>
            </a:pPr>
            <a:r>
              <a:rPr lang="en-ID" b="1" i="1" dirty="0" err="1"/>
              <a:t>Atribut</a:t>
            </a:r>
            <a:r>
              <a:rPr lang="en-ID" b="1" i="1" dirty="0"/>
              <a:t>-list</a:t>
            </a:r>
            <a:r>
              <a:rPr lang="en-ID" dirty="0"/>
              <a:t>: daftar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yang </a:t>
            </a:r>
            <a:r>
              <a:rPr lang="en-ID" dirty="0" err="1"/>
              <a:t>nilainya</a:t>
            </a:r>
            <a:r>
              <a:rPr lang="en-ID" dirty="0"/>
              <a:t> </a:t>
            </a:r>
            <a:r>
              <a:rPr lang="en-ID" dirty="0" err="1"/>
              <a:t>diambilnya</a:t>
            </a:r>
            <a:r>
              <a:rPr lang="en-ID" dirty="0"/>
              <a:t> oleh query</a:t>
            </a:r>
          </a:p>
          <a:p>
            <a:pPr marL="457200" lvl="1" indent="0">
              <a:spcAft>
                <a:spcPts val="1000"/>
              </a:spcAft>
              <a:buNone/>
            </a:pPr>
            <a:r>
              <a:rPr lang="en-ID" b="1" i="1" dirty="0"/>
              <a:t>Table-list</a:t>
            </a:r>
            <a:r>
              <a:rPr lang="en-ID" dirty="0"/>
              <a:t>: daftar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relasi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table yang </a:t>
            </a:r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query</a:t>
            </a:r>
          </a:p>
          <a:p>
            <a:pPr marL="457200" lvl="1" indent="0">
              <a:spcAft>
                <a:spcPts val="1000"/>
              </a:spcAft>
              <a:buNone/>
            </a:pPr>
            <a:r>
              <a:rPr lang="en-ID" b="1" i="1" dirty="0"/>
              <a:t>Condition</a:t>
            </a:r>
            <a:r>
              <a:rPr lang="en-ID" i="1" dirty="0"/>
              <a:t>: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bersyarat</a:t>
            </a:r>
            <a:r>
              <a:rPr lang="en-ID" dirty="0"/>
              <a:t>, </a:t>
            </a:r>
            <a:r>
              <a:rPr lang="en-ID" dirty="0" err="1"/>
              <a:t>mengidentifikasi</a:t>
            </a:r>
            <a:r>
              <a:rPr lang="en-ID" dirty="0"/>
              <a:t> tuple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diambil</a:t>
            </a:r>
            <a:r>
              <a:rPr lang="en-ID" dirty="0"/>
              <a:t> oleh query</a:t>
            </a:r>
            <a:endParaRPr lang="en-ID" i="1" dirty="0"/>
          </a:p>
          <a:p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D1F679-1A18-81CD-6B48-6A56A38C6460}"/>
              </a:ext>
            </a:extLst>
          </p:cNvPr>
          <p:cNvGraphicFramePr>
            <a:graphicFrameLocks noGrp="1"/>
          </p:cNvGraphicFramePr>
          <p:nvPr/>
        </p:nvGraphicFramePr>
        <p:xfrm>
          <a:off x="1965495" y="4117998"/>
          <a:ext cx="3870037" cy="1005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870037">
                  <a:extLst>
                    <a:ext uri="{9D8B030D-6E8A-4147-A177-3AD203B41FA5}">
                      <a16:colId xmlns:a16="http://schemas.microsoft.com/office/drawing/2014/main" val="3464504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</a:t>
                      </a:r>
                      <a:r>
                        <a:rPr lang="en-US" sz="20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&lt;attribute-list&gt;</a:t>
                      </a: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&lt;</a:t>
                      </a:r>
                      <a:r>
                        <a:rPr lang="en-US" sz="20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table-list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 &lt;</a:t>
                      </a:r>
                      <a:r>
                        <a:rPr lang="en-US" sz="20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condition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n-ID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78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938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E39B-3F7B-0D1B-1CB2-D2DF4512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cara</a:t>
            </a:r>
            <a:r>
              <a:rPr lang="en-US" dirty="0">
                <a:solidFill>
                  <a:srgbClr val="0000FF"/>
                </a:solidFill>
              </a:rPr>
              <a:t> 1)</a:t>
            </a:r>
            <a:endParaRPr lang="en-ID" dirty="0">
              <a:solidFill>
                <a:srgbClr val="0000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E63A2-8A85-B230-A4DE-FE94912B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4615473"/>
          </a:xfrm>
        </p:spPr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u="sng" dirty="0" err="1"/>
              <a:t>dapat</a:t>
            </a:r>
            <a:r>
              <a:rPr lang="en-US" u="sng" dirty="0"/>
              <a:t> </a:t>
            </a:r>
            <a:r>
              <a:rPr lang="en-US" u="sng" dirty="0" err="1"/>
              <a:t>menuliskan</a:t>
            </a:r>
            <a:r>
              <a:rPr lang="en-US" u="sng" dirty="0"/>
              <a:t> </a:t>
            </a:r>
            <a:r>
              <a:rPr lang="en-US" u="sng" dirty="0" err="1"/>
              <a:t>semua</a:t>
            </a:r>
            <a:r>
              <a:rPr lang="en-US" u="sng" dirty="0"/>
              <a:t> </a:t>
            </a:r>
            <a:r>
              <a:rPr lang="en-US" u="sng" dirty="0" err="1"/>
              <a:t>kolom</a:t>
            </a:r>
            <a:r>
              <a:rPr lang="en-US" u="sng" dirty="0"/>
              <a:t> </a:t>
            </a:r>
            <a:r>
              <a:rPr lang="en-US" u="sng" dirty="0" err="1"/>
              <a:t>tabel</a:t>
            </a:r>
            <a:r>
              <a:rPr lang="en-US" u="sng" dirty="0"/>
              <a:t> </a:t>
            </a:r>
            <a:r>
              <a:rPr lang="en-US" b="1" dirty="0" err="1"/>
              <a:t>tanpa</a:t>
            </a:r>
            <a:r>
              <a:rPr lang="en-US" dirty="0"/>
              <a:t> </a:t>
            </a:r>
            <a:r>
              <a:rPr lang="en-US" dirty="0" err="1"/>
              <a:t>klause</a:t>
            </a:r>
            <a:r>
              <a:rPr lang="en-US" dirty="0"/>
              <a:t> WHERE. </a:t>
            </a:r>
          </a:p>
          <a:p>
            <a:r>
              <a:rPr lang="en-US" dirty="0"/>
              <a:t>Nama table: </a:t>
            </a:r>
            <a:r>
              <a:rPr lang="en-US" dirty="0" err="1"/>
              <a:t>staf</a:t>
            </a:r>
            <a:endParaRPr lang="en-US" dirty="0"/>
          </a:p>
          <a:p>
            <a:pPr>
              <a:tabLst>
                <a:tab pos="3141663" algn="l"/>
              </a:tabLst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Penulisan</a:t>
            </a:r>
            <a:r>
              <a:rPr lang="en-US" dirty="0"/>
              <a:t> Query: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4D5588-32F6-59EE-9844-64A71AAC9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462587"/>
              </p:ext>
            </p:extLst>
          </p:nvPr>
        </p:nvGraphicFramePr>
        <p:xfrm>
          <a:off x="1849120" y="3490416"/>
          <a:ext cx="7462752" cy="1584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77265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22956364"/>
                    </a:ext>
                  </a:extLst>
                </a:gridCol>
                <a:gridCol w="1679171">
                  <a:extLst>
                    <a:ext uri="{9D8B030D-6E8A-4147-A177-3AD203B41FA5}">
                      <a16:colId xmlns:a16="http://schemas.microsoft.com/office/drawing/2014/main" val="794185465"/>
                    </a:ext>
                  </a:extLst>
                </a:gridCol>
                <a:gridCol w="1719580">
                  <a:extLst>
                    <a:ext uri="{9D8B030D-6E8A-4147-A177-3AD203B41FA5}">
                      <a16:colId xmlns:a16="http://schemas.microsoft.com/office/drawing/2014/main" val="14818428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07313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nsolas" panose="020B0609020204030204" pitchFamily="49" charset="0"/>
                        </a:rPr>
                        <a:t>nip</a:t>
                      </a:r>
                      <a:endParaRPr lang="en-ID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nama</a:t>
                      </a:r>
                      <a:endParaRPr lang="en-ID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posisi</a:t>
                      </a:r>
                      <a:endParaRPr lang="en-ID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tgl_masuk</a:t>
                      </a:r>
                      <a:endParaRPr lang="en-ID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gaji</a:t>
                      </a:r>
                      <a:endParaRPr lang="en-ID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17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nsolas" panose="020B0609020204030204" pitchFamily="49" charset="0"/>
                        </a:rPr>
                        <a:t>A001</a:t>
                      </a:r>
                      <a:endParaRPr lang="en-ID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nsolas" panose="020B0609020204030204" pitchFamily="49" charset="0"/>
                        </a:rPr>
                        <a:t>Dani</a:t>
                      </a:r>
                      <a:endParaRPr lang="en-ID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Asisten</a:t>
                      </a:r>
                      <a:endParaRPr lang="en-ID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nsolas" panose="020B0609020204030204" pitchFamily="49" charset="0"/>
                        </a:rPr>
                        <a:t>2014-02-01</a:t>
                      </a:r>
                      <a:endParaRPr lang="en-ID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nsolas" panose="020B0609020204030204" pitchFamily="49" charset="0"/>
                        </a:rPr>
                        <a:t>3800000</a:t>
                      </a:r>
                      <a:endParaRPr lang="en-ID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46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nsolas" panose="020B0609020204030204" pitchFamily="49" charset="0"/>
                        </a:rPr>
                        <a:t>M001</a:t>
                      </a:r>
                      <a:endParaRPr lang="en-ID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Slamet</a:t>
                      </a:r>
                      <a:endParaRPr lang="en-ID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Manajer</a:t>
                      </a:r>
                      <a:endParaRPr lang="en-ID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nsolas" panose="020B0609020204030204" pitchFamily="49" charset="0"/>
                        </a:rPr>
                        <a:t>2004-01-01</a:t>
                      </a:r>
                      <a:endParaRPr lang="en-ID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nsolas" panose="020B0609020204030204" pitchFamily="49" charset="0"/>
                        </a:rPr>
                        <a:t>7500000</a:t>
                      </a:r>
                      <a:endParaRPr lang="en-ID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66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nsolas" panose="020B0609020204030204" pitchFamily="49" charset="0"/>
                        </a:rPr>
                        <a:t>S001</a:t>
                      </a:r>
                      <a:endParaRPr lang="en-ID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nsolas" panose="020B0609020204030204" pitchFamily="49" charset="0"/>
                        </a:rPr>
                        <a:t>Siti</a:t>
                      </a:r>
                      <a:endParaRPr lang="en-ID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nsolas" panose="020B0609020204030204" pitchFamily="49" charset="0"/>
                        </a:rPr>
                        <a:t>Supervisor</a:t>
                      </a:r>
                      <a:endParaRPr lang="en-ID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nsolas" panose="020B0609020204030204" pitchFamily="49" charset="0"/>
                        </a:rPr>
                        <a:t>1997-07-10</a:t>
                      </a:r>
                      <a:endParaRPr lang="en-ID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nsolas" panose="020B0609020204030204" pitchFamily="49" charset="0"/>
                        </a:rPr>
                        <a:t>5000000</a:t>
                      </a:r>
                      <a:endParaRPr lang="en-ID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3225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883A37-1DCA-B086-7A87-9A8036098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992173"/>
              </p:ext>
            </p:extLst>
          </p:nvPr>
        </p:nvGraphicFramePr>
        <p:xfrm>
          <a:off x="1849120" y="5882862"/>
          <a:ext cx="8260080" cy="3962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260080">
                  <a:extLst>
                    <a:ext uri="{9D8B030D-6E8A-4147-A177-3AD203B41FA5}">
                      <a16:colId xmlns:a16="http://schemas.microsoft.com/office/drawing/2014/main" val="3464504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</a:t>
                      </a:r>
                      <a:r>
                        <a:rPr lang="en-US" sz="2000" b="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nip,nama,posisi,tgl_masuk,gaji</a:t>
                      </a:r>
                      <a:r>
                        <a:rPr lang="en-US" sz="20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staf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78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91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66A2-81DF-CCED-7E5B-69503BB6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Prosentase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MK SBD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D11EE-2CA1-F032-CFBA-38B332312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TUGAS	: 40%</a:t>
            </a:r>
          </a:p>
          <a:p>
            <a:r>
              <a:rPr lang="en-US" dirty="0"/>
              <a:t>UTS		: 30%</a:t>
            </a:r>
          </a:p>
          <a:p>
            <a:r>
              <a:rPr lang="en-US" dirty="0"/>
              <a:t>UAS		: 30%</a:t>
            </a:r>
          </a:p>
        </p:txBody>
      </p:sp>
    </p:spTree>
    <p:extLst>
      <p:ext uri="{BB962C8B-B14F-4D97-AF65-F5344CB8AC3E}">
        <p14:creationId xmlns:p14="http://schemas.microsoft.com/office/powerpoint/2010/main" val="3205893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E39B-3F7B-0D1B-1CB2-D2DF4512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cara</a:t>
            </a:r>
            <a:r>
              <a:rPr lang="en-US" dirty="0">
                <a:solidFill>
                  <a:srgbClr val="0000FF"/>
                </a:solidFill>
              </a:rPr>
              <a:t> 2)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E63A2-8A85-B230-A4DE-FE94912B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4615473"/>
          </a:xfrm>
        </p:spPr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u="sng" dirty="0" err="1"/>
              <a:t>dapat</a:t>
            </a:r>
            <a:r>
              <a:rPr lang="en-US" u="sng" dirty="0"/>
              <a:t> </a:t>
            </a:r>
            <a:r>
              <a:rPr lang="en-US" u="sng" dirty="0" err="1"/>
              <a:t>menuliskan</a:t>
            </a:r>
            <a:r>
              <a:rPr lang="en-US" u="sng" dirty="0"/>
              <a:t> </a:t>
            </a:r>
            <a:r>
              <a:rPr lang="en-US" u="sng" dirty="0" err="1"/>
              <a:t>menggunakan</a:t>
            </a:r>
            <a:r>
              <a:rPr lang="en-US" u="sng" dirty="0"/>
              <a:t> asterisk</a:t>
            </a:r>
            <a:r>
              <a:rPr lang="en-US" dirty="0"/>
              <a:t> (</a:t>
            </a:r>
            <a:r>
              <a:rPr lang="en-US" b="1" dirty="0"/>
              <a:t>*</a:t>
            </a:r>
            <a:r>
              <a:rPr lang="en-US" dirty="0"/>
              <a:t>) </a:t>
            </a:r>
            <a:r>
              <a:rPr lang="en-US" b="1" dirty="0" err="1"/>
              <a:t>tanpa</a:t>
            </a:r>
            <a:r>
              <a:rPr lang="en-US" dirty="0"/>
              <a:t> </a:t>
            </a:r>
            <a:r>
              <a:rPr lang="en-US" dirty="0" err="1"/>
              <a:t>klause</a:t>
            </a:r>
            <a:r>
              <a:rPr lang="en-US" dirty="0"/>
              <a:t> WHERE. </a:t>
            </a:r>
          </a:p>
          <a:p>
            <a:r>
              <a:rPr lang="en-US" dirty="0" err="1"/>
              <a:t>Penulisan</a:t>
            </a:r>
            <a:r>
              <a:rPr lang="en-US" dirty="0"/>
              <a:t> Query:</a:t>
            </a:r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883A37-1DCA-B086-7A87-9A803609832E}"/>
              </a:ext>
            </a:extLst>
          </p:cNvPr>
          <p:cNvGraphicFramePr>
            <a:graphicFrameLocks noGrp="1"/>
          </p:cNvGraphicFramePr>
          <p:nvPr/>
        </p:nvGraphicFramePr>
        <p:xfrm>
          <a:off x="1832495" y="3638426"/>
          <a:ext cx="3078480" cy="3962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078480">
                  <a:extLst>
                    <a:ext uri="{9D8B030D-6E8A-4147-A177-3AD203B41FA5}">
                      <a16:colId xmlns:a16="http://schemas.microsoft.com/office/drawing/2014/main" val="3464504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</a:t>
                      </a:r>
                      <a:r>
                        <a:rPr lang="en-US" sz="2000" b="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20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staf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78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10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E8ED-0BA0-D229-481F-0BE2C1436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DD1F6-97B8-3AC8-FC2C-6FAC8EA46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4532346"/>
          </a:xfrm>
        </p:spPr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1 </a:t>
            </a:r>
            <a:r>
              <a:rPr lang="en-US" dirty="0" err="1"/>
              <a:t>kolom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staf</a:t>
            </a:r>
            <a:endParaRPr lang="en-US" dirty="0"/>
          </a:p>
          <a:p>
            <a:endParaRPr lang="en-US" dirty="0"/>
          </a:p>
          <a:p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1 </a:t>
            </a:r>
            <a:r>
              <a:rPr lang="en-ID" dirty="0" err="1"/>
              <a:t>kolom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Contoh</a:t>
            </a:r>
            <a:r>
              <a:rPr lang="en-ID" dirty="0"/>
              <a:t>: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nip, dan </a:t>
            </a:r>
            <a:r>
              <a:rPr lang="en-ID" dirty="0" err="1"/>
              <a:t>nama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66EE1F-D645-F7C7-C79C-7D6FB86DF9C3}"/>
              </a:ext>
            </a:extLst>
          </p:cNvPr>
          <p:cNvGraphicFramePr>
            <a:graphicFrameLocks noGrp="1"/>
          </p:cNvGraphicFramePr>
          <p:nvPr/>
        </p:nvGraphicFramePr>
        <p:xfrm>
          <a:off x="2433834" y="2933010"/>
          <a:ext cx="3688080" cy="3962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688080">
                  <a:extLst>
                    <a:ext uri="{9D8B030D-6E8A-4147-A177-3AD203B41FA5}">
                      <a16:colId xmlns:a16="http://schemas.microsoft.com/office/drawing/2014/main" val="3464504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</a:t>
                      </a:r>
                      <a:r>
                        <a:rPr lang="en-US" sz="2000" b="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nama</a:t>
                      </a:r>
                      <a:r>
                        <a:rPr lang="en-US" sz="2000" b="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staf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781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0A41F5-F55F-EBE7-DC74-E8018109D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53065"/>
              </p:ext>
            </p:extLst>
          </p:nvPr>
        </p:nvGraphicFramePr>
        <p:xfrm>
          <a:off x="2433834" y="4427225"/>
          <a:ext cx="4907280" cy="3962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907280">
                  <a:extLst>
                    <a:ext uri="{9D8B030D-6E8A-4147-A177-3AD203B41FA5}">
                      <a16:colId xmlns:a16="http://schemas.microsoft.com/office/drawing/2014/main" val="3464504970"/>
                    </a:ext>
                  </a:extLst>
                </a:gridCol>
              </a:tblGrid>
              <a:tr h="21913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nip,</a:t>
                      </a:r>
                      <a:r>
                        <a:rPr lang="en-US" sz="2000" b="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nama</a:t>
                      </a:r>
                      <a:r>
                        <a:rPr lang="en-US" sz="2000" b="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staf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78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591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EA73-3C98-FBEB-2CC8-CF836207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Klausa</a:t>
            </a:r>
            <a:r>
              <a:rPr lang="en-US" dirty="0"/>
              <a:t> WHERE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A9A36-B46C-2737-F69F-157DA0254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4216462"/>
          </a:xfrm>
        </p:spPr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perintah</a:t>
            </a:r>
            <a:r>
              <a:rPr lang="en-US" dirty="0"/>
              <a:t> SELECT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</a:t>
            </a:r>
          </a:p>
          <a:p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menyebabkan</a:t>
            </a:r>
            <a:r>
              <a:rPr lang="en-ID" dirty="0"/>
              <a:t> </a:t>
            </a:r>
            <a:r>
              <a:rPr lang="en-ID" dirty="0" err="1"/>
              <a:t>ekspresi</a:t>
            </a:r>
            <a:r>
              <a:rPr lang="en-ID" dirty="0"/>
              <a:t> SQL </a:t>
            </a:r>
            <a:r>
              <a:rPr lang="en-ID" dirty="0" err="1"/>
              <a:t>membatasi</a:t>
            </a:r>
            <a:r>
              <a:rPr lang="en-ID" dirty="0"/>
              <a:t> query yang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Menampilkan</a:t>
            </a:r>
            <a:r>
              <a:rPr lang="en-ID" dirty="0"/>
              <a:t> data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gaji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 5.000.000</a:t>
            </a:r>
          </a:p>
          <a:p>
            <a:pPr lvl="1"/>
            <a:r>
              <a:rPr lang="en-ID" dirty="0" err="1"/>
              <a:t>Menampilkan</a:t>
            </a:r>
            <a:r>
              <a:rPr lang="en-ID" dirty="0"/>
              <a:t> data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kelamin</a:t>
            </a:r>
            <a:r>
              <a:rPr lang="en-ID" dirty="0"/>
              <a:t> </a:t>
            </a:r>
            <a:r>
              <a:rPr lang="en-ID" dirty="0" err="1"/>
              <a:t>laki</a:t>
            </a:r>
            <a:r>
              <a:rPr lang="en-ID" dirty="0"/>
              <a:t> - </a:t>
            </a:r>
            <a:r>
              <a:rPr lang="en-ID" dirty="0" err="1"/>
              <a:t>laki</a:t>
            </a:r>
            <a:endParaRPr lang="en-ID" dirty="0"/>
          </a:p>
          <a:p>
            <a:pPr lvl="1"/>
            <a:r>
              <a:rPr lang="en-ID" dirty="0" err="1"/>
              <a:t>Menampilkan</a:t>
            </a:r>
            <a:r>
              <a:rPr lang="en-ID" dirty="0"/>
              <a:t> data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posisi</a:t>
            </a:r>
            <a:r>
              <a:rPr lang="en-ID" dirty="0"/>
              <a:t> =‘</a:t>
            </a:r>
            <a:r>
              <a:rPr lang="en-ID" dirty="0" err="1"/>
              <a:t>manajer</a:t>
            </a:r>
            <a:r>
              <a:rPr lang="en-ID" dirty="0"/>
              <a:t>’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posisi</a:t>
            </a:r>
            <a:r>
              <a:rPr lang="en-ID" dirty="0"/>
              <a:t> = ‘supervisor’</a:t>
            </a:r>
          </a:p>
          <a:p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dicapai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klausa</a:t>
            </a:r>
            <a:r>
              <a:rPr lang="en-ID" dirty="0"/>
              <a:t> WHERE </a:t>
            </a:r>
            <a:r>
              <a:rPr lang="en-ID" dirty="0" err="1"/>
              <a:t>diikuti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 yang </a:t>
            </a:r>
            <a:r>
              <a:rPr lang="en-ID" dirty="0" err="1"/>
              <a:t>menentukan</a:t>
            </a:r>
            <a:r>
              <a:rPr lang="en-ID" dirty="0"/>
              <a:t> baris yang </a:t>
            </a:r>
            <a:r>
              <a:rPr lang="en-ID" dirty="0" err="1"/>
              <a:t>diambil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7381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9AE5-656C-F570-17FA-81B423C2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SELECT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Klausa</a:t>
            </a:r>
            <a:r>
              <a:rPr lang="en-US" dirty="0"/>
              <a:t> WHERE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82B4A-2304-CEAB-5142-9ABC8694B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10162392" cy="4632098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Menampilkan</a:t>
            </a:r>
            <a:r>
              <a:rPr lang="en-ID" dirty="0"/>
              <a:t> data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gaji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 5.000.000</a:t>
            </a:r>
          </a:p>
          <a:p>
            <a:r>
              <a:rPr lang="en-ID" dirty="0"/>
              <a:t>Select * from </a:t>
            </a:r>
            <a:r>
              <a:rPr lang="en-ID" b="1" dirty="0"/>
              <a:t>where</a:t>
            </a:r>
            <a:r>
              <a:rPr lang="en-ID" dirty="0"/>
              <a:t> </a:t>
            </a:r>
            <a:r>
              <a:rPr lang="en-ID" dirty="0" err="1"/>
              <a:t>gaji</a:t>
            </a:r>
            <a:r>
              <a:rPr lang="en-ID" dirty="0"/>
              <a:t> &gt; 5000000;</a:t>
            </a:r>
          </a:p>
          <a:p>
            <a:endParaRPr lang="en-ID" dirty="0"/>
          </a:p>
          <a:p>
            <a:pPr marL="0" indent="0">
              <a:buNone/>
            </a:pPr>
            <a:r>
              <a:rPr lang="en-ID" dirty="0" err="1"/>
              <a:t>Menampilkan</a:t>
            </a:r>
            <a:r>
              <a:rPr lang="en-ID" dirty="0"/>
              <a:t> data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posisi</a:t>
            </a:r>
            <a:r>
              <a:rPr lang="en-ID" dirty="0"/>
              <a:t>=“</a:t>
            </a:r>
            <a:r>
              <a:rPr lang="en-ID" dirty="0" err="1"/>
              <a:t>manajer</a:t>
            </a:r>
            <a:r>
              <a:rPr lang="en-ID" dirty="0"/>
              <a:t>” </a:t>
            </a:r>
            <a:r>
              <a:rPr lang="en-ID" dirty="0" err="1"/>
              <a:t>atau</a:t>
            </a:r>
            <a:r>
              <a:rPr lang="en-ID" dirty="0"/>
              <a:t> “supervisor”</a:t>
            </a:r>
          </a:p>
          <a:p>
            <a:r>
              <a:rPr lang="en-ID" dirty="0"/>
              <a:t>Select * from </a:t>
            </a:r>
            <a:r>
              <a:rPr lang="en-ID" b="1" dirty="0"/>
              <a:t>where </a:t>
            </a:r>
            <a:r>
              <a:rPr lang="en-ID" dirty="0" err="1"/>
              <a:t>posisi</a:t>
            </a:r>
            <a:r>
              <a:rPr lang="en-ID" dirty="0"/>
              <a:t>=‘</a:t>
            </a:r>
            <a:r>
              <a:rPr lang="en-ID" dirty="0" err="1"/>
              <a:t>manajer</a:t>
            </a:r>
            <a:r>
              <a:rPr lang="en-ID" dirty="0"/>
              <a:t>’ OR </a:t>
            </a:r>
            <a:r>
              <a:rPr lang="en-ID" dirty="0" err="1"/>
              <a:t>posisi</a:t>
            </a:r>
            <a:r>
              <a:rPr lang="en-ID" dirty="0"/>
              <a:t>=‘</a:t>
            </a:r>
            <a:r>
              <a:rPr lang="en-ID" dirty="0" err="1"/>
              <a:t>supervisior</a:t>
            </a:r>
            <a:r>
              <a:rPr lang="en-ID" dirty="0"/>
              <a:t>’;</a:t>
            </a:r>
            <a:endParaRPr lang="en-ID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D071E-ECAC-0A7A-F675-ECC6BB391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974" b="83394"/>
          <a:stretch/>
        </p:blipFill>
        <p:spPr>
          <a:xfrm>
            <a:off x="1849617" y="3125885"/>
            <a:ext cx="7773354" cy="346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3BA34-CD16-4B05-5D48-D581F7AA0A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189"/>
          <a:stretch/>
        </p:blipFill>
        <p:spPr>
          <a:xfrm>
            <a:off x="1882274" y="4991745"/>
            <a:ext cx="9381249" cy="47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78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1752-0F1B-FB19-B733-760BF009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Database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CE4FD-AE3A-000D-DF18-BE93F201D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4499095"/>
          </a:xfrm>
        </p:spPr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database </a:t>
            </a:r>
            <a:r>
              <a:rPr lang="en-US" dirty="0" err="1"/>
              <a:t>adalah</a:t>
            </a:r>
            <a:r>
              <a:rPr lang="en-US" dirty="0"/>
              <a:t> INSERT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database, data yang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tupel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query yang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tupel</a:t>
            </a:r>
            <a:r>
              <a:rPr lang="en-US" dirty="0"/>
              <a:t> yang </a:t>
            </a:r>
            <a:r>
              <a:rPr lang="en-US" dirty="0" err="1"/>
              <a:t>disisipkan</a:t>
            </a:r>
            <a:r>
              <a:rPr lang="en-US" dirty="0"/>
              <a:t>. </a:t>
            </a:r>
          </a:p>
          <a:p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SQL:</a:t>
            </a:r>
          </a:p>
          <a:p>
            <a:endParaRPr lang="en-ID" dirty="0"/>
          </a:p>
          <a:p>
            <a:pPr lvl="1"/>
            <a:endParaRPr lang="en-ID" dirty="0"/>
          </a:p>
          <a:p>
            <a:pPr lvl="1"/>
            <a:r>
              <a:rPr lang="en-ID" i="1" dirty="0" err="1"/>
              <a:t>tableName</a:t>
            </a:r>
            <a:r>
              <a:rPr lang="en-ID" dirty="0"/>
              <a:t>, Nama </a:t>
            </a:r>
            <a:r>
              <a:rPr lang="en-ID" dirty="0" err="1"/>
              <a:t>tabel</a:t>
            </a:r>
            <a:r>
              <a:rPr lang="en-ID" dirty="0"/>
              <a:t> yang </a:t>
            </a:r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query</a:t>
            </a:r>
          </a:p>
          <a:p>
            <a:pPr lvl="1"/>
            <a:r>
              <a:rPr lang="en-ID" i="1" dirty="0" err="1"/>
              <a:t>columnList</a:t>
            </a:r>
            <a:r>
              <a:rPr lang="en-ID" i="1" dirty="0"/>
              <a:t>, </a:t>
            </a:r>
            <a:r>
              <a:rPr lang="en-ID" dirty="0" err="1"/>
              <a:t>mewakili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yang </a:t>
            </a:r>
            <a:r>
              <a:rPr lang="en-ID" dirty="0" err="1"/>
              <a:t>dipisahkan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koma</a:t>
            </a:r>
            <a:endParaRPr lang="en-ID" dirty="0"/>
          </a:p>
          <a:p>
            <a:pPr lvl="1"/>
            <a:r>
              <a:rPr lang="en-ID" i="1" dirty="0" err="1"/>
              <a:t>dataValueList</a:t>
            </a:r>
            <a:r>
              <a:rPr lang="en-ID" i="1" dirty="0"/>
              <a:t>,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disesuaikan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i="1" dirty="0" err="1"/>
              <a:t>columnList</a:t>
            </a:r>
            <a:endParaRPr lang="en-ID" i="1" dirty="0"/>
          </a:p>
          <a:p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7B1019-6CD0-8C2E-6728-74F3582EC928}"/>
              </a:ext>
            </a:extLst>
          </p:cNvPr>
          <p:cNvGraphicFramePr>
            <a:graphicFrameLocks noGrp="1"/>
          </p:cNvGraphicFramePr>
          <p:nvPr/>
        </p:nvGraphicFramePr>
        <p:xfrm>
          <a:off x="1849117" y="4467135"/>
          <a:ext cx="5516880" cy="701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516880">
                  <a:extLst>
                    <a:ext uri="{9D8B030D-6E8A-4147-A177-3AD203B41FA5}">
                      <a16:colId xmlns:a16="http://schemas.microsoft.com/office/drawing/2014/main" val="3464504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 INTO</a:t>
                      </a:r>
                      <a:r>
                        <a:rPr lang="en-US" sz="20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TableName</a:t>
                      </a:r>
                      <a:r>
                        <a:rPr lang="en-US" sz="20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sz="20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columnList</a:t>
                      </a:r>
                      <a:r>
                        <a:rPr lang="en-US" sz="20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(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dataValueList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78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951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0C2A-C205-EE42-1AC3-37874A13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Kolom Table (</a:t>
            </a:r>
            <a:r>
              <a:rPr lang="en-US" dirty="0" err="1">
                <a:solidFill>
                  <a:srgbClr val="0000FF"/>
                </a:solidFill>
              </a:rPr>
              <a:t>cara</a:t>
            </a:r>
            <a:r>
              <a:rPr lang="en-US" dirty="0">
                <a:solidFill>
                  <a:srgbClr val="0000FF"/>
                </a:solidFill>
              </a:rPr>
              <a:t> 1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DC535-ABE7-685F-F46D-4B3B02875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4100084"/>
          </a:xfrm>
        </p:spPr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table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INSERT query.</a:t>
            </a:r>
          </a:p>
          <a:p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data pada table </a:t>
            </a:r>
            <a:r>
              <a:rPr lang="en-US" dirty="0" err="1"/>
              <a:t>staf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ID" dirty="0" err="1"/>
              <a:t>Penulisan</a:t>
            </a:r>
            <a:r>
              <a:rPr lang="en-ID" dirty="0"/>
              <a:t> Query: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6B2057-5FFB-E227-C24A-55883380C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848537"/>
              </p:ext>
            </p:extLst>
          </p:nvPr>
        </p:nvGraphicFramePr>
        <p:xfrm>
          <a:off x="1849120" y="3590166"/>
          <a:ext cx="7462752" cy="792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77265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22956364"/>
                    </a:ext>
                  </a:extLst>
                </a:gridCol>
                <a:gridCol w="1679171">
                  <a:extLst>
                    <a:ext uri="{9D8B030D-6E8A-4147-A177-3AD203B41FA5}">
                      <a16:colId xmlns:a16="http://schemas.microsoft.com/office/drawing/2014/main" val="794185465"/>
                    </a:ext>
                  </a:extLst>
                </a:gridCol>
                <a:gridCol w="1719580">
                  <a:extLst>
                    <a:ext uri="{9D8B030D-6E8A-4147-A177-3AD203B41FA5}">
                      <a16:colId xmlns:a16="http://schemas.microsoft.com/office/drawing/2014/main" val="14818428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07313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nsolas" panose="020B0609020204030204" pitchFamily="49" charset="0"/>
                        </a:rPr>
                        <a:t>nip</a:t>
                      </a:r>
                      <a:endParaRPr lang="en-ID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nama</a:t>
                      </a:r>
                      <a:endParaRPr lang="en-ID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posisi</a:t>
                      </a:r>
                      <a:endParaRPr lang="en-ID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tgl_masuk</a:t>
                      </a:r>
                      <a:endParaRPr lang="en-ID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gaji</a:t>
                      </a:r>
                      <a:endParaRPr lang="en-ID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17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nsolas" panose="020B0609020204030204" pitchFamily="49" charset="0"/>
                        </a:rPr>
                        <a:t>...</a:t>
                      </a:r>
                      <a:endParaRPr lang="en-ID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nsolas" panose="020B0609020204030204" pitchFamily="49" charset="0"/>
                        </a:rPr>
                        <a:t>...</a:t>
                      </a:r>
                      <a:endParaRPr lang="en-ID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nsolas" panose="020B0609020204030204" pitchFamily="49" charset="0"/>
                        </a:rPr>
                        <a:t>... </a:t>
                      </a:r>
                      <a:endParaRPr lang="en-ID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nsolas" panose="020B0609020204030204" pitchFamily="49" charset="0"/>
                        </a:rPr>
                        <a:t>...</a:t>
                      </a:r>
                      <a:endParaRPr lang="en-ID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nsolas" panose="020B0609020204030204" pitchFamily="49" charset="0"/>
                        </a:rPr>
                        <a:t>...</a:t>
                      </a:r>
                      <a:endParaRPr lang="en-ID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46111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D3D456-73EE-9FAF-DB8E-8D2062568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2444"/>
              </p:ext>
            </p:extLst>
          </p:nvPr>
        </p:nvGraphicFramePr>
        <p:xfrm>
          <a:off x="1849119" y="5359393"/>
          <a:ext cx="9437445" cy="701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437445">
                  <a:extLst>
                    <a:ext uri="{9D8B030D-6E8A-4147-A177-3AD203B41FA5}">
                      <a16:colId xmlns:a16="http://schemas.microsoft.com/office/drawing/2014/main" val="3464504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 INTO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staf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nip,nama,posisi,tgl_masuk,gaji</a:t>
                      </a:r>
                      <a:r>
                        <a:rPr lang="en-US" sz="2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(‘A001’,‘Dani’,‘Asisten’,’2014-02-01’,3800000);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78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537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E74D-A829-0889-ECC9-F10A99E8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Kolom Table (</a:t>
            </a:r>
            <a:r>
              <a:rPr lang="en-US" dirty="0" err="1">
                <a:solidFill>
                  <a:srgbClr val="0000FF"/>
                </a:solidFill>
              </a:rPr>
              <a:t>cara</a:t>
            </a:r>
            <a:r>
              <a:rPr lang="en-US" dirty="0">
                <a:solidFill>
                  <a:srgbClr val="0000FF"/>
                </a:solidFill>
              </a:rPr>
              <a:t> 2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B9C6-3C6A-4499-2DB5-8A0BA159B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dituliskan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i="1" dirty="0" err="1"/>
              <a:t>columnList</a:t>
            </a:r>
            <a:r>
              <a:rPr lang="en-US" dirty="0"/>
              <a:t>. 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4627BF-FDF8-D013-6E4A-DF9AE9E8BDA3}"/>
              </a:ext>
            </a:extLst>
          </p:cNvPr>
          <p:cNvGraphicFramePr>
            <a:graphicFrameLocks noGrp="1"/>
          </p:cNvGraphicFramePr>
          <p:nvPr/>
        </p:nvGraphicFramePr>
        <p:xfrm>
          <a:off x="1849120" y="3078480"/>
          <a:ext cx="9437445" cy="701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437445">
                  <a:extLst>
                    <a:ext uri="{9D8B030D-6E8A-4147-A177-3AD203B41FA5}">
                      <a16:colId xmlns:a16="http://schemas.microsoft.com/office/drawing/2014/main" val="3464504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 INTO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staf</a:t>
                      </a:r>
                      <a:endParaRPr lang="en-US" sz="20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(‘A001’,‘Dani’,‘L’,‘Asisten’,’2014-02-01’,3800000);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78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328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5881-1BDB-7D29-4179-9324960C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Kolom </a:t>
            </a:r>
            <a:r>
              <a:rPr lang="en-US" dirty="0" err="1"/>
              <a:t>Tertentu</a:t>
            </a:r>
            <a:r>
              <a:rPr lang="en-US" dirty="0"/>
              <a:t> (</a:t>
            </a:r>
            <a:r>
              <a:rPr lang="en-US" dirty="0" err="1">
                <a:solidFill>
                  <a:srgbClr val="0000FF"/>
                </a:solidFill>
              </a:rPr>
              <a:t>cara</a:t>
            </a:r>
            <a:r>
              <a:rPr lang="en-US" dirty="0">
                <a:solidFill>
                  <a:srgbClr val="0000FF"/>
                </a:solidFill>
              </a:rPr>
              <a:t> 1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A451E-8259-5E7F-2781-63C9ACCEC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data pada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data.</a:t>
            </a:r>
          </a:p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memasukkan</a:t>
            </a:r>
            <a:r>
              <a:rPr lang="en-US" dirty="0"/>
              <a:t> data pada </a:t>
            </a:r>
            <a:r>
              <a:rPr lang="en-US" dirty="0" err="1"/>
              <a:t>kolom</a:t>
            </a:r>
            <a:r>
              <a:rPr lang="en-US" dirty="0"/>
              <a:t> nip, </a:t>
            </a:r>
            <a:r>
              <a:rPr lang="en-US" dirty="0" err="1"/>
              <a:t>nama</a:t>
            </a:r>
            <a:r>
              <a:rPr lang="en-US" dirty="0"/>
              <a:t>, dan </a:t>
            </a:r>
            <a:r>
              <a:rPr lang="en-US" dirty="0" err="1"/>
              <a:t>posisi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F94F1A-C8B3-1789-8F80-4274F3FAFF66}"/>
              </a:ext>
            </a:extLst>
          </p:cNvPr>
          <p:cNvGraphicFramePr>
            <a:graphicFrameLocks noGrp="1"/>
          </p:cNvGraphicFramePr>
          <p:nvPr/>
        </p:nvGraphicFramePr>
        <p:xfrm>
          <a:off x="1849120" y="3643746"/>
          <a:ext cx="5516880" cy="701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516880">
                  <a:extLst>
                    <a:ext uri="{9D8B030D-6E8A-4147-A177-3AD203B41FA5}">
                      <a16:colId xmlns:a16="http://schemas.microsoft.com/office/drawing/2014/main" val="3464504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 INTO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staf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nip,nama,posisi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(‘A001’,‘Dani’,‘Asisten’);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78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127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4C19-FB2F-CD56-F7D9-1E350B71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Kolom </a:t>
            </a:r>
            <a:r>
              <a:rPr lang="en-US" dirty="0" err="1"/>
              <a:t>Tertentu</a:t>
            </a:r>
            <a:r>
              <a:rPr lang="en-US" dirty="0"/>
              <a:t> (</a:t>
            </a:r>
            <a:r>
              <a:rPr lang="en-US" dirty="0" err="1">
                <a:solidFill>
                  <a:srgbClr val="0000FF"/>
                </a:solidFill>
              </a:rPr>
              <a:t>cara</a:t>
            </a:r>
            <a:r>
              <a:rPr lang="en-US" dirty="0">
                <a:solidFill>
                  <a:srgbClr val="0000FF"/>
                </a:solidFill>
              </a:rPr>
              <a:t> 2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9A4B-40E9-B240-BC10-1CC937ACC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Cara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b="1" dirty="0"/>
              <a:t>NULL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dikosongi</a:t>
            </a:r>
            <a:r>
              <a:rPr lang="en-US" dirty="0"/>
              <a:t>.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099E2A-F6F0-048F-412F-1E5B3AA0A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595820"/>
              </p:ext>
            </p:extLst>
          </p:nvPr>
        </p:nvGraphicFramePr>
        <p:xfrm>
          <a:off x="1849120" y="3078480"/>
          <a:ext cx="7650480" cy="701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650480">
                  <a:extLst>
                    <a:ext uri="{9D8B030D-6E8A-4147-A177-3AD203B41FA5}">
                      <a16:colId xmlns:a16="http://schemas.microsoft.com/office/drawing/2014/main" val="3464504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 INTO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staf</a:t>
                      </a:r>
                      <a:endParaRPr lang="en-US" sz="20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(‘A001’,‘Dani’,‘Asisten’,NULL,NULL);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78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858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B015D-82A8-B2EB-4FCC-81A2E7D02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27C6-75FF-2305-8D6A-ADA6A8AD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82" y="911405"/>
            <a:ext cx="9744637" cy="809251"/>
          </a:xfrm>
        </p:spPr>
        <p:txBody>
          <a:bodyPr/>
          <a:lstStyle/>
          <a:p>
            <a:r>
              <a:rPr lang="en-US" dirty="0"/>
              <a:t>Latihan </a:t>
            </a:r>
            <a:r>
              <a:rPr lang="en-US" dirty="0" err="1"/>
              <a:t>Soal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F8EA9-93D5-3465-4F40-71D36B807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82" y="1842474"/>
            <a:ext cx="3074682" cy="397804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TimesNewRoman"/>
              </a:rPr>
              <a:t>Terapkan</a:t>
            </a:r>
            <a:r>
              <a:rPr lang="en-US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NewRoman"/>
              </a:rPr>
              <a:t>perintah</a:t>
            </a:r>
            <a:r>
              <a:rPr lang="en-US" dirty="0">
                <a:solidFill>
                  <a:srgbClr val="000000"/>
                </a:solidFill>
                <a:effectLst/>
                <a:latin typeface="TimesNewRoman"/>
              </a:rPr>
              <a:t> INSERT </a:t>
            </a:r>
            <a:r>
              <a:rPr lang="en-US" dirty="0" err="1">
                <a:solidFill>
                  <a:srgbClr val="000000"/>
                </a:solidFill>
                <a:effectLst/>
                <a:latin typeface="TimesNewRoman"/>
              </a:rPr>
              <a:t>untuk</a:t>
            </a:r>
            <a:r>
              <a:rPr lang="en-US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NewRoman"/>
              </a:rPr>
              <a:t>mengisi</a:t>
            </a:r>
            <a:r>
              <a:rPr lang="en-US" dirty="0">
                <a:solidFill>
                  <a:srgbClr val="000000"/>
                </a:solidFill>
                <a:effectLst/>
                <a:latin typeface="TimesNewRoman"/>
              </a:rPr>
              <a:t> 2 table di </a:t>
            </a:r>
            <a:r>
              <a:rPr lang="en-US" dirty="0" err="1">
                <a:solidFill>
                  <a:srgbClr val="000000"/>
                </a:solidFill>
                <a:effectLst/>
                <a:latin typeface="TimesNewRoman"/>
              </a:rPr>
              <a:t>samping</a:t>
            </a:r>
            <a:r>
              <a:rPr lang="en-US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NewRoman"/>
              </a:rPr>
              <a:t>seperti</a:t>
            </a:r>
            <a:r>
              <a:rPr lang="en-US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NewRoman"/>
              </a:rPr>
              <a:t>contoh</a:t>
            </a:r>
            <a:endParaRPr lang="en-US" dirty="0">
              <a:solidFill>
                <a:srgbClr val="000000"/>
              </a:solidFill>
              <a:effectLst/>
              <a:latin typeface="TimesNewRoman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9BAA6-BFC2-7250-F6AE-ACAC74F97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364" y="1316031"/>
            <a:ext cx="8401636" cy="450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3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3973-93A4-0882-3E88-5C9AF45E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Bahasan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B4920-1735-9BE4-B902-3C74CFA73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Review Database Languages &amp; Database Management System (DBMS)</a:t>
            </a:r>
          </a:p>
          <a:p>
            <a:pPr lvl="0"/>
            <a:r>
              <a:rPr lang="en-US" dirty="0"/>
              <a:t>Review DDL dan Latihan </a:t>
            </a:r>
            <a:r>
              <a:rPr lang="en-US" dirty="0" err="1"/>
              <a:t>Soal</a:t>
            </a:r>
            <a:r>
              <a:rPr lang="en-US" dirty="0"/>
              <a:t> 1</a:t>
            </a:r>
            <a:r>
              <a:rPr lang="id-ID" dirty="0"/>
              <a:t> </a:t>
            </a:r>
            <a:endParaRPr lang="en-US" dirty="0"/>
          </a:p>
          <a:p>
            <a:r>
              <a:rPr lang="en-ID" dirty="0"/>
              <a:t>Review DML dan Latihan </a:t>
            </a:r>
            <a:r>
              <a:rPr lang="en-ID" dirty="0" err="1"/>
              <a:t>Soal</a:t>
            </a:r>
            <a:r>
              <a:rPr lang="en-ID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992537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6777714" cy="1438761"/>
          </a:xfrm>
        </p:spPr>
        <p:txBody>
          <a:bodyPr>
            <a:normAutofit/>
          </a:bodyPr>
          <a:lstStyle/>
          <a:p>
            <a:r>
              <a:rPr lang="en-US" sz="8000" b="1" i="0" dirty="0"/>
              <a:t>TERIMA KASIH</a:t>
            </a:r>
            <a:endParaRPr lang="en-ID" sz="8000" b="1" i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4347237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sv-SE" sz="2000" b="1" dirty="0"/>
              <a:t>UTAMA</a:t>
            </a: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sv-SE" sz="2000" dirty="0"/>
              <a:t>Silberschatz, A., Korth, H. F. &amp; Sudarshan, S., 2022. Database System Concepts. 7th ed. New York: McGraw-Hill Education</a:t>
            </a: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sv-SE" sz="2000" dirty="0"/>
              <a:t>Connolly, T. &amp; Begg, C., 2015. Database Systems Apracticial Approach to Design, Implementation, and Management. Sixth Edition ed. s.l.:Pearson.</a:t>
            </a: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sv-SE" sz="2000" dirty="0"/>
              <a:t>Elmasri, R. &amp; Navathe, S. B., 2016. Fundamentalsmof Database Systems. 7th ed. s.l.:Pearson</a:t>
            </a: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sv-SE" sz="2000" dirty="0"/>
          </a:p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sv-SE" sz="2000" b="1" dirty="0"/>
              <a:t>PENDUKUNG</a:t>
            </a: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2000" dirty="0"/>
              <a:t>A</a:t>
            </a:r>
            <a:r>
              <a:rPr lang="en-US" sz="2000" dirty="0" err="1"/>
              <a:t>ripin</a:t>
            </a:r>
            <a:r>
              <a:rPr lang="id-ID" sz="2000" dirty="0"/>
              <a:t>., 2005. </a:t>
            </a:r>
            <a:r>
              <a:rPr lang="id-ID" sz="2000" i="1" dirty="0"/>
              <a:t>Praktikum Basis Data Dengan Database Server MySQL. </a:t>
            </a:r>
            <a:r>
              <a:rPr lang="id-ID" sz="2000" dirty="0"/>
              <a:t>Semarang: Fakultas Ilmu Komputer</a:t>
            </a:r>
            <a:endParaRPr lang="sv-SE" sz="2000" b="1" dirty="0"/>
          </a:p>
        </p:txBody>
      </p:sp>
    </p:spTree>
    <p:extLst>
      <p:ext uri="{BB962C8B-B14F-4D97-AF65-F5344CB8AC3E}">
        <p14:creationId xmlns:p14="http://schemas.microsoft.com/office/powerpoint/2010/main" val="158258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DC3716-5CD1-499C-1D89-037A8D11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Database Language &amp; DBMS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0B491-F59D-DAF2-C434-289CCD399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7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4409634"/>
          </a:xfrm>
        </p:spPr>
        <p:txBody>
          <a:bodyPr/>
          <a:lstStyle/>
          <a:p>
            <a:r>
              <a:rPr lang="id" dirty="0"/>
              <a:t>Sistem basis data menyediakan bahasa yang digunakan untuk mendefiniskan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u="sng" dirty="0">
                <a:solidFill>
                  <a:srgbClr val="7030A0"/>
                </a:solidFill>
              </a:rPr>
              <a:t>D</a:t>
            </a:r>
            <a:r>
              <a:rPr lang="id" i="1" u="sng" dirty="0">
                <a:solidFill>
                  <a:srgbClr val="7030A0"/>
                </a:solidFill>
              </a:rPr>
              <a:t>ata</a:t>
            </a:r>
            <a:r>
              <a:rPr lang="en-US" i="1" u="sng" dirty="0">
                <a:solidFill>
                  <a:srgbClr val="7030A0"/>
                </a:solidFill>
              </a:rPr>
              <a:t> D</a:t>
            </a:r>
            <a:r>
              <a:rPr lang="id" i="1" u="sng" dirty="0">
                <a:solidFill>
                  <a:srgbClr val="7030A0"/>
                </a:solidFill>
              </a:rPr>
              <a:t>efinition </a:t>
            </a:r>
            <a:r>
              <a:rPr lang="en-US" i="1" u="sng" dirty="0">
                <a:solidFill>
                  <a:srgbClr val="7030A0"/>
                </a:solidFill>
              </a:rPr>
              <a:t>L</a:t>
            </a:r>
            <a:r>
              <a:rPr lang="id" i="1" u="sng" dirty="0">
                <a:solidFill>
                  <a:srgbClr val="7030A0"/>
                </a:solidFill>
              </a:rPr>
              <a:t>anguage </a:t>
            </a:r>
            <a:r>
              <a:rPr lang="id" u="sng" dirty="0">
                <a:solidFill>
                  <a:srgbClr val="7030A0"/>
                </a:solidFill>
              </a:rPr>
              <a:t>(DDL)</a:t>
            </a:r>
            <a:r>
              <a:rPr lang="id" dirty="0">
                <a:solidFill>
                  <a:srgbClr val="7030A0"/>
                </a:solidFill>
              </a:rPr>
              <a:t> </a:t>
            </a:r>
            <a:r>
              <a:rPr lang="id" dirty="0"/>
              <a:t>dan bahasa untuk memanipulasi data </a:t>
            </a:r>
            <a:r>
              <a:rPr lang="en-US" dirty="0" err="1"/>
              <a:t>atau</a:t>
            </a:r>
            <a:r>
              <a:rPr lang="id" dirty="0"/>
              <a:t> </a:t>
            </a:r>
            <a:r>
              <a:rPr lang="en-US" i="1" u="sng" dirty="0">
                <a:solidFill>
                  <a:srgbClr val="0070C0"/>
                </a:solidFill>
              </a:rPr>
              <a:t>D</a:t>
            </a:r>
            <a:r>
              <a:rPr lang="id" i="1" u="sng" dirty="0">
                <a:solidFill>
                  <a:srgbClr val="0070C0"/>
                </a:solidFill>
              </a:rPr>
              <a:t>ata</a:t>
            </a:r>
            <a:r>
              <a:rPr lang="en-US" i="1" u="sng" dirty="0">
                <a:solidFill>
                  <a:srgbClr val="0070C0"/>
                </a:solidFill>
              </a:rPr>
              <a:t> M</a:t>
            </a:r>
            <a:r>
              <a:rPr lang="id" i="1" u="sng" dirty="0">
                <a:solidFill>
                  <a:srgbClr val="0070C0"/>
                </a:solidFill>
              </a:rPr>
              <a:t>anipulation </a:t>
            </a:r>
            <a:r>
              <a:rPr lang="en-US" i="1" u="sng" dirty="0">
                <a:solidFill>
                  <a:srgbClr val="0070C0"/>
                </a:solidFill>
              </a:rPr>
              <a:t>L</a:t>
            </a:r>
            <a:r>
              <a:rPr lang="id" i="1" u="sng" dirty="0">
                <a:solidFill>
                  <a:srgbClr val="0070C0"/>
                </a:solidFill>
              </a:rPr>
              <a:t>anguage</a:t>
            </a:r>
            <a:r>
              <a:rPr lang="id" u="sng" dirty="0">
                <a:solidFill>
                  <a:srgbClr val="0070C0"/>
                </a:solidFill>
              </a:rPr>
              <a:t> (DML)</a:t>
            </a:r>
            <a:r>
              <a:rPr lang="en-US" u="sng" dirty="0">
                <a:solidFill>
                  <a:srgbClr val="0070C0"/>
                </a:solidFill>
              </a:rPr>
              <a:t> </a:t>
            </a:r>
            <a:r>
              <a:rPr lang="id" dirty="0"/>
              <a:t>(Silberschatz, et al., 2022)</a:t>
            </a:r>
            <a:endParaRPr lang="en-US" dirty="0"/>
          </a:p>
          <a:p>
            <a:r>
              <a:rPr lang="en-US" dirty="0"/>
              <a:t>DDL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DBA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mendeskripsikan</a:t>
            </a:r>
            <a:r>
              <a:rPr lang="en-US" dirty="0"/>
              <a:t> dan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, </a:t>
            </a:r>
            <a:r>
              <a:rPr lang="en-US" dirty="0" err="1"/>
              <a:t>atribut</a:t>
            </a:r>
            <a:r>
              <a:rPr lang="en-US" dirty="0"/>
              <a:t>, dan </a:t>
            </a:r>
            <a:r>
              <a:rPr lang="en-US" dirty="0" err="1"/>
              <a:t>hubungan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,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dan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(Connolly &amp; </a:t>
            </a:r>
            <a:r>
              <a:rPr lang="en-US" dirty="0" err="1"/>
              <a:t>Begg</a:t>
            </a:r>
            <a:r>
              <a:rPr lang="en-US" dirty="0"/>
              <a:t>, 2015)</a:t>
            </a:r>
          </a:p>
          <a:p>
            <a:endParaRPr lang="en-US" dirty="0"/>
          </a:p>
          <a:p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0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n-NO" sz="2800" dirty="0"/>
              <a:t>DML merupakan sebuah bahasa yang menyediakan sekumpulan operasi untuk mendukung operasi manipulasi data dasar pada data yang disimpan dalam database</a:t>
            </a:r>
          </a:p>
          <a:p>
            <a:r>
              <a:rPr lang="nn-NO" sz="2800" dirty="0"/>
              <a:t>Operasi manipulasi data biasanya meliputi:</a:t>
            </a:r>
          </a:p>
          <a:p>
            <a:pPr lvl="1"/>
            <a:r>
              <a:rPr lang="nn-NO" sz="2400" dirty="0"/>
              <a:t>penyisipan data baru ke dalam database</a:t>
            </a:r>
          </a:p>
          <a:p>
            <a:pPr lvl="1"/>
            <a:r>
              <a:rPr lang="nn-NO" sz="2400" dirty="0"/>
              <a:t>modifikasi data yang disimpan dalam database</a:t>
            </a:r>
          </a:p>
          <a:p>
            <a:pPr lvl="1"/>
            <a:r>
              <a:rPr lang="nn-NO" sz="2400" dirty="0"/>
              <a:t>pengambilan data yang terdapat dalam database</a:t>
            </a:r>
          </a:p>
          <a:p>
            <a:pPr lvl="1"/>
            <a:r>
              <a:rPr lang="nn-NO" sz="2400" dirty="0"/>
              <a:t>penghapusan data dari database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EB662-1412-E72A-58F0-F60108BD4F65}"/>
              </a:ext>
            </a:extLst>
          </p:cNvPr>
          <p:cNvSpPr txBox="1"/>
          <p:nvPr/>
        </p:nvSpPr>
        <p:spPr>
          <a:xfrm>
            <a:off x="8827993" y="5820522"/>
            <a:ext cx="2458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(Connolly &amp; </a:t>
            </a:r>
            <a:r>
              <a:rPr lang="en-US" dirty="0" err="1"/>
              <a:t>Begg</a:t>
            </a:r>
            <a:r>
              <a:rPr lang="en-US" dirty="0"/>
              <a:t>, 2015)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4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kueri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data, </a:t>
            </a:r>
            <a:r>
              <a:rPr lang="en-US" dirty="0" err="1"/>
              <a:t>memodifikasi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basis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.</a:t>
            </a:r>
          </a:p>
          <a:p>
            <a:r>
              <a:rPr lang="en-US" dirty="0"/>
              <a:t>SQL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basis data </a:t>
            </a:r>
            <a:r>
              <a:rPr lang="en-US" dirty="0" err="1"/>
              <a:t>relasional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99714" y="5826780"/>
            <a:ext cx="255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" dirty="0">
                <a:latin typeface="+mj-lt"/>
              </a:rPr>
              <a:t>(Silberschatz, et al., 2022)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6179310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7440</TotalTime>
  <Words>1607</Words>
  <Application>Microsoft Office PowerPoint</Application>
  <PresentationFormat>Widescreen</PresentationFormat>
  <Paragraphs>235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Arial Black</vt:lpstr>
      <vt:lpstr>Calibri</vt:lpstr>
      <vt:lpstr>Candara</vt:lpstr>
      <vt:lpstr>Consolas</vt:lpstr>
      <vt:lpstr>Courier New</vt:lpstr>
      <vt:lpstr>Signika</vt:lpstr>
      <vt:lpstr>TimesNewRoman</vt:lpstr>
      <vt:lpstr>Wingdings</vt:lpstr>
      <vt:lpstr>1_Custom Design</vt:lpstr>
      <vt:lpstr>Pengantar Sistem Basis Data</vt:lpstr>
      <vt:lpstr>Deskripsi Mata Kuliah Sistem Basis Data (SBD)</vt:lpstr>
      <vt:lpstr>Prosentase Penilaian MK SBD</vt:lpstr>
      <vt:lpstr>Pokok Bahasan</vt:lpstr>
      <vt:lpstr>Referensi</vt:lpstr>
      <vt:lpstr>Review Database Language &amp; DBMS</vt:lpstr>
      <vt:lpstr>Database Language</vt:lpstr>
      <vt:lpstr>Database Language</vt:lpstr>
      <vt:lpstr>SQL Language</vt:lpstr>
      <vt:lpstr>DBMS</vt:lpstr>
      <vt:lpstr>DBMS and Tools</vt:lpstr>
      <vt:lpstr>Contoh DBMS Lainnya</vt:lpstr>
      <vt:lpstr>Contoh DBMS Lainnya</vt:lpstr>
      <vt:lpstr>Contoh DBMS Lainnya</vt:lpstr>
      <vt:lpstr>Menjalankan mysql melalui Xampp</vt:lpstr>
      <vt:lpstr>Review DDL</vt:lpstr>
      <vt:lpstr>Data Definition Language (DDL)</vt:lpstr>
      <vt:lpstr>Penerapan Bahasa Basis Data DDL</vt:lpstr>
      <vt:lpstr>Penerapan Bahasa Basis Data DDL</vt:lpstr>
      <vt:lpstr>Penerapan Bahasa Basis Data DDL</vt:lpstr>
      <vt:lpstr>Menjalankan mysql melalui Xampp</vt:lpstr>
      <vt:lpstr>Membuat Database</vt:lpstr>
      <vt:lpstr>Menggunakan Database</vt:lpstr>
      <vt:lpstr>Membuat Tabel</vt:lpstr>
      <vt:lpstr>Latihan Soal 1</vt:lpstr>
      <vt:lpstr>Review DML</vt:lpstr>
      <vt:lpstr>Data Manipulation Language (DML)</vt:lpstr>
      <vt:lpstr>Menampilkan Informasi</vt:lpstr>
      <vt:lpstr>Menampilkan semua Informasi Tabel (cara 1)</vt:lpstr>
      <vt:lpstr>Menampilkan semua Informasi Tabel (cara 2)</vt:lpstr>
      <vt:lpstr>Menampilkan Informasi tertentu</vt:lpstr>
      <vt:lpstr>SELECT dengan Klausa WHERE</vt:lpstr>
      <vt:lpstr>Contoh SELECT dengan Klausa WHERE</vt:lpstr>
      <vt:lpstr>Menambahkan Data ke Database</vt:lpstr>
      <vt:lpstr>Menambahkan Data ke Semua Kolom Table (cara 1)</vt:lpstr>
      <vt:lpstr>Menambahkan Data ke Semua Kolom Table (cara 2)</vt:lpstr>
      <vt:lpstr>Menambahkan Data ke Kolom Tertentu (cara 1)</vt:lpstr>
      <vt:lpstr>Menambahkan Data ke Kolom Tertentu (cara 2)</vt:lpstr>
      <vt:lpstr>Latihan Soal 2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idss-dreams</cp:lastModifiedBy>
  <cp:revision>431</cp:revision>
  <dcterms:created xsi:type="dcterms:W3CDTF">2020-07-23T01:18:59Z</dcterms:created>
  <dcterms:modified xsi:type="dcterms:W3CDTF">2024-03-03T09:57:50Z</dcterms:modified>
</cp:coreProperties>
</file>