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78" r:id="rId25"/>
    <p:sldId id="288"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Maven Pro" panose="020B0604020202020204" charset="0"/>
      <p:regular r:id="rId36"/>
      <p:bold r:id="rId37"/>
    </p:embeddedFont>
    <p:embeddedFont>
      <p:font typeface="Nunito" panose="020B0604020202020204" charset="0"/>
      <p:regular r:id="rId38"/>
      <p:bold r:id="rId39"/>
      <p:italic r:id="rId40"/>
      <p:boldItalic r:id="rId41"/>
    </p:embeddedFont>
    <p:embeddedFont>
      <p:font typeface="Poppins" panose="020B0604020202020204" charset="0"/>
      <p:regular r:id="rId42"/>
      <p:bold r:id="rId43"/>
      <p:italic r:id="rId44"/>
      <p:boldItalic r:id="rId45"/>
    </p:embeddedFont>
    <p:embeddedFont>
      <p:font typeface="Tw Cen MT" panose="020B0602020104020603"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hX8M4dNPHJbratQxmDIfxSCzFS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E61808-89A6-4E55-B519-AFB6DE2D3DF2}">
  <a:tblStyle styleId="{73E61808-89A6-4E55-B519-AFB6DE2D3D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1FCC55-BD4A-4D34-B0CB-6854838BC8F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4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7fbd9ad84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7fbd9ad84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7fbd9ad849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7fbd9ad849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7fbd9ad849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7fbd9ad849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7fbd9ad849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7fbd9ad849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7fbd9ad849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g17fbd9ad849_2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1" name="Google Shape;5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a2d44ab21a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8" name="Google Shape;568;g1a2d44ab21a_2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a2d44ab21a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g1a2d44ab21a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a5b6a277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8" name="Google Shape;618;g1a5b6a2779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7fbd9ad849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g17fbd9ad849_2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5" name="Google Shape;6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5" name="Google Shape;6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5256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7fbd9ad849_2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g17fbd9ad849_2_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7fbd9ad849_2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g17fbd9ad849_2_2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1a4ff0c6d43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5" name="Google Shape;645;g1a4ff0c6d43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7fbd9ad849_2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4" name="Google Shape;654;g17fbd9ad849_2_2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5" name="Google Shape;66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1" name="Google Shape;6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a2d44ab21a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0" name="Google Shape;680;g1a2d44ab21a_2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7"/>
          <p:cNvGrpSpPr/>
          <p:nvPr/>
        </p:nvGrpSpPr>
        <p:grpSpPr>
          <a:xfrm>
            <a:off x="7343003" y="3409675"/>
            <a:ext cx="1691422" cy="1732548"/>
            <a:chOff x="7343003" y="3409675"/>
            <a:chExt cx="1691422" cy="1732548"/>
          </a:xfrm>
        </p:grpSpPr>
        <p:grpSp>
          <p:nvGrpSpPr>
            <p:cNvPr id="11" name="Google Shape;11;p27"/>
            <p:cNvGrpSpPr/>
            <p:nvPr/>
          </p:nvGrpSpPr>
          <p:grpSpPr>
            <a:xfrm>
              <a:off x="7343003" y="4453711"/>
              <a:ext cx="316800" cy="688512"/>
              <a:chOff x="7343003" y="4453711"/>
              <a:chExt cx="316800" cy="688512"/>
            </a:xfrm>
          </p:grpSpPr>
          <p:sp>
            <p:nvSpPr>
              <p:cNvPr id="12" name="Google Shape;12;p27"/>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7"/>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27"/>
            <p:cNvGrpSpPr/>
            <p:nvPr/>
          </p:nvGrpSpPr>
          <p:grpSpPr>
            <a:xfrm>
              <a:off x="7801210" y="4105700"/>
              <a:ext cx="316800" cy="1036523"/>
              <a:chOff x="7801210" y="4105700"/>
              <a:chExt cx="316800" cy="1036523"/>
            </a:xfrm>
          </p:grpSpPr>
          <p:sp>
            <p:nvSpPr>
              <p:cNvPr id="15" name="Google Shape;15;p27"/>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7"/>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7"/>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7"/>
            <p:cNvGrpSpPr/>
            <p:nvPr/>
          </p:nvGrpSpPr>
          <p:grpSpPr>
            <a:xfrm>
              <a:off x="8259418" y="3757688"/>
              <a:ext cx="316800" cy="1384535"/>
              <a:chOff x="8259418" y="3757688"/>
              <a:chExt cx="316800" cy="1384535"/>
            </a:xfrm>
          </p:grpSpPr>
          <p:sp>
            <p:nvSpPr>
              <p:cNvPr id="19" name="Google Shape;19;p27"/>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7"/>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7"/>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27"/>
            <p:cNvGrpSpPr/>
            <p:nvPr/>
          </p:nvGrpSpPr>
          <p:grpSpPr>
            <a:xfrm>
              <a:off x="8717625" y="3409675"/>
              <a:ext cx="316800" cy="1732548"/>
              <a:chOff x="8717625" y="3409675"/>
              <a:chExt cx="316800" cy="1732548"/>
            </a:xfrm>
          </p:grpSpPr>
          <p:sp>
            <p:nvSpPr>
              <p:cNvPr id="24" name="Google Shape;24;p27"/>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7"/>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7"/>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7"/>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7"/>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27"/>
          <p:cNvGrpSpPr/>
          <p:nvPr/>
        </p:nvGrpSpPr>
        <p:grpSpPr>
          <a:xfrm>
            <a:off x="5043503" y="0"/>
            <a:ext cx="3814072" cy="3839102"/>
            <a:chOff x="5043503" y="0"/>
            <a:chExt cx="3814072" cy="3839102"/>
          </a:xfrm>
        </p:grpSpPr>
        <p:sp>
          <p:nvSpPr>
            <p:cNvPr id="30" name="Google Shape;30;p27"/>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7"/>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27"/>
            <p:cNvGrpSpPr/>
            <p:nvPr/>
          </p:nvGrpSpPr>
          <p:grpSpPr>
            <a:xfrm>
              <a:off x="7647812" y="2704283"/>
              <a:ext cx="635219" cy="635219"/>
              <a:chOff x="6725724" y="2701260"/>
              <a:chExt cx="1208101" cy="1208100"/>
            </a:xfrm>
          </p:grpSpPr>
          <p:sp>
            <p:nvSpPr>
              <p:cNvPr id="33" name="Google Shape;33;p27"/>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7"/>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7"/>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27"/>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27"/>
            <p:cNvGrpSpPr/>
            <p:nvPr/>
          </p:nvGrpSpPr>
          <p:grpSpPr>
            <a:xfrm>
              <a:off x="7952720" y="179238"/>
              <a:ext cx="873165" cy="873003"/>
              <a:chOff x="7754428" y="208725"/>
              <a:chExt cx="541800" cy="541800"/>
            </a:xfrm>
          </p:grpSpPr>
          <p:sp>
            <p:nvSpPr>
              <p:cNvPr id="38" name="Google Shape;38;p27"/>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7"/>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27"/>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7"/>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7"/>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7"/>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7"/>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7"/>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27"/>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27"/>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5"/>
        <p:cNvGrpSpPr/>
        <p:nvPr/>
      </p:nvGrpSpPr>
      <p:grpSpPr>
        <a:xfrm>
          <a:off x="0" y="0"/>
          <a:ext cx="0" cy="0"/>
          <a:chOff x="0" y="0"/>
          <a:chExt cx="0" cy="0"/>
        </a:xfrm>
      </p:grpSpPr>
      <p:grpSp>
        <p:nvGrpSpPr>
          <p:cNvPr id="266" name="Google Shape;266;p38"/>
          <p:cNvGrpSpPr/>
          <p:nvPr/>
        </p:nvGrpSpPr>
        <p:grpSpPr>
          <a:xfrm>
            <a:off x="713373" y="3847119"/>
            <a:ext cx="825392" cy="825392"/>
            <a:chOff x="348199" y="179450"/>
            <a:chExt cx="1116300" cy="1116300"/>
          </a:xfrm>
        </p:grpSpPr>
        <p:sp>
          <p:nvSpPr>
            <p:cNvPr id="267" name="Google Shape;267;p3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p38"/>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270" name="Google Shape;270;p3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3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grpSp>
        <p:nvGrpSpPr>
          <p:cNvPr id="50" name="Google Shape;50;p28"/>
          <p:cNvGrpSpPr/>
          <p:nvPr/>
        </p:nvGrpSpPr>
        <p:grpSpPr>
          <a:xfrm>
            <a:off x="625966" y="299376"/>
            <a:ext cx="999312" cy="999312"/>
            <a:chOff x="348199" y="179450"/>
            <a:chExt cx="1116300" cy="1116300"/>
          </a:xfrm>
        </p:grpSpPr>
        <p:sp>
          <p:nvSpPr>
            <p:cNvPr id="51" name="Google Shape;51;p2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 name="Google Shape;53;p2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28"/>
          <p:cNvSpPr txBox="1">
            <a:spLocks noGrp="1"/>
          </p:cNvSpPr>
          <p:nvPr>
            <p:ph type="body" idx="1"/>
          </p:nvPr>
        </p:nvSpPr>
        <p:spPr>
          <a:xfrm>
            <a:off x="1818775" y="2740350"/>
            <a:ext cx="2685000" cy="1401900"/>
          </a:xfrm>
          <a:prstGeom prst="rect">
            <a:avLst/>
          </a:prstGeom>
          <a:noFill/>
          <a:ln>
            <a:noFill/>
          </a:ln>
        </p:spPr>
        <p:txBody>
          <a:bodyPr spcFirstLastPara="1" wrap="square" lIns="91425" tIns="91425" rIns="91425" bIns="91425" anchor="t" anchorCtr="0">
            <a:normAutofit/>
          </a:bodyPr>
          <a:lstStyle>
            <a:lvl1pPr marL="457200" lvl="0" indent="-311150" algn="l">
              <a:lnSpc>
                <a:spcPct val="114000"/>
              </a:lnSpc>
              <a:spcBef>
                <a:spcPts val="0"/>
              </a:spcBef>
              <a:spcAft>
                <a:spcPts val="0"/>
              </a:spcAft>
              <a:buSzPts val="1300"/>
              <a:buChar char="●"/>
              <a:defRPr sz="2000">
                <a:latin typeface="Arial"/>
                <a:ea typeface="Arial"/>
                <a:cs typeface="Arial"/>
                <a:sym typeface="Arial"/>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2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56"/>
        <p:cNvGrpSpPr/>
        <p:nvPr/>
      </p:nvGrpSpPr>
      <p:grpSpPr>
        <a:xfrm>
          <a:off x="0" y="0"/>
          <a:ext cx="0" cy="0"/>
          <a:chOff x="0" y="0"/>
          <a:chExt cx="0" cy="0"/>
        </a:xfrm>
      </p:grpSpPr>
      <p:grpSp>
        <p:nvGrpSpPr>
          <p:cNvPr id="57" name="Google Shape;57;p29"/>
          <p:cNvGrpSpPr/>
          <p:nvPr/>
        </p:nvGrpSpPr>
        <p:grpSpPr>
          <a:xfrm>
            <a:off x="52" y="4099200"/>
            <a:ext cx="9144036" cy="1044300"/>
            <a:chOff x="52" y="4099200"/>
            <a:chExt cx="9144036" cy="1044300"/>
          </a:xfrm>
        </p:grpSpPr>
        <p:grpSp>
          <p:nvGrpSpPr>
            <p:cNvPr id="58" name="Google Shape;58;p29"/>
            <p:cNvGrpSpPr/>
            <p:nvPr/>
          </p:nvGrpSpPr>
          <p:grpSpPr>
            <a:xfrm>
              <a:off x="52" y="4309200"/>
              <a:ext cx="231622" cy="834300"/>
              <a:chOff x="2688737" y="4301380"/>
              <a:chExt cx="231900" cy="834300"/>
            </a:xfrm>
          </p:grpSpPr>
          <p:sp>
            <p:nvSpPr>
              <p:cNvPr id="59" name="Google Shape;59;p29"/>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9"/>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9"/>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9"/>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 name="Google Shape;63;p29"/>
            <p:cNvGrpSpPr/>
            <p:nvPr/>
          </p:nvGrpSpPr>
          <p:grpSpPr>
            <a:xfrm>
              <a:off x="371406" y="4099200"/>
              <a:ext cx="231622" cy="1044300"/>
              <a:chOff x="2688737" y="4091380"/>
              <a:chExt cx="231900" cy="1044300"/>
            </a:xfrm>
          </p:grpSpPr>
          <p:sp>
            <p:nvSpPr>
              <p:cNvPr id="64" name="Google Shape;64;p29"/>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9"/>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9"/>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9"/>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9"/>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29"/>
            <p:cNvGrpSpPr/>
            <p:nvPr/>
          </p:nvGrpSpPr>
          <p:grpSpPr>
            <a:xfrm>
              <a:off x="742761" y="4309200"/>
              <a:ext cx="231622" cy="834300"/>
              <a:chOff x="2688737" y="4301380"/>
              <a:chExt cx="231900" cy="834300"/>
            </a:xfrm>
          </p:grpSpPr>
          <p:sp>
            <p:nvSpPr>
              <p:cNvPr id="70" name="Google Shape;70;p29"/>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9"/>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9"/>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9"/>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29"/>
            <p:cNvGrpSpPr/>
            <p:nvPr/>
          </p:nvGrpSpPr>
          <p:grpSpPr>
            <a:xfrm>
              <a:off x="1114115" y="4518900"/>
              <a:ext cx="231622" cy="624600"/>
              <a:chOff x="2688737" y="4511080"/>
              <a:chExt cx="231900" cy="624600"/>
            </a:xfrm>
          </p:grpSpPr>
          <p:sp>
            <p:nvSpPr>
              <p:cNvPr id="75" name="Google Shape;75;p29"/>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9"/>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9"/>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29"/>
            <p:cNvGrpSpPr/>
            <p:nvPr/>
          </p:nvGrpSpPr>
          <p:grpSpPr>
            <a:xfrm>
              <a:off x="1856753" y="4099200"/>
              <a:ext cx="231600" cy="1044300"/>
              <a:chOff x="1856753" y="4099200"/>
              <a:chExt cx="231600" cy="1044300"/>
            </a:xfrm>
          </p:grpSpPr>
          <p:sp>
            <p:nvSpPr>
              <p:cNvPr id="79" name="Google Shape;79;p29"/>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9"/>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9"/>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9"/>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9"/>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 name="Google Shape;84;p29"/>
            <p:cNvGrpSpPr/>
            <p:nvPr/>
          </p:nvGrpSpPr>
          <p:grpSpPr>
            <a:xfrm>
              <a:off x="2228107" y="4309200"/>
              <a:ext cx="231600" cy="834300"/>
              <a:chOff x="2228107" y="4309200"/>
              <a:chExt cx="231600" cy="834300"/>
            </a:xfrm>
          </p:grpSpPr>
          <p:sp>
            <p:nvSpPr>
              <p:cNvPr id="85" name="Google Shape;85;p29"/>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9"/>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9"/>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9"/>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29"/>
            <p:cNvGrpSpPr/>
            <p:nvPr/>
          </p:nvGrpSpPr>
          <p:grpSpPr>
            <a:xfrm>
              <a:off x="2599462" y="4518900"/>
              <a:ext cx="231600" cy="624600"/>
              <a:chOff x="2599462" y="4518900"/>
              <a:chExt cx="231600" cy="624600"/>
            </a:xfrm>
          </p:grpSpPr>
          <p:sp>
            <p:nvSpPr>
              <p:cNvPr id="90" name="Google Shape;90;p29"/>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9"/>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9"/>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29"/>
            <p:cNvGrpSpPr/>
            <p:nvPr/>
          </p:nvGrpSpPr>
          <p:grpSpPr>
            <a:xfrm>
              <a:off x="3342171" y="4099200"/>
              <a:ext cx="231600" cy="1044300"/>
              <a:chOff x="3342171" y="4099200"/>
              <a:chExt cx="231600" cy="1044300"/>
            </a:xfrm>
          </p:grpSpPr>
          <p:sp>
            <p:nvSpPr>
              <p:cNvPr id="94" name="Google Shape;94;p29"/>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9"/>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9"/>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9"/>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9"/>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 name="Google Shape;99;p29"/>
            <p:cNvGrpSpPr/>
            <p:nvPr/>
          </p:nvGrpSpPr>
          <p:grpSpPr>
            <a:xfrm>
              <a:off x="3713525" y="4309200"/>
              <a:ext cx="231600" cy="834300"/>
              <a:chOff x="3713525" y="4309200"/>
              <a:chExt cx="231600" cy="834300"/>
            </a:xfrm>
          </p:grpSpPr>
          <p:sp>
            <p:nvSpPr>
              <p:cNvPr id="100" name="Google Shape;100;p29"/>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9"/>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9"/>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9"/>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 name="Google Shape;104;p29"/>
            <p:cNvGrpSpPr/>
            <p:nvPr/>
          </p:nvGrpSpPr>
          <p:grpSpPr>
            <a:xfrm>
              <a:off x="1485398" y="4309200"/>
              <a:ext cx="231600" cy="834300"/>
              <a:chOff x="1485398" y="4309200"/>
              <a:chExt cx="231600" cy="834300"/>
            </a:xfrm>
          </p:grpSpPr>
          <p:sp>
            <p:nvSpPr>
              <p:cNvPr id="105" name="Google Shape;105;p29"/>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9"/>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9"/>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9"/>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 name="Google Shape;109;p29"/>
            <p:cNvGrpSpPr/>
            <p:nvPr/>
          </p:nvGrpSpPr>
          <p:grpSpPr>
            <a:xfrm>
              <a:off x="4084879" y="4518900"/>
              <a:ext cx="231600" cy="624600"/>
              <a:chOff x="4084879" y="4518900"/>
              <a:chExt cx="231600" cy="624600"/>
            </a:xfrm>
          </p:grpSpPr>
          <p:sp>
            <p:nvSpPr>
              <p:cNvPr id="110" name="Google Shape;110;p29"/>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9"/>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 name="Google Shape;113;p29"/>
            <p:cNvGrpSpPr/>
            <p:nvPr/>
          </p:nvGrpSpPr>
          <p:grpSpPr>
            <a:xfrm>
              <a:off x="2970816" y="4309200"/>
              <a:ext cx="231600" cy="834300"/>
              <a:chOff x="2970816" y="4309200"/>
              <a:chExt cx="231600" cy="834300"/>
            </a:xfrm>
          </p:grpSpPr>
          <p:sp>
            <p:nvSpPr>
              <p:cNvPr id="114" name="Google Shape;114;p29"/>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9"/>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9"/>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29"/>
            <p:cNvGrpSpPr/>
            <p:nvPr/>
          </p:nvGrpSpPr>
          <p:grpSpPr>
            <a:xfrm>
              <a:off x="4456234" y="4309200"/>
              <a:ext cx="231600" cy="834300"/>
              <a:chOff x="4456234" y="4309200"/>
              <a:chExt cx="231600" cy="834300"/>
            </a:xfrm>
          </p:grpSpPr>
          <p:sp>
            <p:nvSpPr>
              <p:cNvPr id="119" name="Google Shape;119;p29"/>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9"/>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9"/>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9"/>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 name="Google Shape;123;p29"/>
            <p:cNvGrpSpPr/>
            <p:nvPr/>
          </p:nvGrpSpPr>
          <p:grpSpPr>
            <a:xfrm>
              <a:off x="4827588" y="4099200"/>
              <a:ext cx="231600" cy="1044300"/>
              <a:chOff x="4827588" y="4099200"/>
              <a:chExt cx="231600" cy="1044300"/>
            </a:xfrm>
          </p:grpSpPr>
          <p:sp>
            <p:nvSpPr>
              <p:cNvPr id="124" name="Google Shape;124;p29"/>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9"/>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9"/>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9"/>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9"/>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 name="Google Shape;129;p29"/>
            <p:cNvGrpSpPr/>
            <p:nvPr/>
          </p:nvGrpSpPr>
          <p:grpSpPr>
            <a:xfrm>
              <a:off x="5198943" y="4309200"/>
              <a:ext cx="231600" cy="834300"/>
              <a:chOff x="5198943" y="4309200"/>
              <a:chExt cx="231600" cy="834300"/>
            </a:xfrm>
          </p:grpSpPr>
          <p:sp>
            <p:nvSpPr>
              <p:cNvPr id="130" name="Google Shape;130;p29"/>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9"/>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9"/>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29"/>
            <p:cNvGrpSpPr/>
            <p:nvPr/>
          </p:nvGrpSpPr>
          <p:grpSpPr>
            <a:xfrm>
              <a:off x="5570297" y="4518900"/>
              <a:ext cx="231600" cy="624600"/>
              <a:chOff x="5570297" y="4518900"/>
              <a:chExt cx="231600" cy="624600"/>
            </a:xfrm>
          </p:grpSpPr>
          <p:sp>
            <p:nvSpPr>
              <p:cNvPr id="135" name="Google Shape;135;p29"/>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9"/>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9"/>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 name="Google Shape;138;p29"/>
            <p:cNvGrpSpPr/>
            <p:nvPr/>
          </p:nvGrpSpPr>
          <p:grpSpPr>
            <a:xfrm>
              <a:off x="5941652" y="4309200"/>
              <a:ext cx="231600" cy="834300"/>
              <a:chOff x="5941652" y="4309200"/>
              <a:chExt cx="231600" cy="834300"/>
            </a:xfrm>
          </p:grpSpPr>
          <p:sp>
            <p:nvSpPr>
              <p:cNvPr id="139" name="Google Shape;139;p29"/>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9"/>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9"/>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9"/>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29"/>
            <p:cNvGrpSpPr/>
            <p:nvPr/>
          </p:nvGrpSpPr>
          <p:grpSpPr>
            <a:xfrm>
              <a:off x="6313006" y="4099200"/>
              <a:ext cx="231600" cy="1044300"/>
              <a:chOff x="6313006" y="4099200"/>
              <a:chExt cx="231600" cy="1044300"/>
            </a:xfrm>
          </p:grpSpPr>
          <p:sp>
            <p:nvSpPr>
              <p:cNvPr id="144" name="Google Shape;144;p29"/>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9"/>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9"/>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9"/>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9"/>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29"/>
            <p:cNvGrpSpPr/>
            <p:nvPr/>
          </p:nvGrpSpPr>
          <p:grpSpPr>
            <a:xfrm>
              <a:off x="6684361" y="4309200"/>
              <a:ext cx="231600" cy="834300"/>
              <a:chOff x="6684361" y="4309200"/>
              <a:chExt cx="231600" cy="834300"/>
            </a:xfrm>
          </p:grpSpPr>
          <p:sp>
            <p:nvSpPr>
              <p:cNvPr id="150" name="Google Shape;150;p29"/>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9"/>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9"/>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9"/>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 name="Google Shape;154;p29"/>
            <p:cNvGrpSpPr/>
            <p:nvPr/>
          </p:nvGrpSpPr>
          <p:grpSpPr>
            <a:xfrm>
              <a:off x="7055715" y="4518900"/>
              <a:ext cx="231600" cy="624600"/>
              <a:chOff x="7055715" y="4518900"/>
              <a:chExt cx="231600" cy="624600"/>
            </a:xfrm>
          </p:grpSpPr>
          <p:sp>
            <p:nvSpPr>
              <p:cNvPr id="155" name="Google Shape;155;p29"/>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9"/>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9"/>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 name="Google Shape;158;p29"/>
            <p:cNvGrpSpPr/>
            <p:nvPr/>
          </p:nvGrpSpPr>
          <p:grpSpPr>
            <a:xfrm>
              <a:off x="7798424" y="4099200"/>
              <a:ext cx="231600" cy="1044300"/>
              <a:chOff x="7798424" y="4099200"/>
              <a:chExt cx="231600" cy="1044300"/>
            </a:xfrm>
          </p:grpSpPr>
          <p:sp>
            <p:nvSpPr>
              <p:cNvPr id="159" name="Google Shape;159;p29"/>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9"/>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9"/>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9"/>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9"/>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 name="Google Shape;164;p29"/>
            <p:cNvGrpSpPr/>
            <p:nvPr/>
          </p:nvGrpSpPr>
          <p:grpSpPr>
            <a:xfrm>
              <a:off x="8169779" y="4309200"/>
              <a:ext cx="231600" cy="834300"/>
              <a:chOff x="8169779" y="4309200"/>
              <a:chExt cx="231600" cy="834300"/>
            </a:xfrm>
          </p:grpSpPr>
          <p:sp>
            <p:nvSpPr>
              <p:cNvPr id="165" name="Google Shape;165;p29"/>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9"/>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9"/>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9"/>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29"/>
            <p:cNvGrpSpPr/>
            <p:nvPr/>
          </p:nvGrpSpPr>
          <p:grpSpPr>
            <a:xfrm>
              <a:off x="7427070" y="4309200"/>
              <a:ext cx="231600" cy="834300"/>
              <a:chOff x="7427070" y="4309200"/>
              <a:chExt cx="231600" cy="834300"/>
            </a:xfrm>
          </p:grpSpPr>
          <p:sp>
            <p:nvSpPr>
              <p:cNvPr id="170" name="Google Shape;170;p29"/>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9"/>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9"/>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29"/>
            <p:cNvGrpSpPr/>
            <p:nvPr/>
          </p:nvGrpSpPr>
          <p:grpSpPr>
            <a:xfrm>
              <a:off x="8541133" y="4518900"/>
              <a:ext cx="231600" cy="624600"/>
              <a:chOff x="8541133" y="4518900"/>
              <a:chExt cx="231600" cy="624600"/>
            </a:xfrm>
          </p:grpSpPr>
          <p:sp>
            <p:nvSpPr>
              <p:cNvPr id="175" name="Google Shape;175;p29"/>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9"/>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9"/>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 name="Google Shape;178;p29"/>
            <p:cNvGrpSpPr/>
            <p:nvPr/>
          </p:nvGrpSpPr>
          <p:grpSpPr>
            <a:xfrm>
              <a:off x="8912488" y="4309200"/>
              <a:ext cx="231600" cy="834300"/>
              <a:chOff x="8912488" y="4309200"/>
              <a:chExt cx="231600" cy="834300"/>
            </a:xfrm>
          </p:grpSpPr>
          <p:sp>
            <p:nvSpPr>
              <p:cNvPr id="179" name="Google Shape;179;p29"/>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9"/>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9"/>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9"/>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83" name="Google Shape;183;p29"/>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84" name="Google Shape;184;p29"/>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85" name="Google Shape;185;p2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6"/>
        <p:cNvGrpSpPr/>
        <p:nvPr/>
      </p:nvGrpSpPr>
      <p:grpSpPr>
        <a:xfrm>
          <a:off x="0" y="0"/>
          <a:ext cx="0" cy="0"/>
          <a:chOff x="0" y="0"/>
          <a:chExt cx="0" cy="0"/>
        </a:xfrm>
      </p:grpSpPr>
      <p:grpSp>
        <p:nvGrpSpPr>
          <p:cNvPr id="187" name="Google Shape;187;p32"/>
          <p:cNvGrpSpPr/>
          <p:nvPr/>
        </p:nvGrpSpPr>
        <p:grpSpPr>
          <a:xfrm>
            <a:off x="146769" y="3406"/>
            <a:ext cx="1233214" cy="1384535"/>
            <a:chOff x="146769" y="3406"/>
            <a:chExt cx="1233214" cy="1384535"/>
          </a:xfrm>
        </p:grpSpPr>
        <p:grpSp>
          <p:nvGrpSpPr>
            <p:cNvPr id="188" name="Google Shape;188;p32"/>
            <p:cNvGrpSpPr/>
            <p:nvPr/>
          </p:nvGrpSpPr>
          <p:grpSpPr>
            <a:xfrm>
              <a:off x="1063183" y="3406"/>
              <a:ext cx="316800" cy="688513"/>
              <a:chOff x="1063183" y="3406"/>
              <a:chExt cx="316800" cy="688513"/>
            </a:xfrm>
          </p:grpSpPr>
          <p:sp>
            <p:nvSpPr>
              <p:cNvPr id="189" name="Google Shape;189;p32"/>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2"/>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32"/>
            <p:cNvGrpSpPr/>
            <p:nvPr/>
          </p:nvGrpSpPr>
          <p:grpSpPr>
            <a:xfrm>
              <a:off x="604976" y="3406"/>
              <a:ext cx="316800" cy="1036524"/>
              <a:chOff x="604976" y="3406"/>
              <a:chExt cx="316800" cy="1036524"/>
            </a:xfrm>
          </p:grpSpPr>
          <p:sp>
            <p:nvSpPr>
              <p:cNvPr id="192" name="Google Shape;192;p32"/>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2"/>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2"/>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32"/>
            <p:cNvGrpSpPr/>
            <p:nvPr/>
          </p:nvGrpSpPr>
          <p:grpSpPr>
            <a:xfrm>
              <a:off x="146769" y="3406"/>
              <a:ext cx="316800" cy="1384535"/>
              <a:chOff x="146769" y="3406"/>
              <a:chExt cx="316800" cy="1384535"/>
            </a:xfrm>
          </p:grpSpPr>
          <p:sp>
            <p:nvSpPr>
              <p:cNvPr id="196" name="Google Shape;196;p32"/>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2"/>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2"/>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2"/>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0" name="Google Shape;200;p32"/>
          <p:cNvGrpSpPr/>
          <p:nvPr/>
        </p:nvGrpSpPr>
        <p:grpSpPr>
          <a:xfrm>
            <a:off x="6775084" y="2904008"/>
            <a:ext cx="2186147" cy="2239500"/>
            <a:chOff x="6775084" y="2904008"/>
            <a:chExt cx="2186147" cy="2239500"/>
          </a:xfrm>
        </p:grpSpPr>
        <p:grpSp>
          <p:nvGrpSpPr>
            <p:cNvPr id="201" name="Google Shape;201;p32"/>
            <p:cNvGrpSpPr/>
            <p:nvPr/>
          </p:nvGrpSpPr>
          <p:grpSpPr>
            <a:xfrm>
              <a:off x="6775084" y="4253708"/>
              <a:ext cx="409500" cy="889800"/>
              <a:chOff x="6775084" y="4253708"/>
              <a:chExt cx="409500" cy="889800"/>
            </a:xfrm>
          </p:grpSpPr>
          <p:sp>
            <p:nvSpPr>
              <p:cNvPr id="202" name="Google Shape;202;p32"/>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2"/>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 name="Google Shape;204;p32"/>
            <p:cNvGrpSpPr/>
            <p:nvPr/>
          </p:nvGrpSpPr>
          <p:grpSpPr>
            <a:xfrm>
              <a:off x="7367299" y="3804008"/>
              <a:ext cx="409500" cy="1339500"/>
              <a:chOff x="7367299" y="3804008"/>
              <a:chExt cx="409500" cy="1339500"/>
            </a:xfrm>
          </p:grpSpPr>
          <p:sp>
            <p:nvSpPr>
              <p:cNvPr id="205" name="Google Shape;205;p32"/>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2"/>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2"/>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 name="Google Shape;208;p32"/>
            <p:cNvGrpSpPr/>
            <p:nvPr/>
          </p:nvGrpSpPr>
          <p:grpSpPr>
            <a:xfrm>
              <a:off x="7959516" y="3354008"/>
              <a:ext cx="409500" cy="1789500"/>
              <a:chOff x="7959516" y="3354008"/>
              <a:chExt cx="409500" cy="1789500"/>
            </a:xfrm>
          </p:grpSpPr>
          <p:sp>
            <p:nvSpPr>
              <p:cNvPr id="209" name="Google Shape;209;p32"/>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2"/>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2"/>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2"/>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 name="Google Shape;213;p32"/>
            <p:cNvGrpSpPr/>
            <p:nvPr/>
          </p:nvGrpSpPr>
          <p:grpSpPr>
            <a:xfrm>
              <a:off x="8551731" y="2904008"/>
              <a:ext cx="409500" cy="2239500"/>
              <a:chOff x="8551731" y="2904008"/>
              <a:chExt cx="409500" cy="2239500"/>
            </a:xfrm>
          </p:grpSpPr>
          <p:sp>
            <p:nvSpPr>
              <p:cNvPr id="214" name="Google Shape;214;p32"/>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2"/>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2"/>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2"/>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2"/>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9" name="Google Shape;219;p32"/>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0" name="Google Shape;220;p3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1"/>
        <p:cNvGrpSpPr/>
        <p:nvPr/>
      </p:nvGrpSpPr>
      <p:grpSpPr>
        <a:xfrm>
          <a:off x="0" y="0"/>
          <a:ext cx="0" cy="0"/>
          <a:chOff x="0" y="0"/>
          <a:chExt cx="0" cy="0"/>
        </a:xfrm>
      </p:grpSpPr>
      <p:grpSp>
        <p:nvGrpSpPr>
          <p:cNvPr id="222" name="Google Shape;222;p33"/>
          <p:cNvGrpSpPr/>
          <p:nvPr/>
        </p:nvGrpSpPr>
        <p:grpSpPr>
          <a:xfrm>
            <a:off x="625966" y="299376"/>
            <a:ext cx="999312" cy="999312"/>
            <a:chOff x="348199" y="179450"/>
            <a:chExt cx="1116300" cy="1116300"/>
          </a:xfrm>
        </p:grpSpPr>
        <p:sp>
          <p:nvSpPr>
            <p:cNvPr id="223" name="Google Shape;223;p33"/>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3"/>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5" name="Google Shape;225;p3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6" name="Google Shape;226;p33"/>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27" name="Google Shape;227;p33"/>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28" name="Google Shape;228;p3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9"/>
        <p:cNvGrpSpPr/>
        <p:nvPr/>
      </p:nvGrpSpPr>
      <p:grpSpPr>
        <a:xfrm>
          <a:off x="0" y="0"/>
          <a:ext cx="0" cy="0"/>
          <a:chOff x="0" y="0"/>
          <a:chExt cx="0" cy="0"/>
        </a:xfrm>
      </p:grpSpPr>
      <p:grpSp>
        <p:nvGrpSpPr>
          <p:cNvPr id="230" name="Google Shape;230;p34"/>
          <p:cNvGrpSpPr/>
          <p:nvPr/>
        </p:nvGrpSpPr>
        <p:grpSpPr>
          <a:xfrm>
            <a:off x="625966" y="299376"/>
            <a:ext cx="999312" cy="999312"/>
            <a:chOff x="348199" y="179450"/>
            <a:chExt cx="1116300" cy="1116300"/>
          </a:xfrm>
        </p:grpSpPr>
        <p:sp>
          <p:nvSpPr>
            <p:cNvPr id="231" name="Google Shape;231;p34"/>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4"/>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3" name="Google Shape;233;p3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4" name="Google Shape;234;p3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5"/>
        <p:cNvGrpSpPr/>
        <p:nvPr/>
      </p:nvGrpSpPr>
      <p:grpSpPr>
        <a:xfrm>
          <a:off x="0" y="0"/>
          <a:ext cx="0" cy="0"/>
          <a:chOff x="0" y="0"/>
          <a:chExt cx="0" cy="0"/>
        </a:xfrm>
      </p:grpSpPr>
      <p:grpSp>
        <p:nvGrpSpPr>
          <p:cNvPr id="236" name="Google Shape;236;p35"/>
          <p:cNvGrpSpPr/>
          <p:nvPr/>
        </p:nvGrpSpPr>
        <p:grpSpPr>
          <a:xfrm>
            <a:off x="625966" y="299376"/>
            <a:ext cx="999312" cy="999312"/>
            <a:chOff x="348199" y="179450"/>
            <a:chExt cx="1116300" cy="1116300"/>
          </a:xfrm>
        </p:grpSpPr>
        <p:sp>
          <p:nvSpPr>
            <p:cNvPr id="237" name="Google Shape;237;p3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9" name="Google Shape;239;p35"/>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0" name="Google Shape;240;p35"/>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1" name="Google Shape;241;p3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242"/>
        <p:cNvGrpSpPr/>
        <p:nvPr/>
      </p:nvGrpSpPr>
      <p:grpSpPr>
        <a:xfrm>
          <a:off x="0" y="0"/>
          <a:ext cx="0" cy="0"/>
          <a:chOff x="0" y="0"/>
          <a:chExt cx="0" cy="0"/>
        </a:xfrm>
      </p:grpSpPr>
      <p:grpSp>
        <p:nvGrpSpPr>
          <p:cNvPr id="243" name="Google Shape;243;p36"/>
          <p:cNvGrpSpPr/>
          <p:nvPr/>
        </p:nvGrpSpPr>
        <p:grpSpPr>
          <a:xfrm>
            <a:off x="6866714" y="1255"/>
            <a:ext cx="2267380" cy="2601741"/>
            <a:chOff x="6790514" y="1255"/>
            <a:chExt cx="2267380" cy="2601741"/>
          </a:xfrm>
        </p:grpSpPr>
        <p:grpSp>
          <p:nvGrpSpPr>
            <p:cNvPr id="244" name="Google Shape;244;p36"/>
            <p:cNvGrpSpPr/>
            <p:nvPr/>
          </p:nvGrpSpPr>
          <p:grpSpPr>
            <a:xfrm>
              <a:off x="7067536" y="1255"/>
              <a:ext cx="1990358" cy="1990303"/>
              <a:chOff x="7067536" y="1255"/>
              <a:chExt cx="1990358" cy="1990303"/>
            </a:xfrm>
          </p:grpSpPr>
          <p:sp>
            <p:nvSpPr>
              <p:cNvPr id="245" name="Google Shape;245;p36"/>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6"/>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6"/>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36"/>
            <p:cNvGrpSpPr/>
            <p:nvPr/>
          </p:nvGrpSpPr>
          <p:grpSpPr>
            <a:xfrm>
              <a:off x="8207126" y="1807997"/>
              <a:ext cx="795000" cy="795000"/>
              <a:chOff x="8207126" y="1807997"/>
              <a:chExt cx="795000" cy="795000"/>
            </a:xfrm>
          </p:grpSpPr>
          <p:sp>
            <p:nvSpPr>
              <p:cNvPr id="249" name="Google Shape;249;p36"/>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6"/>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6"/>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36"/>
            <p:cNvGrpSpPr/>
            <p:nvPr/>
          </p:nvGrpSpPr>
          <p:grpSpPr>
            <a:xfrm>
              <a:off x="6790514" y="118857"/>
              <a:ext cx="548700" cy="548700"/>
              <a:chOff x="6790514" y="118857"/>
              <a:chExt cx="548700" cy="548700"/>
            </a:xfrm>
          </p:grpSpPr>
          <p:sp>
            <p:nvSpPr>
              <p:cNvPr id="253" name="Google Shape;253;p36"/>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6"/>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5" name="Google Shape;255;p36"/>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56" name="Google Shape;256;p3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7"/>
        <p:cNvGrpSpPr/>
        <p:nvPr/>
      </p:nvGrpSpPr>
      <p:grpSpPr>
        <a:xfrm>
          <a:off x="0" y="0"/>
          <a:ext cx="0" cy="0"/>
          <a:chOff x="0" y="0"/>
          <a:chExt cx="0" cy="0"/>
        </a:xfrm>
      </p:grpSpPr>
      <p:grpSp>
        <p:nvGrpSpPr>
          <p:cNvPr id="258" name="Google Shape;258;p37"/>
          <p:cNvGrpSpPr/>
          <p:nvPr/>
        </p:nvGrpSpPr>
        <p:grpSpPr>
          <a:xfrm>
            <a:off x="625966" y="299376"/>
            <a:ext cx="999312" cy="999312"/>
            <a:chOff x="348199" y="179450"/>
            <a:chExt cx="1116300" cy="1116300"/>
          </a:xfrm>
        </p:grpSpPr>
        <p:sp>
          <p:nvSpPr>
            <p:cNvPr id="259" name="Google Shape;259;p3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p37"/>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2" name="Google Shape;262;p37"/>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63" name="Google Shape;263;p37"/>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64" name="Google Shape;264;p3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2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www.srose.biz/wp-content/uploads/2020/08/Batch-Size-and-Epochs.html" TargetMode="External"/><Relationship Id="rId4" Type="http://schemas.openxmlformats.org/officeDocument/2006/relationships/hyperlink" Target="https://www.srose.biz/wp-content/uploads/2020/08/Deep-Learning-Performance-1-Batch-Size-Epochs-and-Optimizers-.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RCHGfn9JJyyReAh8PIIoF8Ch0H3miP0u/view"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kaggle.com/code/ilhamfp31/preprocessing-the-indonesian-hate-abusive-text/dat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ctrTitle"/>
          </p:nvPr>
        </p:nvSpPr>
        <p:spPr>
          <a:xfrm>
            <a:off x="316500" y="1269352"/>
            <a:ext cx="4255500" cy="18729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n-US">
                <a:solidFill>
                  <a:schemeClr val="lt1"/>
                </a:solidFill>
                <a:latin typeface="Poppins"/>
                <a:ea typeface="Poppins"/>
                <a:cs typeface="Poppins"/>
                <a:sym typeface="Poppins"/>
              </a:rPr>
              <a:t>Sentiment analysis and modeling study: hate speech tweets detection on Twitter </a:t>
            </a:r>
            <a:endParaRPr>
              <a:solidFill>
                <a:schemeClr val="lt1"/>
              </a:solidFill>
            </a:endParaRPr>
          </a:p>
        </p:txBody>
      </p:sp>
      <p:sp>
        <p:nvSpPr>
          <p:cNvPr id="278" name="Google Shape;278;p1"/>
          <p:cNvSpPr txBox="1">
            <a:spLocks noGrp="1"/>
          </p:cNvSpPr>
          <p:nvPr>
            <p:ph type="subTitle" idx="1"/>
          </p:nvPr>
        </p:nvSpPr>
        <p:spPr>
          <a:xfrm>
            <a:off x="366400" y="3689969"/>
            <a:ext cx="4255500" cy="1280394"/>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SzPts val="1600"/>
              <a:buNone/>
            </a:pPr>
            <a:r>
              <a:rPr lang="en-US" b="1" dirty="0">
                <a:solidFill>
                  <a:schemeClr val="tx1">
                    <a:lumMod val="40000"/>
                    <a:lumOff val="60000"/>
                  </a:schemeClr>
                </a:solidFill>
              </a:rPr>
              <a:t>PLATINUM CHALLENGE</a:t>
            </a:r>
          </a:p>
          <a:p>
            <a:pPr marL="0" lvl="0" indent="0" algn="l" rtl="0">
              <a:lnSpc>
                <a:spcPct val="100000"/>
              </a:lnSpc>
              <a:spcBef>
                <a:spcPts val="0"/>
              </a:spcBef>
              <a:spcAft>
                <a:spcPts val="0"/>
              </a:spcAft>
              <a:buSzPts val="1600"/>
              <a:buNone/>
            </a:pPr>
            <a:endParaRPr lang="en-US" b="1" dirty="0"/>
          </a:p>
          <a:p>
            <a:pPr marL="0" lvl="0" indent="0" algn="l" rtl="0">
              <a:lnSpc>
                <a:spcPct val="100000"/>
              </a:lnSpc>
              <a:spcBef>
                <a:spcPts val="0"/>
              </a:spcBef>
              <a:spcAft>
                <a:spcPts val="0"/>
              </a:spcAft>
              <a:buSzPts val="1600"/>
              <a:buNone/>
            </a:pPr>
            <a:r>
              <a:rPr lang="en-US" b="1" dirty="0" err="1"/>
              <a:t>Istiqlal</a:t>
            </a:r>
            <a:r>
              <a:rPr lang="en-US" b="1" dirty="0"/>
              <a:t> </a:t>
            </a:r>
            <a:r>
              <a:rPr lang="en-US" b="1" dirty="0" err="1"/>
              <a:t>Abadiyah</a:t>
            </a:r>
            <a:r>
              <a:rPr lang="en-US" b="1" dirty="0"/>
              <a:t> </a:t>
            </a:r>
            <a:r>
              <a:rPr lang="en-US" b="1" dirty="0" err="1"/>
              <a:t>Sukma</a:t>
            </a:r>
            <a:r>
              <a:rPr lang="en-US" b="1" dirty="0"/>
              <a:t> Putri</a:t>
            </a:r>
            <a:endParaRPr b="1" dirty="0"/>
          </a:p>
          <a:p>
            <a:pPr marL="0" lvl="0" indent="0" algn="l" rtl="0">
              <a:lnSpc>
                <a:spcPct val="100000"/>
              </a:lnSpc>
              <a:spcBef>
                <a:spcPts val="0"/>
              </a:spcBef>
              <a:spcAft>
                <a:spcPts val="0"/>
              </a:spcAft>
              <a:buSzPts val="1600"/>
              <a:buNone/>
            </a:pPr>
            <a:r>
              <a:rPr lang="en-US" b="1" dirty="0" err="1"/>
              <a:t>Rahmat</a:t>
            </a:r>
            <a:r>
              <a:rPr lang="en-US" b="1" dirty="0"/>
              <a:t> </a:t>
            </a:r>
            <a:r>
              <a:rPr lang="en-US" b="1" dirty="0" err="1"/>
              <a:t>Gunawan</a:t>
            </a:r>
            <a:endParaRPr b="1" dirty="0"/>
          </a:p>
          <a:p>
            <a:pPr marL="0" lvl="0" indent="0" algn="l" rtl="0">
              <a:lnSpc>
                <a:spcPct val="100000"/>
              </a:lnSpc>
              <a:spcBef>
                <a:spcPts val="0"/>
              </a:spcBef>
              <a:spcAft>
                <a:spcPts val="0"/>
              </a:spcAft>
              <a:buSzPts val="1600"/>
              <a:buNone/>
            </a:pPr>
            <a:r>
              <a:rPr lang="en-US" b="1" dirty="0" err="1"/>
              <a:t>Zael</a:t>
            </a:r>
            <a:r>
              <a:rPr lang="en-US" b="1" dirty="0"/>
              <a:t> </a:t>
            </a:r>
            <a:r>
              <a:rPr lang="en-US" b="1" dirty="0" err="1"/>
              <a:t>Yahd</a:t>
            </a:r>
            <a:r>
              <a:rPr lang="en-US" b="1" dirty="0"/>
              <a:t> </a:t>
            </a:r>
            <a:r>
              <a:rPr lang="en-US" b="1" dirty="0" err="1"/>
              <a:t>Xanggam</a:t>
            </a:r>
            <a:endParaRPr b="1" dirty="0"/>
          </a:p>
        </p:txBody>
      </p:sp>
      <p:pic>
        <p:nvPicPr>
          <p:cNvPr id="279" name="Google Shape;279;p1"/>
          <p:cNvPicPr preferRelativeResize="0"/>
          <p:nvPr/>
        </p:nvPicPr>
        <p:blipFill rotWithShape="1">
          <a:blip r:embed="rId3">
            <a:alphaModFix/>
          </a:blip>
          <a:srcRect/>
          <a:stretch/>
        </p:blipFill>
        <p:spPr>
          <a:xfrm>
            <a:off x="3523312" y="818878"/>
            <a:ext cx="6370283" cy="2949205"/>
          </a:xfrm>
          <a:prstGeom prst="rect">
            <a:avLst/>
          </a:prstGeom>
          <a:noFill/>
          <a:ln>
            <a:noFill/>
          </a:ln>
        </p:spPr>
      </p:pic>
      <p:pic>
        <p:nvPicPr>
          <p:cNvPr id="280" name="Google Shape;280;p1"/>
          <p:cNvPicPr preferRelativeResize="0"/>
          <p:nvPr/>
        </p:nvPicPr>
        <p:blipFill rotWithShape="1">
          <a:blip r:embed="rId4">
            <a:alphaModFix/>
          </a:blip>
          <a:srcRect/>
          <a:stretch/>
        </p:blipFill>
        <p:spPr>
          <a:xfrm>
            <a:off x="316500" y="296429"/>
            <a:ext cx="2008303" cy="522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Data exploratory (before cleansing)</a:t>
            </a:r>
            <a:endParaRPr/>
          </a:p>
        </p:txBody>
      </p:sp>
      <p:cxnSp>
        <p:nvCxnSpPr>
          <p:cNvPr id="426" name="Google Shape;426;p9"/>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427" name="Google Shape;427;p9"/>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428" name="Google Shape;428;p9"/>
          <p:cNvSpPr/>
          <p:nvPr/>
        </p:nvSpPr>
        <p:spPr>
          <a:xfrm>
            <a:off x="914400" y="1470890"/>
            <a:ext cx="2362487"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err="1">
                <a:solidFill>
                  <a:srgbClr val="000000"/>
                </a:solidFill>
                <a:latin typeface="Twentieth Century"/>
                <a:ea typeface="Twentieth Century"/>
                <a:cs typeface="Twentieth Century"/>
                <a:sym typeface="Twentieth Century"/>
              </a:rPr>
              <a:t>Sebaran</a:t>
            </a:r>
            <a:r>
              <a:rPr lang="en-US" sz="1800" b="1" i="0" u="none" strike="noStrike" cap="none" dirty="0">
                <a:solidFill>
                  <a:srgbClr val="000000"/>
                </a:solidFill>
                <a:latin typeface="Twentieth Century"/>
                <a:ea typeface="Twentieth Century"/>
                <a:cs typeface="Twentieth Century"/>
                <a:sym typeface="Twentieth Century"/>
              </a:rPr>
              <a:t> </a:t>
            </a:r>
            <a:r>
              <a:rPr lang="en-US" sz="1800" b="1" i="0" u="none" strike="noStrike" cap="none" dirty="0" err="1">
                <a:solidFill>
                  <a:srgbClr val="000000"/>
                </a:solidFill>
                <a:latin typeface="Twentieth Century"/>
                <a:ea typeface="Twentieth Century"/>
                <a:cs typeface="Twentieth Century"/>
                <a:sym typeface="Twentieth Century"/>
              </a:rPr>
              <a:t>sentimen</a:t>
            </a:r>
            <a:endParaRPr sz="900" b="0" i="0" u="none" strike="noStrike" cap="none" dirty="0">
              <a:solidFill>
                <a:srgbClr val="000000"/>
              </a:solidFill>
              <a:latin typeface="Arial"/>
              <a:ea typeface="Arial"/>
              <a:cs typeface="Arial"/>
              <a:sym typeface="Arial"/>
            </a:endParaRPr>
          </a:p>
        </p:txBody>
      </p:sp>
      <p:sp>
        <p:nvSpPr>
          <p:cNvPr id="429" name="Google Shape;429;p9"/>
          <p:cNvSpPr/>
          <p:nvPr/>
        </p:nvSpPr>
        <p:spPr>
          <a:xfrm>
            <a:off x="4226174" y="1415875"/>
            <a:ext cx="4828814"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dirty="0" err="1">
                <a:latin typeface="Twentieth Century"/>
                <a:ea typeface="Twentieth Century"/>
                <a:cs typeface="Twentieth Century"/>
                <a:sym typeface="Twentieth Century"/>
              </a:rPr>
              <a:t>Wordcloud</a:t>
            </a:r>
            <a:r>
              <a:rPr lang="en-US" sz="1800" b="1" dirty="0">
                <a:latin typeface="Twentieth Century"/>
                <a:ea typeface="Twentieth Century"/>
                <a:cs typeface="Twentieth Century"/>
                <a:sym typeface="Twentieth Century"/>
              </a:rPr>
              <a:t> (Data </a:t>
            </a:r>
            <a:r>
              <a:rPr lang="en-US" sz="1800" b="1" dirty="0" err="1">
                <a:latin typeface="Twentieth Century"/>
                <a:ea typeface="Twentieth Century"/>
                <a:cs typeface="Twentieth Century"/>
                <a:sym typeface="Twentieth Century"/>
              </a:rPr>
              <a:t>awal</a:t>
            </a:r>
            <a:r>
              <a:rPr lang="en-US" sz="1800" b="1" dirty="0">
                <a:latin typeface="Twentieth Century"/>
                <a:ea typeface="Twentieth Century"/>
                <a:cs typeface="Twentieth Century"/>
                <a:sym typeface="Twentieth Century"/>
              </a:rPr>
              <a:t>)</a:t>
            </a:r>
            <a:endParaRPr sz="900" b="0" i="0" u="none" strike="noStrike" cap="none" dirty="0">
              <a:solidFill>
                <a:srgbClr val="000000"/>
              </a:solidFill>
              <a:latin typeface="Arial"/>
              <a:ea typeface="Arial"/>
              <a:cs typeface="Arial"/>
              <a:sym typeface="Arial"/>
            </a:endParaRPr>
          </a:p>
        </p:txBody>
      </p:sp>
      <p:sp>
        <p:nvSpPr>
          <p:cNvPr id="430" name="Google Shape;430;p9"/>
          <p:cNvSpPr txBox="1"/>
          <p:nvPr/>
        </p:nvSpPr>
        <p:spPr>
          <a:xfrm>
            <a:off x="405293" y="4422580"/>
            <a:ext cx="33807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300" b="1" dirty="0">
                <a:solidFill>
                  <a:srgbClr val="212121"/>
                </a:solidFill>
                <a:latin typeface="Twentieth Century"/>
                <a:ea typeface="Twentieth Century"/>
                <a:cs typeface="Twentieth Century"/>
                <a:sym typeface="Twentieth Century"/>
              </a:rPr>
              <a:t>Data </a:t>
            </a:r>
            <a:r>
              <a:rPr lang="en-US" sz="1300" b="1" dirty="0" err="1">
                <a:solidFill>
                  <a:srgbClr val="212121"/>
                </a:solidFill>
                <a:latin typeface="Twentieth Century"/>
                <a:ea typeface="Twentieth Century"/>
                <a:cs typeface="Twentieth Century"/>
                <a:sym typeface="Twentieth Century"/>
              </a:rPr>
              <a:t>didominasi</a:t>
            </a:r>
            <a:r>
              <a:rPr lang="en-US" sz="1300" b="1" dirty="0">
                <a:solidFill>
                  <a:srgbClr val="212121"/>
                </a:solidFill>
                <a:latin typeface="Twentieth Century"/>
                <a:ea typeface="Twentieth Century"/>
                <a:cs typeface="Twentieth Century"/>
                <a:sym typeface="Twentieth Century"/>
              </a:rPr>
              <a:t> oleh tweet </a:t>
            </a:r>
            <a:r>
              <a:rPr lang="en-US" sz="1300" b="1" dirty="0" err="1">
                <a:solidFill>
                  <a:srgbClr val="212121"/>
                </a:solidFill>
                <a:latin typeface="Twentieth Century"/>
                <a:ea typeface="Twentieth Century"/>
                <a:cs typeface="Twentieth Century"/>
                <a:sym typeface="Twentieth Century"/>
              </a:rPr>
              <a:t>dengan</a:t>
            </a:r>
            <a:r>
              <a:rPr lang="en-US" sz="1300" b="1" dirty="0">
                <a:solidFill>
                  <a:srgbClr val="212121"/>
                </a:solidFill>
                <a:latin typeface="Twentieth Century"/>
                <a:ea typeface="Twentieth Century"/>
                <a:cs typeface="Twentieth Century"/>
                <a:sym typeface="Twentieth Century"/>
              </a:rPr>
              <a:t> </a:t>
            </a:r>
            <a:r>
              <a:rPr lang="en-US" sz="1300" b="1" dirty="0" err="1">
                <a:solidFill>
                  <a:srgbClr val="212121"/>
                </a:solidFill>
                <a:latin typeface="Twentieth Century"/>
                <a:ea typeface="Twentieth Century"/>
                <a:cs typeface="Twentieth Century"/>
                <a:sym typeface="Twentieth Century"/>
              </a:rPr>
              <a:t>sentimen</a:t>
            </a:r>
            <a:r>
              <a:rPr lang="en-US" sz="1300" b="1" dirty="0">
                <a:solidFill>
                  <a:srgbClr val="212121"/>
                </a:solidFill>
                <a:latin typeface="Twentieth Century"/>
                <a:ea typeface="Twentieth Century"/>
                <a:cs typeface="Twentieth Century"/>
                <a:sym typeface="Twentieth Century"/>
              </a:rPr>
              <a:t> </a:t>
            </a:r>
            <a:r>
              <a:rPr lang="en-US" sz="1300" b="1" dirty="0" err="1">
                <a:solidFill>
                  <a:srgbClr val="212121"/>
                </a:solidFill>
                <a:latin typeface="Twentieth Century"/>
                <a:ea typeface="Twentieth Century"/>
                <a:cs typeface="Twentieth Century"/>
                <a:sym typeface="Twentieth Century"/>
              </a:rPr>
              <a:t>positif</a:t>
            </a:r>
            <a:r>
              <a:rPr lang="en-US" sz="1300" b="1" dirty="0">
                <a:solidFill>
                  <a:srgbClr val="212121"/>
                </a:solidFill>
                <a:latin typeface="Twentieth Century"/>
                <a:ea typeface="Twentieth Century"/>
                <a:cs typeface="Twentieth Century"/>
                <a:sym typeface="Twentieth Century"/>
              </a:rPr>
              <a:t>, </a:t>
            </a:r>
            <a:r>
              <a:rPr lang="en-US" sz="1300" b="1" dirty="0" err="1">
                <a:solidFill>
                  <a:srgbClr val="212121"/>
                </a:solidFill>
                <a:latin typeface="Twentieth Century"/>
                <a:ea typeface="Twentieth Century"/>
                <a:cs typeface="Twentieth Century"/>
                <a:sym typeface="Twentieth Century"/>
              </a:rPr>
              <a:t>yaitu</a:t>
            </a:r>
            <a:r>
              <a:rPr lang="en-US" sz="1300" b="1" dirty="0">
                <a:solidFill>
                  <a:srgbClr val="212121"/>
                </a:solidFill>
                <a:latin typeface="Twentieth Century"/>
                <a:ea typeface="Twentieth Century"/>
                <a:cs typeface="Twentieth Century"/>
                <a:sym typeface="Twentieth Century"/>
              </a:rPr>
              <a:t> </a:t>
            </a:r>
            <a:r>
              <a:rPr lang="en-US" sz="1300" b="1" dirty="0" err="1">
                <a:solidFill>
                  <a:srgbClr val="212121"/>
                </a:solidFill>
                <a:latin typeface="Twentieth Century"/>
                <a:ea typeface="Twentieth Century"/>
                <a:cs typeface="Twentieth Century"/>
                <a:sym typeface="Twentieth Century"/>
              </a:rPr>
              <a:t>sebanyak</a:t>
            </a:r>
            <a:r>
              <a:rPr lang="en-US" sz="1300" b="1" dirty="0">
                <a:solidFill>
                  <a:srgbClr val="212121"/>
                </a:solidFill>
                <a:latin typeface="Twentieth Century"/>
                <a:ea typeface="Twentieth Century"/>
                <a:cs typeface="Twentieth Century"/>
                <a:sym typeface="Twentieth Century"/>
              </a:rPr>
              <a:t> 6.416 tweets.</a:t>
            </a:r>
            <a:endParaRPr sz="1300" b="1" dirty="0">
              <a:solidFill>
                <a:srgbClr val="212121"/>
              </a:solidFill>
              <a:latin typeface="Twentieth Century"/>
              <a:ea typeface="Twentieth Century"/>
              <a:cs typeface="Twentieth Century"/>
              <a:sym typeface="Twentieth Century"/>
            </a:endParaRPr>
          </a:p>
        </p:txBody>
      </p:sp>
      <p:pic>
        <p:nvPicPr>
          <p:cNvPr id="431" name="Google Shape;431;p9"/>
          <p:cNvPicPr preferRelativeResize="0"/>
          <p:nvPr/>
        </p:nvPicPr>
        <p:blipFill>
          <a:blip r:embed="rId4">
            <a:alphaModFix/>
          </a:blip>
          <a:stretch>
            <a:fillRect/>
          </a:stretch>
        </p:blipFill>
        <p:spPr>
          <a:xfrm>
            <a:off x="4709175" y="1764000"/>
            <a:ext cx="4198174" cy="2825800"/>
          </a:xfrm>
          <a:prstGeom prst="rect">
            <a:avLst/>
          </a:prstGeom>
          <a:noFill/>
          <a:ln>
            <a:noFill/>
          </a:ln>
        </p:spPr>
      </p:pic>
      <p:pic>
        <p:nvPicPr>
          <p:cNvPr id="432" name="Google Shape;432;p9"/>
          <p:cNvPicPr preferRelativeResize="0"/>
          <p:nvPr/>
        </p:nvPicPr>
        <p:blipFill>
          <a:blip r:embed="rId5">
            <a:alphaModFix/>
          </a:blip>
          <a:stretch>
            <a:fillRect/>
          </a:stretch>
        </p:blipFill>
        <p:spPr>
          <a:xfrm>
            <a:off x="402672" y="1840190"/>
            <a:ext cx="3122733" cy="2632575"/>
          </a:xfrm>
          <a:prstGeom prst="rect">
            <a:avLst/>
          </a:prstGeom>
          <a:noFill/>
          <a:ln>
            <a:noFill/>
          </a:ln>
        </p:spPr>
      </p:pic>
      <p:sp>
        <p:nvSpPr>
          <p:cNvPr id="433" name="Google Shape;433;p9"/>
          <p:cNvSpPr txBox="1"/>
          <p:nvPr/>
        </p:nvSpPr>
        <p:spPr>
          <a:xfrm>
            <a:off x="4793700" y="4513600"/>
            <a:ext cx="4113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a:solidFill>
                  <a:srgbClr val="212529"/>
                </a:solidFill>
                <a:latin typeface="Twentieth Century"/>
                <a:ea typeface="Twentieth Century"/>
                <a:cs typeface="Twentieth Century"/>
                <a:sym typeface="Twentieth Century"/>
              </a:rPr>
              <a:t>Top words banyak mengandung kata sambung yang kurang bermakna terhadap topik yang dianalisis.</a:t>
            </a:r>
            <a:endParaRPr sz="1000">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17fbd9ad849_2_0"/>
          <p:cNvSpPr/>
          <p:nvPr/>
        </p:nvSpPr>
        <p:spPr>
          <a:xfrm>
            <a:off x="229200" y="1489200"/>
            <a:ext cx="4141800" cy="369300"/>
          </a:xfrm>
          <a:prstGeom prst="rect">
            <a:avLst/>
          </a:prstGeom>
          <a:solidFill>
            <a:srgbClr val="E7F7F5"/>
          </a:solidFill>
          <a:ln>
            <a:noFill/>
          </a:ln>
        </p:spPr>
        <p:txBody>
          <a:bodyPr spcFirstLastPara="1" wrap="square" lIns="91425" tIns="45700" rIns="91425" bIns="45700" anchor="t" anchorCtr="0">
            <a:noAutofit/>
          </a:bodyPr>
          <a:lstStyle/>
          <a:p>
            <a:pPr marL="228600" marR="0" lvl="0" indent="-165100" algn="ctr" rtl="0">
              <a:lnSpc>
                <a:spcPct val="100000"/>
              </a:lnSpc>
              <a:spcBef>
                <a:spcPts val="0"/>
              </a:spcBef>
              <a:spcAft>
                <a:spcPts val="0"/>
              </a:spcAft>
              <a:buSzPts val="1700"/>
              <a:buFont typeface="Twentieth Century"/>
              <a:buAutoNum type="arabicPeriod"/>
            </a:pPr>
            <a:r>
              <a:rPr lang="en-US" sz="1700" b="1">
                <a:latin typeface="Twentieth Century"/>
                <a:ea typeface="Twentieth Century"/>
                <a:cs typeface="Twentieth Century"/>
                <a:sym typeface="Twentieth Century"/>
              </a:rPr>
              <a:t>Check and delete duplicate and null data</a:t>
            </a:r>
            <a:endParaRPr sz="800" b="0" i="0" u="none" strike="noStrike" cap="none">
              <a:solidFill>
                <a:srgbClr val="000000"/>
              </a:solidFill>
              <a:latin typeface="Arial"/>
              <a:ea typeface="Arial"/>
              <a:cs typeface="Arial"/>
              <a:sym typeface="Arial"/>
            </a:endParaRPr>
          </a:p>
        </p:txBody>
      </p:sp>
      <p:sp>
        <p:nvSpPr>
          <p:cNvPr id="439" name="Google Shape;439;g17fbd9ad849_2_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Cleansing Process</a:t>
            </a:r>
            <a:endParaRPr/>
          </a:p>
        </p:txBody>
      </p:sp>
      <p:cxnSp>
        <p:nvCxnSpPr>
          <p:cNvPr id="440" name="Google Shape;440;g17fbd9ad849_2_0"/>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441" name="Google Shape;441;g17fbd9ad849_2_0"/>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442" name="Google Shape;442;g17fbd9ad849_2_0"/>
          <p:cNvPicPr preferRelativeResize="0"/>
          <p:nvPr/>
        </p:nvPicPr>
        <p:blipFill>
          <a:blip r:embed="rId4">
            <a:alphaModFix/>
          </a:blip>
          <a:stretch>
            <a:fillRect/>
          </a:stretch>
        </p:blipFill>
        <p:spPr>
          <a:xfrm>
            <a:off x="407787" y="2906900"/>
            <a:ext cx="2618725" cy="1999854"/>
          </a:xfrm>
          <a:prstGeom prst="rect">
            <a:avLst/>
          </a:prstGeom>
          <a:noFill/>
          <a:ln>
            <a:noFill/>
          </a:ln>
        </p:spPr>
      </p:pic>
      <p:sp>
        <p:nvSpPr>
          <p:cNvPr id="443" name="Google Shape;443;g17fbd9ad849_2_0"/>
          <p:cNvSpPr/>
          <p:nvPr/>
        </p:nvSpPr>
        <p:spPr>
          <a:xfrm>
            <a:off x="4728225" y="1489200"/>
            <a:ext cx="4315500" cy="369300"/>
          </a:xfrm>
          <a:prstGeom prst="rect">
            <a:avLst/>
          </a:prstGeom>
          <a:solidFill>
            <a:srgbClr val="E7F7F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500" b="1">
                <a:latin typeface="Twentieth Century"/>
                <a:ea typeface="Twentieth Century"/>
                <a:cs typeface="Twentieth Century"/>
                <a:sym typeface="Twentieth Century"/>
              </a:rPr>
              <a:t>Dataframe after delete duplicate and null data</a:t>
            </a:r>
            <a:endParaRPr sz="600" b="0" i="0" u="none" strike="noStrike" cap="none">
              <a:solidFill>
                <a:srgbClr val="000000"/>
              </a:solidFill>
              <a:latin typeface="Arial"/>
              <a:ea typeface="Arial"/>
              <a:cs typeface="Arial"/>
              <a:sym typeface="Arial"/>
            </a:endParaRPr>
          </a:p>
        </p:txBody>
      </p:sp>
      <p:pic>
        <p:nvPicPr>
          <p:cNvPr id="444" name="Google Shape;444;g17fbd9ad849_2_0"/>
          <p:cNvPicPr preferRelativeResize="0"/>
          <p:nvPr/>
        </p:nvPicPr>
        <p:blipFill>
          <a:blip r:embed="rId5">
            <a:alphaModFix/>
          </a:blip>
          <a:stretch>
            <a:fillRect/>
          </a:stretch>
        </p:blipFill>
        <p:spPr>
          <a:xfrm>
            <a:off x="422963" y="1934700"/>
            <a:ext cx="2588375" cy="931825"/>
          </a:xfrm>
          <a:prstGeom prst="rect">
            <a:avLst/>
          </a:prstGeom>
          <a:noFill/>
          <a:ln>
            <a:noFill/>
          </a:ln>
        </p:spPr>
      </p:pic>
      <p:pic>
        <p:nvPicPr>
          <p:cNvPr id="445" name="Google Shape;445;g17fbd9ad849_2_0"/>
          <p:cNvPicPr preferRelativeResize="0"/>
          <p:nvPr/>
        </p:nvPicPr>
        <p:blipFill rotWithShape="1">
          <a:blip r:embed="rId6">
            <a:alphaModFix/>
          </a:blip>
          <a:srcRect t="31168" b="27620"/>
          <a:stretch/>
        </p:blipFill>
        <p:spPr>
          <a:xfrm>
            <a:off x="5090450" y="1988238"/>
            <a:ext cx="3477140" cy="931825"/>
          </a:xfrm>
          <a:prstGeom prst="rect">
            <a:avLst/>
          </a:prstGeom>
          <a:noFill/>
          <a:ln>
            <a:noFill/>
          </a:ln>
        </p:spPr>
      </p:pic>
      <p:sp>
        <p:nvSpPr>
          <p:cNvPr id="446" name="Google Shape;446;g17fbd9ad849_2_0"/>
          <p:cNvSpPr txBox="1"/>
          <p:nvPr/>
        </p:nvSpPr>
        <p:spPr>
          <a:xfrm>
            <a:off x="4956225" y="4337175"/>
            <a:ext cx="3781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300" b="1">
                <a:latin typeface="Twentieth Century"/>
                <a:ea typeface="Twentieth Century"/>
                <a:cs typeface="Twentieth Century"/>
                <a:sym typeface="Twentieth Century"/>
              </a:rPr>
              <a:t>Sebanyak 67 data duplikat didrop dari dataframe, sehingga data yang baru berjumlah 10.933.</a:t>
            </a:r>
            <a:endParaRPr sz="1300" b="1">
              <a:latin typeface="Twentieth Century"/>
              <a:ea typeface="Twentieth Century"/>
              <a:cs typeface="Twentieth Century"/>
              <a:sym typeface="Twentieth Century"/>
            </a:endParaRPr>
          </a:p>
        </p:txBody>
      </p:sp>
      <p:pic>
        <p:nvPicPr>
          <p:cNvPr id="447" name="Google Shape;447;g17fbd9ad849_2_0"/>
          <p:cNvPicPr preferRelativeResize="0"/>
          <p:nvPr/>
        </p:nvPicPr>
        <p:blipFill>
          <a:blip r:embed="rId7">
            <a:alphaModFix/>
          </a:blip>
          <a:stretch>
            <a:fillRect/>
          </a:stretch>
        </p:blipFill>
        <p:spPr>
          <a:xfrm>
            <a:off x="5090451" y="2969728"/>
            <a:ext cx="3477150" cy="1393983"/>
          </a:xfrm>
          <a:prstGeom prst="rect">
            <a:avLst/>
          </a:prstGeom>
          <a:noFill/>
          <a:ln>
            <a:noFill/>
          </a:ln>
        </p:spPr>
      </p:pic>
      <p:sp>
        <p:nvSpPr>
          <p:cNvPr id="448" name="Google Shape;448;g17fbd9ad849_2_0"/>
          <p:cNvSpPr txBox="1"/>
          <p:nvPr/>
        </p:nvSpPr>
        <p:spPr>
          <a:xfrm>
            <a:off x="3026525" y="3396575"/>
            <a:ext cx="1545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solidFill>
                  <a:srgbClr val="212121"/>
                </a:solidFill>
                <a:latin typeface="Twentieth Century"/>
                <a:ea typeface="Twentieth Century"/>
                <a:cs typeface="Twentieth Century"/>
                <a:sym typeface="Twentieth Century"/>
              </a:rPr>
              <a:t>Terdapat 67 data duplikat</a:t>
            </a:r>
            <a:endParaRPr sz="1100">
              <a:solidFill>
                <a:srgbClr val="212121"/>
              </a:solidFill>
            </a:endParaRPr>
          </a:p>
        </p:txBody>
      </p:sp>
      <p:sp>
        <p:nvSpPr>
          <p:cNvPr id="449" name="Google Shape;449;g17fbd9ad849_2_0"/>
          <p:cNvSpPr/>
          <p:nvPr/>
        </p:nvSpPr>
        <p:spPr>
          <a:xfrm>
            <a:off x="414600" y="3473575"/>
            <a:ext cx="1545600" cy="3693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17fbd9ad849_2_12"/>
          <p:cNvSpPr/>
          <p:nvPr/>
        </p:nvSpPr>
        <p:spPr>
          <a:xfrm>
            <a:off x="229200" y="1489200"/>
            <a:ext cx="3550200" cy="369300"/>
          </a:xfrm>
          <a:prstGeom prst="rect">
            <a:avLst/>
          </a:prstGeom>
          <a:solidFill>
            <a:srgbClr val="E7F7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700" b="1">
                <a:latin typeface="Twentieth Century"/>
                <a:ea typeface="Twentieth Century"/>
                <a:cs typeface="Twentieth Century"/>
                <a:sym typeface="Twentieth Century"/>
              </a:rPr>
              <a:t>2. Cleansing with Regex</a:t>
            </a:r>
            <a:endParaRPr sz="800" b="0" i="0" u="none" strike="noStrike" cap="none">
              <a:solidFill>
                <a:srgbClr val="000000"/>
              </a:solidFill>
              <a:latin typeface="Arial"/>
              <a:ea typeface="Arial"/>
              <a:cs typeface="Arial"/>
              <a:sym typeface="Arial"/>
            </a:endParaRPr>
          </a:p>
        </p:txBody>
      </p:sp>
      <p:sp>
        <p:nvSpPr>
          <p:cNvPr id="455" name="Google Shape;455;g17fbd9ad849_2_1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Cleansing Process</a:t>
            </a:r>
            <a:endParaRPr/>
          </a:p>
        </p:txBody>
      </p:sp>
      <p:cxnSp>
        <p:nvCxnSpPr>
          <p:cNvPr id="456" name="Google Shape;456;g17fbd9ad849_2_12"/>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457" name="Google Shape;457;g17fbd9ad849_2_12"/>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458" name="Google Shape;458;g17fbd9ad849_2_12"/>
          <p:cNvSpPr txBox="1"/>
          <p:nvPr/>
        </p:nvSpPr>
        <p:spPr>
          <a:xfrm>
            <a:off x="229200" y="1986900"/>
            <a:ext cx="3707100" cy="11697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wentieth Century"/>
              <a:buAutoNum type="arabicPeriod"/>
            </a:pPr>
            <a:r>
              <a:rPr lang="en-US" sz="1600" b="1">
                <a:latin typeface="Twentieth Century"/>
                <a:ea typeface="Twentieth Century"/>
                <a:cs typeface="Twentieth Century"/>
                <a:sym typeface="Twentieth Century"/>
              </a:rPr>
              <a:t>Remove emoji</a:t>
            </a:r>
            <a:endParaRPr sz="1600" b="1">
              <a:latin typeface="Twentieth Century"/>
              <a:ea typeface="Twentieth Century"/>
              <a:cs typeface="Twentieth Century"/>
              <a:sym typeface="Twentieth Century"/>
            </a:endParaRPr>
          </a:p>
          <a:p>
            <a:pPr marL="457200" lvl="0" indent="-330200" algn="l" rtl="0">
              <a:spcBef>
                <a:spcPts val="0"/>
              </a:spcBef>
              <a:spcAft>
                <a:spcPts val="0"/>
              </a:spcAft>
              <a:buSzPts val="1600"/>
              <a:buFont typeface="Twentieth Century"/>
              <a:buAutoNum type="arabicPeriod"/>
            </a:pPr>
            <a:r>
              <a:rPr lang="en-US" sz="1600" b="1">
                <a:latin typeface="Twentieth Century"/>
                <a:ea typeface="Twentieth Century"/>
                <a:cs typeface="Twentieth Century"/>
                <a:sym typeface="Twentieth Century"/>
              </a:rPr>
              <a:t>remove url/link</a:t>
            </a:r>
            <a:endParaRPr sz="1600" b="1">
              <a:latin typeface="Twentieth Century"/>
              <a:ea typeface="Twentieth Century"/>
              <a:cs typeface="Twentieth Century"/>
              <a:sym typeface="Twentieth Century"/>
            </a:endParaRPr>
          </a:p>
          <a:p>
            <a:pPr marL="457200" lvl="0" indent="-330200" algn="l" rtl="0">
              <a:spcBef>
                <a:spcPts val="0"/>
              </a:spcBef>
              <a:spcAft>
                <a:spcPts val="0"/>
              </a:spcAft>
              <a:buSzPts val="1600"/>
              <a:buFont typeface="Twentieth Century"/>
              <a:buAutoNum type="arabicPeriod"/>
            </a:pPr>
            <a:r>
              <a:rPr lang="en-US" sz="1600" b="1">
                <a:latin typeface="Twentieth Century"/>
                <a:ea typeface="Twentieth Century"/>
                <a:cs typeface="Twentieth Century"/>
                <a:sym typeface="Twentieth Century"/>
              </a:rPr>
              <a:t>remove words &lt; 3 characters</a:t>
            </a:r>
            <a:endParaRPr sz="1600" b="1">
              <a:latin typeface="Twentieth Century"/>
              <a:ea typeface="Twentieth Century"/>
              <a:cs typeface="Twentieth Century"/>
              <a:sym typeface="Twentieth Century"/>
            </a:endParaRPr>
          </a:p>
          <a:p>
            <a:pPr marL="457200" lvl="0" indent="-330200" algn="l" rtl="0">
              <a:spcBef>
                <a:spcPts val="0"/>
              </a:spcBef>
              <a:spcAft>
                <a:spcPts val="0"/>
              </a:spcAft>
              <a:buSzPts val="1600"/>
              <a:buFont typeface="Twentieth Century"/>
              <a:buAutoNum type="arabicPeriod"/>
            </a:pPr>
            <a:r>
              <a:rPr lang="en-US" sz="1600" b="1">
                <a:latin typeface="Twentieth Century"/>
                <a:ea typeface="Twentieth Century"/>
                <a:cs typeface="Twentieth Century"/>
                <a:sym typeface="Twentieth Century"/>
              </a:rPr>
              <a:t>remove user, RT, number, etc.</a:t>
            </a:r>
            <a:endParaRPr sz="1600" b="1">
              <a:latin typeface="Twentieth Century"/>
              <a:ea typeface="Twentieth Century"/>
              <a:cs typeface="Twentieth Century"/>
              <a:sym typeface="Twentieth Century"/>
            </a:endParaRPr>
          </a:p>
        </p:txBody>
      </p:sp>
      <p:sp>
        <p:nvSpPr>
          <p:cNvPr id="459" name="Google Shape;459;g17fbd9ad849_2_12"/>
          <p:cNvSpPr/>
          <p:nvPr/>
        </p:nvSpPr>
        <p:spPr>
          <a:xfrm>
            <a:off x="4957625" y="1489200"/>
            <a:ext cx="3550200" cy="369300"/>
          </a:xfrm>
          <a:prstGeom prst="rect">
            <a:avLst/>
          </a:prstGeom>
          <a:solidFill>
            <a:srgbClr val="E7F7F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700" b="1">
                <a:latin typeface="Twentieth Century"/>
                <a:ea typeface="Twentieth Century"/>
                <a:cs typeface="Twentieth Century"/>
                <a:sym typeface="Twentieth Century"/>
              </a:rPr>
              <a:t>After cleansing with Regex</a:t>
            </a:r>
            <a:endParaRPr sz="800" b="0" i="0" u="none" strike="noStrike" cap="none">
              <a:solidFill>
                <a:srgbClr val="000000"/>
              </a:solidFill>
              <a:latin typeface="Arial"/>
              <a:ea typeface="Arial"/>
              <a:cs typeface="Arial"/>
              <a:sym typeface="Arial"/>
            </a:endParaRPr>
          </a:p>
        </p:txBody>
      </p:sp>
      <p:pic>
        <p:nvPicPr>
          <p:cNvPr id="460" name="Google Shape;460;g17fbd9ad849_2_12"/>
          <p:cNvPicPr preferRelativeResize="0"/>
          <p:nvPr/>
        </p:nvPicPr>
        <p:blipFill>
          <a:blip r:embed="rId4">
            <a:alphaModFix/>
          </a:blip>
          <a:stretch>
            <a:fillRect/>
          </a:stretch>
        </p:blipFill>
        <p:spPr>
          <a:xfrm>
            <a:off x="4518938" y="1926400"/>
            <a:ext cx="4427573" cy="2980200"/>
          </a:xfrm>
          <a:prstGeom prst="rect">
            <a:avLst/>
          </a:prstGeom>
          <a:noFill/>
          <a:ln>
            <a:noFill/>
          </a:ln>
        </p:spPr>
      </p:pic>
      <p:sp>
        <p:nvSpPr>
          <p:cNvPr id="461" name="Google Shape;461;g17fbd9ad849_2_12"/>
          <p:cNvSpPr/>
          <p:nvPr/>
        </p:nvSpPr>
        <p:spPr>
          <a:xfrm>
            <a:off x="6502650" y="2632950"/>
            <a:ext cx="1224900" cy="6159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g17fbd9ad849_2_12"/>
          <p:cNvSpPr/>
          <p:nvPr/>
        </p:nvSpPr>
        <p:spPr>
          <a:xfrm>
            <a:off x="6578850" y="1947150"/>
            <a:ext cx="844200" cy="6159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g17fbd9ad849_2_12"/>
          <p:cNvSpPr/>
          <p:nvPr/>
        </p:nvSpPr>
        <p:spPr>
          <a:xfrm>
            <a:off x="5969250" y="3767900"/>
            <a:ext cx="1613400" cy="4587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g17fbd9ad849_2_12"/>
          <p:cNvSpPr/>
          <p:nvPr/>
        </p:nvSpPr>
        <p:spPr>
          <a:xfrm>
            <a:off x="7874250" y="2632950"/>
            <a:ext cx="324300" cy="6159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g17fbd9ad849_2_12"/>
          <p:cNvSpPr/>
          <p:nvPr/>
        </p:nvSpPr>
        <p:spPr>
          <a:xfrm>
            <a:off x="8334300" y="3852150"/>
            <a:ext cx="460500" cy="8214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g17fbd9ad849_2_12"/>
          <p:cNvSpPr/>
          <p:nvPr/>
        </p:nvSpPr>
        <p:spPr>
          <a:xfrm>
            <a:off x="4750050" y="2937750"/>
            <a:ext cx="647400" cy="3111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g17fbd9ad849_2_12"/>
          <p:cNvSpPr/>
          <p:nvPr/>
        </p:nvSpPr>
        <p:spPr>
          <a:xfrm>
            <a:off x="5855250" y="2657650"/>
            <a:ext cx="647400" cy="3111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g17fbd9ad849_2_12"/>
          <p:cNvSpPr/>
          <p:nvPr/>
        </p:nvSpPr>
        <p:spPr>
          <a:xfrm>
            <a:off x="5816850" y="3242550"/>
            <a:ext cx="647400" cy="6159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g17fbd9ad849_2_12"/>
          <p:cNvSpPr txBox="1"/>
          <p:nvPr/>
        </p:nvSpPr>
        <p:spPr>
          <a:xfrm>
            <a:off x="833425" y="3858450"/>
            <a:ext cx="3637200" cy="1026789"/>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US" sz="1600" b="1" dirty="0">
                <a:solidFill>
                  <a:srgbClr val="212529"/>
                </a:solidFill>
                <a:latin typeface="Twentieth Century"/>
                <a:ea typeface="Twentieth Century"/>
                <a:cs typeface="Twentieth Century"/>
                <a:sym typeface="Twentieth Century"/>
              </a:rPr>
              <a:t>Kata yang paling </a:t>
            </a:r>
            <a:r>
              <a:rPr lang="en-US" sz="1600" b="1" dirty="0" err="1">
                <a:solidFill>
                  <a:srgbClr val="212529"/>
                </a:solidFill>
                <a:latin typeface="Twentieth Century"/>
                <a:ea typeface="Twentieth Century"/>
                <a:cs typeface="Twentieth Century"/>
                <a:sym typeface="Twentieth Century"/>
              </a:rPr>
              <a:t>sering</a:t>
            </a:r>
            <a:r>
              <a:rPr lang="en-US" sz="1600" b="1" dirty="0">
                <a:solidFill>
                  <a:srgbClr val="212529"/>
                </a:solidFill>
                <a:latin typeface="Twentieth Century"/>
                <a:ea typeface="Twentieth Century"/>
                <a:cs typeface="Twentieth Century"/>
                <a:sym typeface="Twentieth Century"/>
              </a:rPr>
              <a:t> </a:t>
            </a:r>
            <a:r>
              <a:rPr lang="en-US" sz="1600" b="1" dirty="0" err="1">
                <a:solidFill>
                  <a:srgbClr val="212529"/>
                </a:solidFill>
                <a:latin typeface="Twentieth Century"/>
                <a:ea typeface="Twentieth Century"/>
                <a:cs typeface="Twentieth Century"/>
                <a:sym typeface="Twentieth Century"/>
              </a:rPr>
              <a:t>muncul</a:t>
            </a:r>
            <a:r>
              <a:rPr lang="en-US" sz="1600" b="1" dirty="0">
                <a:solidFill>
                  <a:srgbClr val="212529"/>
                </a:solidFill>
                <a:latin typeface="Twentieth Century"/>
                <a:ea typeface="Twentieth Century"/>
                <a:cs typeface="Twentieth Century"/>
                <a:sym typeface="Twentieth Century"/>
              </a:rPr>
              <a:t> </a:t>
            </a:r>
            <a:r>
              <a:rPr lang="en-US" sz="1600" b="1" dirty="0" err="1">
                <a:solidFill>
                  <a:srgbClr val="212529"/>
                </a:solidFill>
                <a:latin typeface="Twentieth Century"/>
                <a:ea typeface="Twentieth Century"/>
                <a:cs typeface="Twentieth Century"/>
                <a:sym typeface="Twentieth Century"/>
              </a:rPr>
              <a:t>kurang</a:t>
            </a:r>
            <a:r>
              <a:rPr lang="en-US" sz="1600" b="1" dirty="0">
                <a:solidFill>
                  <a:srgbClr val="212529"/>
                </a:solidFill>
                <a:latin typeface="Twentieth Century"/>
                <a:ea typeface="Twentieth Century"/>
                <a:cs typeface="Twentieth Century"/>
                <a:sym typeface="Twentieth Century"/>
              </a:rPr>
              <a:t> </a:t>
            </a:r>
            <a:r>
              <a:rPr lang="en-US" sz="1600" b="1" dirty="0" err="1">
                <a:solidFill>
                  <a:srgbClr val="212529"/>
                </a:solidFill>
                <a:latin typeface="Twentieth Century"/>
                <a:ea typeface="Twentieth Century"/>
                <a:cs typeface="Twentieth Century"/>
                <a:sym typeface="Twentieth Century"/>
              </a:rPr>
              <a:t>memiliki</a:t>
            </a:r>
            <a:r>
              <a:rPr lang="en-US" sz="1600" b="1" dirty="0">
                <a:solidFill>
                  <a:srgbClr val="212529"/>
                </a:solidFill>
                <a:latin typeface="Twentieth Century"/>
                <a:ea typeface="Twentieth Century"/>
                <a:cs typeface="Twentieth Century"/>
                <a:sym typeface="Twentieth Century"/>
              </a:rPr>
              <a:t> </a:t>
            </a:r>
            <a:r>
              <a:rPr lang="en-US" sz="1600" b="1" dirty="0" err="1">
                <a:solidFill>
                  <a:srgbClr val="212529"/>
                </a:solidFill>
                <a:latin typeface="Twentieth Century"/>
                <a:ea typeface="Twentieth Century"/>
                <a:cs typeface="Twentieth Century"/>
                <a:sym typeface="Twentieth Century"/>
              </a:rPr>
              <a:t>makna</a:t>
            </a:r>
            <a:r>
              <a:rPr lang="en-US" sz="1600" b="1" dirty="0">
                <a:solidFill>
                  <a:srgbClr val="212529"/>
                </a:solidFill>
                <a:latin typeface="Twentieth Century"/>
                <a:ea typeface="Twentieth Century"/>
                <a:cs typeface="Twentieth Century"/>
                <a:sym typeface="Twentieth Century"/>
              </a:rPr>
              <a:t>, </a:t>
            </a:r>
            <a:r>
              <a:rPr lang="en-US" sz="1600" b="1" dirty="0" err="1">
                <a:solidFill>
                  <a:schemeClr val="tx1"/>
                </a:solidFill>
                <a:latin typeface="Twentieth Century"/>
                <a:ea typeface="Twentieth Century"/>
                <a:cs typeface="Twentieth Century"/>
                <a:sym typeface="Twentieth Century"/>
              </a:rPr>
              <a:t>sehingga</a:t>
            </a:r>
            <a:r>
              <a:rPr lang="en-US" sz="1600" b="1" dirty="0">
                <a:solidFill>
                  <a:schemeClr val="tx1"/>
                </a:solidFill>
                <a:latin typeface="Twentieth Century"/>
                <a:ea typeface="Twentieth Century"/>
                <a:cs typeface="Twentieth Century"/>
                <a:sym typeface="Twentieth Century"/>
              </a:rPr>
              <a:t> </a:t>
            </a:r>
            <a:r>
              <a:rPr lang="en-US" sz="1600" b="1" dirty="0" err="1">
                <a:solidFill>
                  <a:schemeClr val="tx1"/>
                </a:solidFill>
                <a:latin typeface="Twentieth Century"/>
                <a:ea typeface="Twentieth Century"/>
                <a:cs typeface="Twentieth Century"/>
                <a:sym typeface="Twentieth Century"/>
              </a:rPr>
              <a:t>perlu</a:t>
            </a:r>
            <a:r>
              <a:rPr lang="en-US" sz="1600" b="1" dirty="0">
                <a:solidFill>
                  <a:schemeClr val="tx1"/>
                </a:solidFill>
                <a:latin typeface="Twentieth Century"/>
                <a:ea typeface="Twentieth Century"/>
                <a:cs typeface="Twentieth Century"/>
                <a:sym typeface="Twentieth Century"/>
              </a:rPr>
              <a:t> remove </a:t>
            </a:r>
            <a:r>
              <a:rPr lang="en-US" sz="1600" b="1" dirty="0" err="1">
                <a:solidFill>
                  <a:schemeClr val="tx1"/>
                </a:solidFill>
                <a:latin typeface="Twentieth Century"/>
                <a:ea typeface="Twentieth Century"/>
                <a:cs typeface="Twentieth Century"/>
                <a:sym typeface="Twentieth Century"/>
              </a:rPr>
              <a:t>dengan</a:t>
            </a:r>
            <a:r>
              <a:rPr lang="en-US" sz="1600" b="1" dirty="0">
                <a:solidFill>
                  <a:schemeClr val="tx1"/>
                </a:solidFill>
                <a:latin typeface="Twentieth Century"/>
                <a:ea typeface="Twentieth Century"/>
                <a:cs typeface="Twentieth Century"/>
                <a:sym typeface="Twentieth Century"/>
              </a:rPr>
              <a:t> </a:t>
            </a:r>
            <a:r>
              <a:rPr lang="en-US" sz="1600" b="1" dirty="0" err="1">
                <a:solidFill>
                  <a:schemeClr val="tx1"/>
                </a:solidFill>
                <a:latin typeface="Twentieth Century"/>
                <a:ea typeface="Twentieth Century"/>
                <a:cs typeface="Twentieth Century"/>
                <a:sym typeface="Twentieth Century"/>
              </a:rPr>
              <a:t>stopwords</a:t>
            </a:r>
            <a:r>
              <a:rPr lang="en-US" sz="1600" b="1" dirty="0">
                <a:solidFill>
                  <a:schemeClr val="tx1"/>
                </a:solidFill>
                <a:latin typeface="Twentieth Century"/>
                <a:ea typeface="Twentieth Century"/>
                <a:cs typeface="Twentieth Century"/>
                <a:sym typeface="Twentieth Century"/>
              </a:rPr>
              <a:t>.</a:t>
            </a:r>
            <a:endParaRPr sz="1600" b="1" dirty="0">
              <a:solidFill>
                <a:schemeClr val="tx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g17fbd9ad849_2_24"/>
          <p:cNvSpPr txBox="1"/>
          <p:nvPr/>
        </p:nvSpPr>
        <p:spPr>
          <a:xfrm>
            <a:off x="229200" y="1858500"/>
            <a:ext cx="3707100" cy="2382900"/>
          </a:xfrm>
          <a:prstGeom prst="rect">
            <a:avLst/>
          </a:prstGeom>
          <a:noFill/>
          <a:ln>
            <a:noFill/>
          </a:ln>
        </p:spPr>
        <p:txBody>
          <a:bodyPr spcFirstLastPara="1" wrap="square" lIns="91425" tIns="91425" rIns="91425" bIns="91425" anchor="t" anchorCtr="0">
            <a:spAutoFit/>
          </a:bodyPr>
          <a:lstStyle/>
          <a:p>
            <a:pPr marL="400050" lvl="0" indent="-330200" algn="l" rtl="0">
              <a:spcBef>
                <a:spcPts val="0"/>
              </a:spcBef>
              <a:spcAft>
                <a:spcPts val="0"/>
              </a:spcAft>
              <a:buSzPts val="1600"/>
              <a:buFont typeface="Twentieth Century"/>
              <a:buAutoNum type="arabicPeriod"/>
            </a:pPr>
            <a:r>
              <a:rPr lang="en-US" sz="1600" b="1">
                <a:latin typeface="Twentieth Century"/>
                <a:ea typeface="Twentieth Century"/>
                <a:cs typeface="Twentieth Century"/>
                <a:sym typeface="Twentieth Century"/>
              </a:rPr>
              <a:t>Removing stop words with nltk</a:t>
            </a:r>
            <a:endParaRPr sz="1600" b="1">
              <a:latin typeface="Twentieth Century"/>
              <a:ea typeface="Twentieth Century"/>
              <a:cs typeface="Twentieth Century"/>
              <a:sym typeface="Twentieth Century"/>
            </a:endParaRPr>
          </a:p>
          <a:p>
            <a:pPr marL="400050" lvl="0" indent="-330200" algn="l" rtl="0">
              <a:spcBef>
                <a:spcPts val="0"/>
              </a:spcBef>
              <a:spcAft>
                <a:spcPts val="0"/>
              </a:spcAft>
              <a:buSzPts val="1600"/>
              <a:buFont typeface="Twentieth Century"/>
              <a:buAutoNum type="arabicPeriod"/>
            </a:pPr>
            <a:r>
              <a:rPr lang="en-US" sz="1600" b="1">
                <a:latin typeface="Twentieth Century"/>
                <a:ea typeface="Twentieth Century"/>
                <a:cs typeface="Twentieth Century"/>
                <a:sym typeface="Twentieth Century"/>
              </a:rPr>
              <a:t>Define new stopword (menyesuaikan dengan kondisi data)</a:t>
            </a:r>
            <a:endParaRPr sz="1600" b="1">
              <a:latin typeface="Twentieth Century"/>
              <a:ea typeface="Twentieth Century"/>
              <a:cs typeface="Twentieth Century"/>
              <a:sym typeface="Twentieth Century"/>
            </a:endParaRPr>
          </a:p>
          <a:p>
            <a:pPr marL="457200" lvl="0" indent="0" algn="l" rtl="0">
              <a:spcBef>
                <a:spcPts val="0"/>
              </a:spcBef>
              <a:spcAft>
                <a:spcPts val="0"/>
              </a:spcAft>
              <a:buNone/>
            </a:pPr>
            <a:endParaRPr sz="1600" b="1">
              <a:latin typeface="Twentieth Century"/>
              <a:ea typeface="Twentieth Century"/>
              <a:cs typeface="Twentieth Century"/>
              <a:sym typeface="Twentieth Century"/>
            </a:endParaRPr>
          </a:p>
          <a:p>
            <a:pPr marL="0" lvl="0" indent="0" algn="l" rtl="0">
              <a:lnSpc>
                <a:spcPct val="135714"/>
              </a:lnSpc>
              <a:spcBef>
                <a:spcPts val="0"/>
              </a:spcBef>
              <a:spcAft>
                <a:spcPts val="0"/>
              </a:spcAft>
              <a:buNone/>
            </a:pPr>
            <a:r>
              <a:rPr lang="en-US" sz="1150">
                <a:solidFill>
                  <a:srgbClr val="D4D4D4"/>
                </a:solidFill>
                <a:highlight>
                  <a:srgbClr val="1E1E1E"/>
                </a:highlight>
                <a:latin typeface="Courier New"/>
                <a:ea typeface="Courier New"/>
                <a:cs typeface="Courier New"/>
                <a:sym typeface="Courier New"/>
              </a:rPr>
              <a:t>my_stop_words.extend</a:t>
            </a:r>
            <a:r>
              <a:rPr lang="en-US" sz="1150">
                <a:solidFill>
                  <a:srgbClr val="DCDCDC"/>
                </a:solidFill>
                <a:highlight>
                  <a:srgbClr val="1E1E1E"/>
                </a:highlight>
                <a:latin typeface="Courier New"/>
                <a:ea typeface="Courier New"/>
                <a:cs typeface="Courier New"/>
                <a:sym typeface="Courier New"/>
              </a:rPr>
              <a:t>([</a:t>
            </a:r>
            <a:r>
              <a:rPr lang="en-US" sz="1150">
                <a:solidFill>
                  <a:srgbClr val="CE9178"/>
                </a:solidFill>
                <a:highlight>
                  <a:srgbClr val="1E1E1E"/>
                </a:highlight>
                <a:latin typeface="Courier New"/>
                <a:ea typeface="Courier New"/>
                <a:cs typeface="Courier New"/>
                <a:sym typeface="Courier New"/>
              </a:rPr>
              <a:t>'nya'</a:t>
            </a:r>
            <a:r>
              <a:rPr lang="en-US" sz="1150">
                <a:solidFill>
                  <a:srgbClr val="DCDCDC"/>
                </a:solidFill>
                <a:highlight>
                  <a:srgbClr val="1E1E1E"/>
                </a:highlight>
                <a:latin typeface="Courier New"/>
                <a:ea typeface="Courier New"/>
                <a:cs typeface="Courier New"/>
                <a:sym typeface="Courier New"/>
              </a:rPr>
              <a:t>])</a:t>
            </a:r>
            <a:endParaRPr sz="1150">
              <a:solidFill>
                <a:srgbClr val="DCDCDC"/>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rgbClr val="D4D4D4"/>
                </a:solidFill>
                <a:highlight>
                  <a:srgbClr val="1E1E1E"/>
                </a:highlight>
                <a:latin typeface="Courier New"/>
                <a:ea typeface="Courier New"/>
                <a:cs typeface="Courier New"/>
                <a:sym typeface="Courier New"/>
              </a:rPr>
              <a:t>my_stop_words.remove</a:t>
            </a:r>
            <a:r>
              <a:rPr lang="en-US" sz="1150">
                <a:solidFill>
                  <a:srgbClr val="DCDCDC"/>
                </a:solidFill>
                <a:highlight>
                  <a:srgbClr val="1E1E1E"/>
                </a:highlight>
                <a:latin typeface="Courier New"/>
                <a:ea typeface="Courier New"/>
                <a:cs typeface="Courier New"/>
                <a:sym typeface="Courier New"/>
              </a:rPr>
              <a:t>(</a:t>
            </a:r>
            <a:r>
              <a:rPr lang="en-US" sz="1150">
                <a:solidFill>
                  <a:srgbClr val="CE9178"/>
                </a:solidFill>
                <a:highlight>
                  <a:srgbClr val="1E1E1E"/>
                </a:highlight>
                <a:latin typeface="Courier New"/>
                <a:ea typeface="Courier New"/>
                <a:cs typeface="Courier New"/>
                <a:sym typeface="Courier New"/>
              </a:rPr>
              <a:t>'tidak'</a:t>
            </a:r>
            <a:r>
              <a:rPr lang="en-US" sz="1150">
                <a:solidFill>
                  <a:srgbClr val="DCDCDC"/>
                </a:solidFill>
                <a:highlight>
                  <a:srgbClr val="1E1E1E"/>
                </a:highlight>
                <a:latin typeface="Courier New"/>
                <a:ea typeface="Courier New"/>
                <a:cs typeface="Courier New"/>
                <a:sym typeface="Courier New"/>
              </a:rPr>
              <a:t>)</a:t>
            </a:r>
            <a:endParaRPr sz="1150">
              <a:solidFill>
                <a:srgbClr val="DCDCDC"/>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rgbClr val="D4D4D4"/>
                </a:solidFill>
                <a:highlight>
                  <a:srgbClr val="1E1E1E"/>
                </a:highlight>
                <a:latin typeface="Courier New"/>
                <a:ea typeface="Courier New"/>
                <a:cs typeface="Courier New"/>
                <a:sym typeface="Courier New"/>
              </a:rPr>
              <a:t>my_stop_words.remove</a:t>
            </a:r>
            <a:r>
              <a:rPr lang="en-US" sz="1150">
                <a:solidFill>
                  <a:srgbClr val="DCDCDC"/>
                </a:solidFill>
                <a:highlight>
                  <a:srgbClr val="1E1E1E"/>
                </a:highlight>
                <a:latin typeface="Courier New"/>
                <a:ea typeface="Courier New"/>
                <a:cs typeface="Courier New"/>
                <a:sym typeface="Courier New"/>
              </a:rPr>
              <a:t>(</a:t>
            </a:r>
            <a:r>
              <a:rPr lang="en-US" sz="1150">
                <a:solidFill>
                  <a:srgbClr val="CE9178"/>
                </a:solidFill>
                <a:highlight>
                  <a:srgbClr val="1E1E1E"/>
                </a:highlight>
                <a:latin typeface="Courier New"/>
                <a:ea typeface="Courier New"/>
                <a:cs typeface="Courier New"/>
                <a:sym typeface="Courier New"/>
              </a:rPr>
              <a:t>'jangan'</a:t>
            </a:r>
            <a:r>
              <a:rPr lang="en-US" sz="1150">
                <a:solidFill>
                  <a:srgbClr val="DCDCDC"/>
                </a:solidFill>
                <a:highlight>
                  <a:srgbClr val="1E1E1E"/>
                </a:highlight>
                <a:latin typeface="Courier New"/>
                <a:ea typeface="Courier New"/>
                <a:cs typeface="Courier New"/>
                <a:sym typeface="Courier New"/>
              </a:rPr>
              <a:t>)</a:t>
            </a:r>
            <a:endParaRPr sz="1700" b="1">
              <a:latin typeface="Twentieth Century"/>
              <a:ea typeface="Twentieth Century"/>
              <a:cs typeface="Twentieth Century"/>
              <a:sym typeface="Twentieth Century"/>
            </a:endParaRPr>
          </a:p>
          <a:p>
            <a:pPr marL="457200" lvl="0" indent="0" algn="l" rtl="0">
              <a:spcBef>
                <a:spcPts val="0"/>
              </a:spcBef>
              <a:spcAft>
                <a:spcPts val="0"/>
              </a:spcAft>
              <a:buNone/>
            </a:pPr>
            <a:endParaRPr sz="1600" b="1">
              <a:latin typeface="Twentieth Century"/>
              <a:ea typeface="Twentieth Century"/>
              <a:cs typeface="Twentieth Century"/>
              <a:sym typeface="Twentieth Century"/>
            </a:endParaRPr>
          </a:p>
        </p:txBody>
      </p:sp>
      <p:sp>
        <p:nvSpPr>
          <p:cNvPr id="475" name="Google Shape;475;g17fbd9ad849_2_24"/>
          <p:cNvSpPr/>
          <p:nvPr/>
        </p:nvSpPr>
        <p:spPr>
          <a:xfrm>
            <a:off x="229200" y="1489200"/>
            <a:ext cx="3550200" cy="369300"/>
          </a:xfrm>
          <a:prstGeom prst="rect">
            <a:avLst/>
          </a:prstGeom>
          <a:solidFill>
            <a:srgbClr val="E7F7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700" b="1">
                <a:latin typeface="Twentieth Century"/>
                <a:ea typeface="Twentieth Century"/>
                <a:cs typeface="Twentieth Century"/>
                <a:sym typeface="Twentieth Century"/>
              </a:rPr>
              <a:t>3. Delete meaningless word</a:t>
            </a:r>
            <a:endParaRPr sz="800" b="0" i="0" u="none" strike="noStrike" cap="none">
              <a:solidFill>
                <a:srgbClr val="000000"/>
              </a:solidFill>
              <a:latin typeface="Arial"/>
              <a:ea typeface="Arial"/>
              <a:cs typeface="Arial"/>
              <a:sym typeface="Arial"/>
            </a:endParaRPr>
          </a:p>
        </p:txBody>
      </p:sp>
      <p:sp>
        <p:nvSpPr>
          <p:cNvPr id="476" name="Google Shape;476;g17fbd9ad849_2_2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Cleansing Process</a:t>
            </a:r>
            <a:endParaRPr/>
          </a:p>
        </p:txBody>
      </p:sp>
      <p:cxnSp>
        <p:nvCxnSpPr>
          <p:cNvPr id="477" name="Google Shape;477;g17fbd9ad849_2_24"/>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478" name="Google Shape;478;g17fbd9ad849_2_24"/>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479" name="Google Shape;479;g17fbd9ad849_2_24"/>
          <p:cNvPicPr preferRelativeResize="0"/>
          <p:nvPr/>
        </p:nvPicPr>
        <p:blipFill rotWithShape="1">
          <a:blip r:embed="rId4">
            <a:alphaModFix/>
          </a:blip>
          <a:srcRect b="49277"/>
          <a:stretch/>
        </p:blipFill>
        <p:spPr>
          <a:xfrm>
            <a:off x="4842000" y="1858500"/>
            <a:ext cx="1853668" cy="2556275"/>
          </a:xfrm>
          <a:prstGeom prst="rect">
            <a:avLst/>
          </a:prstGeom>
          <a:noFill/>
          <a:ln>
            <a:noFill/>
          </a:ln>
        </p:spPr>
      </p:pic>
      <p:pic>
        <p:nvPicPr>
          <p:cNvPr id="480" name="Google Shape;480;g17fbd9ad849_2_24"/>
          <p:cNvPicPr preferRelativeResize="0"/>
          <p:nvPr/>
        </p:nvPicPr>
        <p:blipFill rotWithShape="1">
          <a:blip r:embed="rId4">
            <a:alphaModFix/>
          </a:blip>
          <a:srcRect t="49277"/>
          <a:stretch/>
        </p:blipFill>
        <p:spPr>
          <a:xfrm>
            <a:off x="6779532" y="1858500"/>
            <a:ext cx="1853668" cy="2556275"/>
          </a:xfrm>
          <a:prstGeom prst="rect">
            <a:avLst/>
          </a:prstGeom>
          <a:noFill/>
          <a:ln>
            <a:noFill/>
          </a:ln>
        </p:spPr>
      </p:pic>
      <p:sp>
        <p:nvSpPr>
          <p:cNvPr id="481" name="Google Shape;481;g17fbd9ad849_2_24"/>
          <p:cNvSpPr/>
          <p:nvPr/>
        </p:nvSpPr>
        <p:spPr>
          <a:xfrm>
            <a:off x="295863" y="4158025"/>
            <a:ext cx="350100" cy="144900"/>
          </a:xfrm>
          <a:prstGeom prst="rightArrow">
            <a:avLst>
              <a:gd name="adj1" fmla="val 50000"/>
              <a:gd name="adj2" fmla="val 50000"/>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g17fbd9ad849_2_24"/>
          <p:cNvSpPr txBox="1"/>
          <p:nvPr/>
        </p:nvSpPr>
        <p:spPr>
          <a:xfrm>
            <a:off x="753852" y="3869425"/>
            <a:ext cx="3460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Twentieth Century"/>
                <a:ea typeface="Twentieth Century"/>
                <a:cs typeface="Twentieth Century"/>
                <a:sym typeface="Twentieth Century"/>
              </a:rPr>
              <a:t>Kata “tidak” dan “jangan” tidak dimasukkan ke stopwords karena bermakna untuk labelling sentiment.</a:t>
            </a:r>
            <a:endParaRPr sz="1600" b="1">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Identification problem with data</a:t>
            </a:r>
            <a:endParaRPr/>
          </a:p>
        </p:txBody>
      </p:sp>
      <p:sp>
        <p:nvSpPr>
          <p:cNvPr id="488" name="Google Shape;488;p11"/>
          <p:cNvSpPr txBox="1"/>
          <p:nvPr/>
        </p:nvSpPr>
        <p:spPr>
          <a:xfrm>
            <a:off x="1303800" y="1449700"/>
            <a:ext cx="5349300" cy="2251800"/>
          </a:xfrm>
          <a:prstGeom prst="rect">
            <a:avLst/>
          </a:prstGeom>
          <a:noFill/>
          <a:ln>
            <a:noFill/>
          </a:ln>
        </p:spPr>
        <p:txBody>
          <a:bodyPr spcFirstLastPara="1" wrap="square" lIns="91425" tIns="91425" rIns="91425" bIns="91425" anchor="t" anchorCtr="0">
            <a:spAutoFit/>
          </a:bodyPr>
          <a:lstStyle/>
          <a:p>
            <a:pPr marL="457200" lvl="0" indent="-336550" algn="just" rtl="0">
              <a:lnSpc>
                <a:spcPct val="115000"/>
              </a:lnSpc>
              <a:spcBef>
                <a:spcPts val="0"/>
              </a:spcBef>
              <a:spcAft>
                <a:spcPts val="0"/>
              </a:spcAft>
              <a:buClr>
                <a:srgbClr val="212529"/>
              </a:buClr>
              <a:buSzPts val="1700"/>
              <a:buFont typeface="Twentieth Century"/>
              <a:buAutoNum type="arabicPeriod"/>
            </a:pPr>
            <a:r>
              <a:rPr lang="en-US" sz="1700" b="1">
                <a:solidFill>
                  <a:srgbClr val="212529"/>
                </a:solidFill>
                <a:latin typeface="Twentieth Century"/>
                <a:ea typeface="Twentieth Century"/>
                <a:cs typeface="Twentieth Century"/>
                <a:sym typeface="Twentieth Century"/>
              </a:rPr>
              <a:t>Jumlah data training pada masing-masing kategori sentiment tidak proporsional.</a:t>
            </a:r>
            <a:endParaRPr sz="1700" b="1">
              <a:solidFill>
                <a:srgbClr val="212529"/>
              </a:solidFill>
              <a:latin typeface="Twentieth Century"/>
              <a:ea typeface="Twentieth Century"/>
              <a:cs typeface="Twentieth Century"/>
              <a:sym typeface="Twentieth Century"/>
            </a:endParaRPr>
          </a:p>
          <a:p>
            <a:pPr marL="457200" lvl="0" indent="-336550" algn="just" rtl="0">
              <a:lnSpc>
                <a:spcPct val="115000"/>
              </a:lnSpc>
              <a:spcBef>
                <a:spcPts val="0"/>
              </a:spcBef>
              <a:spcAft>
                <a:spcPts val="0"/>
              </a:spcAft>
              <a:buClr>
                <a:srgbClr val="212529"/>
              </a:buClr>
              <a:buSzPts val="1700"/>
              <a:buFont typeface="Twentieth Century"/>
              <a:buAutoNum type="arabicPeriod"/>
            </a:pPr>
            <a:r>
              <a:rPr lang="en-US" sz="1700" b="1">
                <a:solidFill>
                  <a:srgbClr val="212529"/>
                </a:solidFill>
                <a:latin typeface="Twentieth Century"/>
                <a:ea typeface="Twentieth Century"/>
                <a:cs typeface="Twentieth Century"/>
                <a:sym typeface="Twentieth Century"/>
              </a:rPr>
              <a:t>Terdapat data duplikat.</a:t>
            </a:r>
            <a:endParaRPr sz="1700" b="1">
              <a:solidFill>
                <a:srgbClr val="212529"/>
              </a:solidFill>
              <a:latin typeface="Twentieth Century"/>
              <a:ea typeface="Twentieth Century"/>
              <a:cs typeface="Twentieth Century"/>
              <a:sym typeface="Twentieth Century"/>
            </a:endParaRPr>
          </a:p>
          <a:p>
            <a:pPr marL="457200" lvl="0" indent="-336550" algn="just" rtl="0">
              <a:lnSpc>
                <a:spcPct val="115000"/>
              </a:lnSpc>
              <a:spcBef>
                <a:spcPts val="0"/>
              </a:spcBef>
              <a:spcAft>
                <a:spcPts val="0"/>
              </a:spcAft>
              <a:buClr>
                <a:srgbClr val="212529"/>
              </a:buClr>
              <a:buSzPts val="1700"/>
              <a:buFont typeface="Twentieth Century"/>
              <a:buAutoNum type="arabicPeriod"/>
            </a:pPr>
            <a:r>
              <a:rPr lang="en-US" sz="1700" b="1">
                <a:solidFill>
                  <a:srgbClr val="212529"/>
                </a:solidFill>
                <a:latin typeface="Twentieth Century"/>
                <a:ea typeface="Twentieth Century"/>
                <a:cs typeface="Twentieth Century"/>
                <a:sym typeface="Twentieth Century"/>
              </a:rPr>
              <a:t>Banyak mengandung kata sambung yang berulang, sehingga perlu pembersihan tambahan selain menggunakan Regex.</a:t>
            </a:r>
            <a:endParaRPr sz="1700" b="1">
              <a:solidFill>
                <a:srgbClr val="212529"/>
              </a:solidFill>
              <a:latin typeface="Twentieth Century"/>
              <a:ea typeface="Twentieth Century"/>
              <a:cs typeface="Twentieth Century"/>
              <a:sym typeface="Twentieth Century"/>
            </a:endParaRPr>
          </a:p>
          <a:p>
            <a:pPr marL="457200" lvl="0" indent="-336550" algn="just" rtl="0">
              <a:lnSpc>
                <a:spcPct val="115000"/>
              </a:lnSpc>
              <a:spcBef>
                <a:spcPts val="0"/>
              </a:spcBef>
              <a:spcAft>
                <a:spcPts val="0"/>
              </a:spcAft>
              <a:buClr>
                <a:srgbClr val="212529"/>
              </a:buClr>
              <a:buSzPts val="1700"/>
              <a:buFont typeface="Twentieth Century"/>
              <a:buAutoNum type="arabicPeriod"/>
            </a:pPr>
            <a:r>
              <a:rPr lang="en-US" sz="1700" b="1">
                <a:solidFill>
                  <a:srgbClr val="212529"/>
                </a:solidFill>
                <a:latin typeface="Twentieth Century"/>
                <a:ea typeface="Twentieth Century"/>
                <a:cs typeface="Twentieth Century"/>
                <a:sym typeface="Twentieth Century"/>
              </a:rPr>
              <a:t>Stopword perlu disesuaikan dengan kondisi data.</a:t>
            </a:r>
            <a:endParaRPr sz="1700" b="1">
              <a:solidFill>
                <a:srgbClr val="212529"/>
              </a:solidFill>
              <a:latin typeface="Twentieth Century"/>
              <a:ea typeface="Twentieth Century"/>
              <a:cs typeface="Twentieth Century"/>
              <a:sym typeface="Twentieth Century"/>
            </a:endParaRPr>
          </a:p>
        </p:txBody>
      </p:sp>
      <p:cxnSp>
        <p:nvCxnSpPr>
          <p:cNvPr id="489" name="Google Shape;489;p11"/>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490" name="Google Shape;490;p11"/>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491" name="Google Shape;491;p11"/>
          <p:cNvPicPr preferRelativeResize="0"/>
          <p:nvPr/>
        </p:nvPicPr>
        <p:blipFill>
          <a:blip r:embed="rId4">
            <a:alphaModFix/>
          </a:blip>
          <a:stretch>
            <a:fillRect/>
          </a:stretch>
        </p:blipFill>
        <p:spPr>
          <a:xfrm>
            <a:off x="6539232" y="2571750"/>
            <a:ext cx="2604768" cy="2515301"/>
          </a:xfrm>
          <a:prstGeom prst="rect">
            <a:avLst/>
          </a:prstGeom>
          <a:noFill/>
          <a:ln>
            <a:noFill/>
          </a:ln>
        </p:spPr>
      </p:pic>
      <p:pic>
        <p:nvPicPr>
          <p:cNvPr id="492" name="Google Shape;492;p11"/>
          <p:cNvPicPr preferRelativeResize="0"/>
          <p:nvPr/>
        </p:nvPicPr>
        <p:blipFill>
          <a:blip r:embed="rId5">
            <a:alphaModFix/>
          </a:blip>
          <a:stretch>
            <a:fillRect/>
          </a:stretch>
        </p:blipFill>
        <p:spPr>
          <a:xfrm>
            <a:off x="471227" y="1597875"/>
            <a:ext cx="633350" cy="51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6"/>
          <p:cNvSpPr txBox="1">
            <a:spLocks noGrp="1"/>
          </p:cNvSpPr>
          <p:nvPr>
            <p:ph type="title"/>
          </p:nvPr>
        </p:nvSpPr>
        <p:spPr>
          <a:xfrm>
            <a:off x="1388550" y="1640100"/>
            <a:ext cx="6366900" cy="18633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US"/>
              <a:t>Result and Analysis</a:t>
            </a:r>
            <a:endParaRPr/>
          </a:p>
        </p:txBody>
      </p:sp>
      <p:pic>
        <p:nvPicPr>
          <p:cNvPr id="498" name="Google Shape;498;p16"/>
          <p:cNvPicPr preferRelativeResize="0"/>
          <p:nvPr/>
        </p:nvPicPr>
        <p:blipFill rotWithShape="1">
          <a:blip r:embed="rId3">
            <a:alphaModFix/>
          </a:blip>
          <a:srcRect/>
          <a:stretch/>
        </p:blipFill>
        <p:spPr>
          <a:xfrm>
            <a:off x="6943877" y="272153"/>
            <a:ext cx="2008303" cy="522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17fbd9ad849_2_7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2400"/>
              <a:buNone/>
            </a:pPr>
            <a:r>
              <a:rPr lang="en-US" sz="2400">
                <a:solidFill>
                  <a:srgbClr val="000000"/>
                </a:solidFill>
                <a:latin typeface="Twentieth Century"/>
                <a:ea typeface="Twentieth Century"/>
                <a:cs typeface="Twentieth Century"/>
                <a:sym typeface="Twentieth Century"/>
              </a:rPr>
              <a:t>Exploratory Analysis with cleaned data</a:t>
            </a:r>
            <a:endParaRPr/>
          </a:p>
        </p:txBody>
      </p:sp>
      <p:cxnSp>
        <p:nvCxnSpPr>
          <p:cNvPr id="504" name="Google Shape;504;g17fbd9ad849_2_73"/>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505" name="Google Shape;505;g17fbd9ad849_2_73"/>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506" name="Google Shape;506;g17fbd9ad849_2_73"/>
          <p:cNvSpPr/>
          <p:nvPr/>
        </p:nvSpPr>
        <p:spPr>
          <a:xfrm>
            <a:off x="106175" y="1489200"/>
            <a:ext cx="4612800" cy="369300"/>
          </a:xfrm>
          <a:prstGeom prst="rect">
            <a:avLst/>
          </a:prstGeom>
          <a:solidFill>
            <a:srgbClr val="E7F7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700" b="1">
                <a:latin typeface="Twentieth Century"/>
                <a:ea typeface="Twentieth Century"/>
                <a:cs typeface="Twentieth Century"/>
                <a:sym typeface="Twentieth Century"/>
              </a:rPr>
              <a:t>Analisis Deskriptif (Univariate)</a:t>
            </a:r>
            <a:endParaRPr sz="800" b="0" i="0" u="none" strike="noStrike" cap="none">
              <a:solidFill>
                <a:srgbClr val="000000"/>
              </a:solidFill>
              <a:latin typeface="Arial"/>
              <a:ea typeface="Arial"/>
              <a:cs typeface="Arial"/>
              <a:sym typeface="Arial"/>
            </a:endParaRPr>
          </a:p>
        </p:txBody>
      </p:sp>
      <p:sp>
        <p:nvSpPr>
          <p:cNvPr id="507" name="Google Shape;507;g17fbd9ad849_2_73"/>
          <p:cNvSpPr txBox="1"/>
          <p:nvPr/>
        </p:nvSpPr>
        <p:spPr>
          <a:xfrm>
            <a:off x="106175" y="1900700"/>
            <a:ext cx="36732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wentieth Century"/>
              <a:buAutoNum type="arabicPeriod"/>
            </a:pPr>
            <a:r>
              <a:rPr lang="en-US" sz="1600" b="1">
                <a:latin typeface="Twentieth Century"/>
                <a:ea typeface="Twentieth Century"/>
                <a:cs typeface="Twentieth Century"/>
                <a:sym typeface="Twentieth Century"/>
              </a:rPr>
              <a:t>Central Tendency of Total Word</a:t>
            </a:r>
            <a:endParaRPr sz="1600" b="1">
              <a:latin typeface="Twentieth Century"/>
              <a:ea typeface="Twentieth Century"/>
              <a:cs typeface="Twentieth Century"/>
              <a:sym typeface="Twentieth Century"/>
            </a:endParaRPr>
          </a:p>
        </p:txBody>
      </p:sp>
      <p:sp>
        <p:nvSpPr>
          <p:cNvPr id="508" name="Google Shape;508;g17fbd9ad849_2_73"/>
          <p:cNvSpPr txBox="1"/>
          <p:nvPr/>
        </p:nvSpPr>
        <p:spPr>
          <a:xfrm>
            <a:off x="4629125" y="2736025"/>
            <a:ext cx="4370700" cy="430857"/>
          </a:xfrm>
          <a:prstGeom prst="rect">
            <a:avLst/>
          </a:prstGeom>
          <a:solidFill>
            <a:srgbClr val="F7FAED"/>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latin typeface="Twentieth Century"/>
                <a:ea typeface="Twentieth Century"/>
                <a:cs typeface="Twentieth Century"/>
                <a:sym typeface="Twentieth Century"/>
              </a:rPr>
              <a:t>Mean: 33.06055	Mode: 10         Median: 28</a:t>
            </a:r>
            <a:endParaRPr sz="1600" b="1" dirty="0">
              <a:latin typeface="Twentieth Century"/>
              <a:ea typeface="Twentieth Century"/>
              <a:cs typeface="Twentieth Century"/>
              <a:sym typeface="Twentieth Century"/>
            </a:endParaRPr>
          </a:p>
        </p:txBody>
      </p:sp>
      <p:sp>
        <p:nvSpPr>
          <p:cNvPr id="509" name="Google Shape;509;g17fbd9ad849_2_73"/>
          <p:cNvSpPr txBox="1"/>
          <p:nvPr/>
        </p:nvSpPr>
        <p:spPr>
          <a:xfrm>
            <a:off x="4476727" y="3204875"/>
            <a:ext cx="46128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Twentieth Century"/>
              <a:buChar char="●"/>
            </a:pPr>
            <a:r>
              <a:rPr lang="en-US" sz="1600">
                <a:latin typeface="Twentieth Century"/>
                <a:ea typeface="Twentieth Century"/>
                <a:cs typeface="Twentieth Century"/>
                <a:sym typeface="Twentieth Century"/>
              </a:rPr>
              <a:t>Rata-rata jumlah kata pada tweet hate speech adalah 33 kata.</a:t>
            </a:r>
            <a:endParaRPr sz="1600">
              <a:latin typeface="Twentieth Century"/>
              <a:ea typeface="Twentieth Century"/>
              <a:cs typeface="Twentieth Century"/>
              <a:sym typeface="Twentieth Century"/>
            </a:endParaRPr>
          </a:p>
          <a:p>
            <a:pPr marL="457200" lvl="0" indent="-330200" algn="l" rtl="0">
              <a:lnSpc>
                <a:spcPct val="115000"/>
              </a:lnSpc>
              <a:spcBef>
                <a:spcPts val="0"/>
              </a:spcBef>
              <a:spcAft>
                <a:spcPts val="0"/>
              </a:spcAft>
              <a:buSzPts val="1600"/>
              <a:buFont typeface="Twentieth Century"/>
              <a:buChar char="●"/>
            </a:pPr>
            <a:r>
              <a:rPr lang="en-US" sz="1600">
                <a:latin typeface="Twentieth Century"/>
                <a:ea typeface="Twentieth Century"/>
                <a:cs typeface="Twentieth Century"/>
                <a:sym typeface="Twentieth Century"/>
              </a:rPr>
              <a:t>Pada data tweet hate speech, jumlah kata yang paling banyak muncul adalah 10 kata.</a:t>
            </a:r>
            <a:endParaRPr sz="1600">
              <a:latin typeface="Twentieth Century"/>
              <a:ea typeface="Twentieth Century"/>
              <a:cs typeface="Twentieth Century"/>
              <a:sym typeface="Twentieth Century"/>
            </a:endParaRPr>
          </a:p>
          <a:p>
            <a:pPr marL="457200" lvl="0" indent="-330200" algn="l" rtl="0">
              <a:lnSpc>
                <a:spcPct val="115000"/>
              </a:lnSpc>
              <a:spcBef>
                <a:spcPts val="0"/>
              </a:spcBef>
              <a:spcAft>
                <a:spcPts val="0"/>
              </a:spcAft>
              <a:buSzPts val="1600"/>
              <a:buFont typeface="Twentieth Century"/>
              <a:buChar char="●"/>
            </a:pPr>
            <a:r>
              <a:rPr lang="en-US" sz="1600">
                <a:latin typeface="Twentieth Century"/>
                <a:ea typeface="Twentieth Century"/>
                <a:cs typeface="Twentieth Century"/>
                <a:sym typeface="Twentieth Century"/>
              </a:rPr>
              <a:t>Nilai tengah jumlah kata pada data tweet hate speech adalah 28 kata.</a:t>
            </a:r>
            <a:endParaRPr sz="1600">
              <a:latin typeface="Twentieth Century"/>
              <a:ea typeface="Twentieth Century"/>
              <a:cs typeface="Twentieth Century"/>
              <a:sym typeface="Twentieth Century"/>
            </a:endParaRPr>
          </a:p>
        </p:txBody>
      </p:sp>
      <p:pic>
        <p:nvPicPr>
          <p:cNvPr id="510" name="Google Shape;510;g17fbd9ad849_2_73"/>
          <p:cNvPicPr preferRelativeResize="0"/>
          <p:nvPr/>
        </p:nvPicPr>
        <p:blipFill>
          <a:blip r:embed="rId4">
            <a:alphaModFix/>
          </a:blip>
          <a:stretch>
            <a:fillRect/>
          </a:stretch>
        </p:blipFill>
        <p:spPr>
          <a:xfrm>
            <a:off x="671600" y="2374000"/>
            <a:ext cx="3240600" cy="2109367"/>
          </a:xfrm>
          <a:prstGeom prst="rect">
            <a:avLst/>
          </a:prstGeom>
          <a:noFill/>
          <a:ln>
            <a:noFill/>
          </a:ln>
        </p:spPr>
      </p:pic>
      <p:sp>
        <p:nvSpPr>
          <p:cNvPr id="511" name="Google Shape;511;g17fbd9ad849_2_73"/>
          <p:cNvSpPr/>
          <p:nvPr/>
        </p:nvSpPr>
        <p:spPr>
          <a:xfrm>
            <a:off x="1283375" y="2470625"/>
            <a:ext cx="938700" cy="1756200"/>
          </a:xfrm>
          <a:prstGeom prst="rect">
            <a:avLst/>
          </a:prstGeom>
          <a:noFill/>
          <a:ln w="2857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g17fbd9ad849_2_73"/>
          <p:cNvSpPr txBox="1"/>
          <p:nvPr/>
        </p:nvSpPr>
        <p:spPr>
          <a:xfrm>
            <a:off x="838175" y="4407175"/>
            <a:ext cx="31488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b="1">
                <a:latin typeface="Twentieth Century"/>
                <a:ea typeface="Twentieth Century"/>
                <a:cs typeface="Twentieth Century"/>
                <a:sym typeface="Twentieth Century"/>
              </a:rPr>
              <a:t>Jumlah total kata pada tweet berkisar antara 20 - 40 kata</a:t>
            </a:r>
            <a:endParaRPr sz="1500" b="1">
              <a:latin typeface="Twentieth Century"/>
              <a:ea typeface="Twentieth Century"/>
              <a:cs typeface="Twentieth Century"/>
              <a:sym typeface="Twentieth Century"/>
            </a:endParaRPr>
          </a:p>
        </p:txBody>
      </p:sp>
      <p:sp>
        <p:nvSpPr>
          <p:cNvPr id="513" name="Google Shape;513;g17fbd9ad849_2_73"/>
          <p:cNvSpPr txBox="1"/>
          <p:nvPr/>
        </p:nvSpPr>
        <p:spPr>
          <a:xfrm>
            <a:off x="4986875" y="1875925"/>
            <a:ext cx="3782700" cy="415500"/>
          </a:xfrm>
          <a:prstGeom prst="rect">
            <a:avLst/>
          </a:prstGeom>
          <a:noFill/>
          <a:ln>
            <a:noFill/>
          </a:ln>
        </p:spPr>
        <p:txBody>
          <a:bodyPr spcFirstLastPara="1" wrap="square" lIns="91425" tIns="91425" rIns="91425" bIns="91425" anchor="t" anchorCtr="0">
            <a:spAutoFit/>
          </a:bodyPr>
          <a:lstStyle/>
          <a:p>
            <a:pPr marL="0" lvl="0" indent="0" algn="ctr" rtl="0">
              <a:lnSpc>
                <a:spcPct val="114000"/>
              </a:lnSpc>
              <a:spcBef>
                <a:spcPts val="0"/>
              </a:spcBef>
              <a:spcAft>
                <a:spcPts val="0"/>
              </a:spcAft>
              <a:buNone/>
            </a:pPr>
            <a:r>
              <a:rPr lang="en-US" sz="1500" b="1">
                <a:solidFill>
                  <a:srgbClr val="7F6000"/>
                </a:solidFill>
                <a:latin typeface="Twentieth Century"/>
                <a:ea typeface="Twentieth Century"/>
                <a:cs typeface="Twentieth Century"/>
                <a:sym typeface="Twentieth Century"/>
              </a:rPr>
              <a:t>Right skewed / positive skewness (skew &gt; 0)</a:t>
            </a:r>
            <a:endParaRPr sz="1500" b="1">
              <a:solidFill>
                <a:srgbClr val="7F6000"/>
              </a:solidFill>
              <a:latin typeface="Twentieth Century"/>
              <a:ea typeface="Twentieth Century"/>
              <a:cs typeface="Twentieth Century"/>
              <a:sym typeface="Twentieth Century"/>
            </a:endParaRPr>
          </a:p>
        </p:txBody>
      </p:sp>
      <p:sp>
        <p:nvSpPr>
          <p:cNvPr id="514" name="Google Shape;514;g17fbd9ad849_2_73"/>
          <p:cNvSpPr txBox="1"/>
          <p:nvPr/>
        </p:nvSpPr>
        <p:spPr>
          <a:xfrm>
            <a:off x="5747525" y="2259475"/>
            <a:ext cx="2487300" cy="400200"/>
          </a:xfrm>
          <a:prstGeom prst="rect">
            <a:avLst/>
          </a:prstGeom>
          <a:solidFill>
            <a:srgbClr val="076173"/>
          </a:solidFill>
          <a:ln>
            <a:noFill/>
          </a:ln>
        </p:spPr>
        <p:txBody>
          <a:bodyPr spcFirstLastPara="1" wrap="square" lIns="91425" tIns="91425" rIns="91425" bIns="91425" anchor="t" anchorCtr="0">
            <a:spAutoFit/>
          </a:bodyPr>
          <a:lstStyle/>
          <a:p>
            <a:pPr marL="0" lvl="0" indent="0" algn="ctr" rtl="0">
              <a:lnSpc>
                <a:spcPct val="114000"/>
              </a:lnSpc>
              <a:spcBef>
                <a:spcPts val="0"/>
              </a:spcBef>
              <a:spcAft>
                <a:spcPts val="0"/>
              </a:spcAft>
              <a:buNone/>
            </a:pPr>
            <a:r>
              <a:rPr lang="en-US" b="1">
                <a:solidFill>
                  <a:schemeClr val="lt1"/>
                </a:solidFill>
                <a:latin typeface="Twentieth Century"/>
                <a:ea typeface="Twentieth Century"/>
                <a:cs typeface="Twentieth Century"/>
                <a:sym typeface="Twentieth Century"/>
              </a:rPr>
              <a:t>Mode &lt; Median &lt; Mean</a:t>
            </a:r>
            <a:endParaRPr b="1">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17fbd9ad849_2_101"/>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2400"/>
              <a:buNone/>
            </a:pPr>
            <a:r>
              <a:rPr lang="en-US" sz="2400">
                <a:solidFill>
                  <a:srgbClr val="000000"/>
                </a:solidFill>
                <a:latin typeface="Twentieth Century"/>
                <a:ea typeface="Twentieth Century"/>
                <a:cs typeface="Twentieth Century"/>
                <a:sym typeface="Twentieth Century"/>
              </a:rPr>
              <a:t>Exploratory Analysis with cleaned data</a:t>
            </a:r>
            <a:endParaRPr/>
          </a:p>
        </p:txBody>
      </p:sp>
      <p:cxnSp>
        <p:nvCxnSpPr>
          <p:cNvPr id="520" name="Google Shape;520;g17fbd9ad849_2_101"/>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521" name="Google Shape;521;g17fbd9ad849_2_101"/>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522" name="Google Shape;522;g17fbd9ad849_2_101"/>
          <p:cNvSpPr txBox="1"/>
          <p:nvPr/>
        </p:nvSpPr>
        <p:spPr>
          <a:xfrm>
            <a:off x="4874100" y="1590775"/>
            <a:ext cx="3936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Twentieth Century"/>
                <a:ea typeface="Twentieth Century"/>
                <a:cs typeface="Twentieth Century"/>
                <a:sym typeface="Twentieth Century"/>
              </a:rPr>
              <a:t>Wordcloud</a:t>
            </a:r>
            <a:endParaRPr sz="1600" b="1">
              <a:latin typeface="Twentieth Century"/>
              <a:ea typeface="Twentieth Century"/>
              <a:cs typeface="Twentieth Century"/>
              <a:sym typeface="Twentieth Century"/>
            </a:endParaRPr>
          </a:p>
        </p:txBody>
      </p:sp>
      <p:pic>
        <p:nvPicPr>
          <p:cNvPr id="523" name="Google Shape;523;g17fbd9ad849_2_101"/>
          <p:cNvPicPr preferRelativeResize="0"/>
          <p:nvPr/>
        </p:nvPicPr>
        <p:blipFill>
          <a:blip r:embed="rId4">
            <a:alphaModFix/>
          </a:blip>
          <a:stretch>
            <a:fillRect/>
          </a:stretch>
        </p:blipFill>
        <p:spPr>
          <a:xfrm>
            <a:off x="4722475" y="2006325"/>
            <a:ext cx="4169800" cy="2806690"/>
          </a:xfrm>
          <a:prstGeom prst="rect">
            <a:avLst/>
          </a:prstGeom>
          <a:noFill/>
          <a:ln>
            <a:noFill/>
          </a:ln>
        </p:spPr>
      </p:pic>
      <p:sp>
        <p:nvSpPr>
          <p:cNvPr id="524" name="Google Shape;524;g17fbd9ad849_2_101"/>
          <p:cNvSpPr txBox="1"/>
          <p:nvPr/>
        </p:nvSpPr>
        <p:spPr>
          <a:xfrm>
            <a:off x="225650" y="1803325"/>
            <a:ext cx="3936600" cy="4311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US" sz="1600" b="1">
                <a:solidFill>
                  <a:srgbClr val="212529"/>
                </a:solidFill>
                <a:latin typeface="Twentieth Century"/>
                <a:ea typeface="Twentieth Century"/>
                <a:cs typeface="Twentieth Century"/>
                <a:sym typeface="Twentieth Century"/>
              </a:rPr>
              <a:t>To make sure, is it normally distributed?</a:t>
            </a:r>
            <a:endParaRPr sz="1600" b="1">
              <a:solidFill>
                <a:srgbClr val="212529"/>
              </a:solidFill>
              <a:latin typeface="Twentieth Century"/>
              <a:ea typeface="Twentieth Century"/>
              <a:cs typeface="Twentieth Century"/>
              <a:sym typeface="Twentieth Century"/>
            </a:endParaRPr>
          </a:p>
        </p:txBody>
      </p:sp>
      <p:pic>
        <p:nvPicPr>
          <p:cNvPr id="525" name="Google Shape;525;g17fbd9ad849_2_101"/>
          <p:cNvPicPr preferRelativeResize="0"/>
          <p:nvPr/>
        </p:nvPicPr>
        <p:blipFill>
          <a:blip r:embed="rId5">
            <a:alphaModFix/>
          </a:blip>
          <a:stretch>
            <a:fillRect/>
          </a:stretch>
        </p:blipFill>
        <p:spPr>
          <a:xfrm>
            <a:off x="225650" y="2234423"/>
            <a:ext cx="4169800" cy="775959"/>
          </a:xfrm>
          <a:prstGeom prst="rect">
            <a:avLst/>
          </a:prstGeom>
          <a:noFill/>
          <a:ln>
            <a:noFill/>
          </a:ln>
        </p:spPr>
      </p:pic>
      <p:sp>
        <p:nvSpPr>
          <p:cNvPr id="526" name="Google Shape;526;g17fbd9ad849_2_101"/>
          <p:cNvSpPr/>
          <p:nvPr/>
        </p:nvSpPr>
        <p:spPr>
          <a:xfrm>
            <a:off x="3354025" y="2717850"/>
            <a:ext cx="965100" cy="3111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g17fbd9ad849_2_101"/>
          <p:cNvSpPr txBox="1"/>
          <p:nvPr/>
        </p:nvSpPr>
        <p:spPr>
          <a:xfrm>
            <a:off x="181100" y="2933225"/>
            <a:ext cx="4290600" cy="6129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US" sz="1300" b="1">
                <a:solidFill>
                  <a:srgbClr val="212529"/>
                </a:solidFill>
                <a:latin typeface="Twentieth Century"/>
                <a:ea typeface="Twentieth Century"/>
                <a:cs typeface="Twentieth Century"/>
                <a:sym typeface="Twentieth Century"/>
              </a:rPr>
              <a:t>Dengan </a:t>
            </a:r>
            <a:r>
              <a:rPr lang="en-US" sz="1300" b="1">
                <a:latin typeface="Twentieth Century"/>
                <a:ea typeface="Twentieth Century"/>
                <a:cs typeface="Twentieth Century"/>
                <a:sym typeface="Twentieth Century"/>
              </a:rPr>
              <a:t>Uji Kolmogorov Smirnov juga dihasilkan bahwa sebaran data total kata </a:t>
            </a:r>
            <a:r>
              <a:rPr lang="en-US" sz="1300" b="1">
                <a:solidFill>
                  <a:schemeClr val="dk1"/>
                </a:solidFill>
                <a:latin typeface="Twentieth Century"/>
                <a:ea typeface="Twentieth Century"/>
                <a:cs typeface="Twentieth Century"/>
                <a:sym typeface="Twentieth Century"/>
              </a:rPr>
              <a:t>tidak berdistribusi normal.</a:t>
            </a:r>
            <a:endParaRPr sz="1300" b="1">
              <a:solidFill>
                <a:schemeClr val="dk1"/>
              </a:solidFill>
              <a:latin typeface="Twentieth Century"/>
              <a:ea typeface="Twentieth Century"/>
              <a:cs typeface="Twentieth Century"/>
              <a:sym typeface="Twentieth Century"/>
            </a:endParaRPr>
          </a:p>
        </p:txBody>
      </p:sp>
      <p:sp>
        <p:nvSpPr>
          <p:cNvPr id="528" name="Google Shape;528;g17fbd9ad849_2_101"/>
          <p:cNvSpPr txBox="1"/>
          <p:nvPr/>
        </p:nvSpPr>
        <p:spPr>
          <a:xfrm>
            <a:off x="205200" y="4036475"/>
            <a:ext cx="4290600" cy="1075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300" b="1">
                <a:solidFill>
                  <a:srgbClr val="292929"/>
                </a:solidFill>
                <a:latin typeface="Twentieth Century"/>
                <a:ea typeface="Twentieth Century"/>
                <a:cs typeface="Twentieth Century"/>
                <a:sym typeface="Twentieth Century"/>
              </a:rPr>
              <a:t>Nilai kurtosis &lt; 3, artinya </a:t>
            </a:r>
            <a:r>
              <a:rPr lang="en-US" sz="1300" b="1">
                <a:solidFill>
                  <a:schemeClr val="dk1"/>
                </a:solidFill>
                <a:latin typeface="Twentieth Century"/>
                <a:ea typeface="Twentieth Century"/>
                <a:cs typeface="Twentieth Century"/>
                <a:sym typeface="Twentieth Century"/>
              </a:rPr>
              <a:t>bersifat playkurtik</a:t>
            </a:r>
            <a:r>
              <a:rPr lang="en-US" sz="1300" b="1">
                <a:solidFill>
                  <a:srgbClr val="292929"/>
                </a:solidFill>
                <a:latin typeface="Twentieth Century"/>
                <a:ea typeface="Twentieth Century"/>
                <a:cs typeface="Twentieth Century"/>
                <a:sym typeface="Twentieth Century"/>
              </a:rPr>
              <a:t> yang cenderung menghasilkan </a:t>
            </a:r>
            <a:r>
              <a:rPr lang="en-US" sz="1300" b="1">
                <a:solidFill>
                  <a:schemeClr val="dk1"/>
                </a:solidFill>
                <a:latin typeface="Twentieth Century"/>
                <a:ea typeface="Twentieth Century"/>
                <a:cs typeface="Twentieth Century"/>
                <a:sym typeface="Twentieth Century"/>
              </a:rPr>
              <a:t>lebih sedikit nilai </a:t>
            </a:r>
            <a:r>
              <a:rPr lang="en-US" sz="1300" b="1" i="1">
                <a:solidFill>
                  <a:schemeClr val="dk1"/>
                </a:solidFill>
                <a:latin typeface="Twentieth Century"/>
                <a:ea typeface="Twentieth Century"/>
                <a:cs typeface="Twentieth Century"/>
                <a:sym typeface="Twentieth Century"/>
              </a:rPr>
              <a:t>outlier</a:t>
            </a:r>
            <a:r>
              <a:rPr lang="en-US" sz="1300" b="1" i="1">
                <a:solidFill>
                  <a:srgbClr val="292929"/>
                </a:solidFill>
                <a:latin typeface="Twentieth Century"/>
                <a:ea typeface="Twentieth Century"/>
                <a:cs typeface="Twentieth Century"/>
                <a:sym typeface="Twentieth Century"/>
              </a:rPr>
              <a:t> </a:t>
            </a:r>
            <a:r>
              <a:rPr lang="en-US" sz="1300" b="1">
                <a:solidFill>
                  <a:srgbClr val="292929"/>
                </a:solidFill>
                <a:latin typeface="Twentieth Century"/>
                <a:ea typeface="Twentieth Century"/>
                <a:cs typeface="Twentieth Century"/>
                <a:sym typeface="Twentieth Century"/>
              </a:rPr>
              <a:t>(terlihat juga secara visual hanya sedikit tweet yang memiliki total kata &gt;80 kata)</a:t>
            </a:r>
            <a:endParaRPr sz="1300" b="1">
              <a:solidFill>
                <a:srgbClr val="292929"/>
              </a:solidFill>
              <a:latin typeface="Twentieth Century"/>
              <a:ea typeface="Twentieth Century"/>
              <a:cs typeface="Twentieth Century"/>
              <a:sym typeface="Twentieth Century"/>
            </a:endParaRPr>
          </a:p>
        </p:txBody>
      </p:sp>
      <p:sp>
        <p:nvSpPr>
          <p:cNvPr id="529" name="Google Shape;529;g17fbd9ad849_2_101"/>
          <p:cNvSpPr txBox="1"/>
          <p:nvPr/>
        </p:nvSpPr>
        <p:spPr>
          <a:xfrm>
            <a:off x="191450" y="3588950"/>
            <a:ext cx="4117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a:solidFill>
                  <a:srgbClr val="D5D5D5"/>
                </a:solidFill>
                <a:highlight>
                  <a:srgbClr val="383838"/>
                </a:highlight>
                <a:latin typeface="Courier New"/>
                <a:ea typeface="Courier New"/>
                <a:cs typeface="Courier New"/>
                <a:sym typeface="Courier New"/>
              </a:rPr>
              <a:t>skewness total word: 0.5369781695548399</a:t>
            </a:r>
            <a:endParaRPr sz="1050">
              <a:solidFill>
                <a:srgbClr val="D5D5D5"/>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US" sz="1050">
                <a:solidFill>
                  <a:srgbClr val="D5D5D5"/>
                </a:solidFill>
                <a:highlight>
                  <a:srgbClr val="383838"/>
                </a:highlight>
                <a:latin typeface="Courier New"/>
                <a:ea typeface="Courier New"/>
                <a:cs typeface="Courier New"/>
                <a:sym typeface="Courier New"/>
              </a:rPr>
              <a:t>kurtosis total word: -0.7692879147531273</a:t>
            </a:r>
            <a:endParaRPr/>
          </a:p>
        </p:txBody>
      </p:sp>
      <p:sp>
        <p:nvSpPr>
          <p:cNvPr id="530" name="Google Shape;530;g17fbd9ad849_2_101"/>
          <p:cNvSpPr txBox="1"/>
          <p:nvPr/>
        </p:nvSpPr>
        <p:spPr>
          <a:xfrm>
            <a:off x="4777200" y="4736825"/>
            <a:ext cx="4290600" cy="4002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US" b="1">
                <a:solidFill>
                  <a:schemeClr val="dk1"/>
                </a:solidFill>
                <a:latin typeface="Twentieth Century"/>
                <a:ea typeface="Twentieth Century"/>
                <a:cs typeface="Twentieth Century"/>
                <a:sym typeface="Twentieth Century"/>
              </a:rPr>
              <a:t>Top words: enak, banget, makanan, makan, restoran</a:t>
            </a:r>
            <a:endParaRPr b="1">
              <a:solidFill>
                <a:schemeClr val="dk1"/>
              </a:solidFill>
              <a:latin typeface="Twentieth Century"/>
              <a:ea typeface="Twentieth Century"/>
              <a:cs typeface="Twentieth Century"/>
              <a:sym typeface="Twentieth Century"/>
            </a:endParaRPr>
          </a:p>
        </p:txBody>
      </p:sp>
      <p:sp>
        <p:nvSpPr>
          <p:cNvPr id="531" name="Google Shape;531;g17fbd9ad849_2_101"/>
          <p:cNvSpPr txBox="1"/>
          <p:nvPr/>
        </p:nvSpPr>
        <p:spPr>
          <a:xfrm>
            <a:off x="290125" y="1268900"/>
            <a:ext cx="4117500" cy="446400"/>
          </a:xfrm>
          <a:prstGeom prst="rect">
            <a:avLst/>
          </a:prstGeom>
          <a:solidFill>
            <a:srgbClr val="E7F7F5"/>
          </a:solid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US" sz="1700" b="1">
                <a:latin typeface="Twentieth Century"/>
                <a:ea typeface="Twentieth Century"/>
                <a:cs typeface="Twentieth Century"/>
                <a:sym typeface="Twentieth Century"/>
              </a:rPr>
              <a:t>2. Distribution of Total Words </a:t>
            </a:r>
            <a:endParaRPr sz="1600" b="1">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SzPts val="2400"/>
              <a:buNone/>
            </a:pPr>
            <a:r>
              <a:rPr lang="en-US" sz="2400">
                <a:solidFill>
                  <a:srgbClr val="000000"/>
                </a:solidFill>
                <a:latin typeface="Twentieth Century"/>
                <a:ea typeface="Twentieth Century"/>
                <a:cs typeface="Twentieth Century"/>
                <a:sym typeface="Twentieth Century"/>
              </a:rPr>
              <a:t>Exploratory Analysis with cleaned data</a:t>
            </a:r>
            <a:endParaRPr/>
          </a:p>
        </p:txBody>
      </p:sp>
      <p:cxnSp>
        <p:nvCxnSpPr>
          <p:cNvPr id="537" name="Google Shape;537;p12"/>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538" name="Google Shape;538;p12"/>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539" name="Google Shape;539;p12"/>
          <p:cNvPicPr preferRelativeResize="0"/>
          <p:nvPr/>
        </p:nvPicPr>
        <p:blipFill>
          <a:blip r:embed="rId4">
            <a:alphaModFix/>
          </a:blip>
          <a:stretch>
            <a:fillRect/>
          </a:stretch>
        </p:blipFill>
        <p:spPr>
          <a:xfrm>
            <a:off x="209600" y="1749475"/>
            <a:ext cx="2720150" cy="1884825"/>
          </a:xfrm>
          <a:prstGeom prst="rect">
            <a:avLst/>
          </a:prstGeom>
          <a:noFill/>
          <a:ln>
            <a:noFill/>
          </a:ln>
        </p:spPr>
      </p:pic>
      <p:sp>
        <p:nvSpPr>
          <p:cNvPr id="540" name="Google Shape;540;p12"/>
          <p:cNvSpPr txBox="1"/>
          <p:nvPr/>
        </p:nvSpPr>
        <p:spPr>
          <a:xfrm>
            <a:off x="249175" y="3614925"/>
            <a:ext cx="25839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Twentieth Century"/>
                <a:ea typeface="Twentieth Century"/>
                <a:cs typeface="Twentieth Century"/>
                <a:sym typeface="Twentieth Century"/>
              </a:rPr>
              <a:t>Positive</a:t>
            </a:r>
            <a:endParaRPr sz="1600" b="1">
              <a:latin typeface="Twentieth Century"/>
              <a:ea typeface="Twentieth Century"/>
              <a:cs typeface="Twentieth Century"/>
              <a:sym typeface="Twentieth Century"/>
            </a:endParaRPr>
          </a:p>
          <a:p>
            <a:pPr marL="0" lvl="0" indent="0" algn="ctr" rtl="0">
              <a:spcBef>
                <a:spcPts val="0"/>
              </a:spcBef>
              <a:spcAft>
                <a:spcPts val="0"/>
              </a:spcAft>
              <a:buNone/>
            </a:pPr>
            <a:endParaRPr sz="1600" b="1">
              <a:latin typeface="Twentieth Century"/>
              <a:ea typeface="Twentieth Century"/>
              <a:cs typeface="Twentieth Century"/>
              <a:sym typeface="Twentieth Century"/>
            </a:endParaRPr>
          </a:p>
          <a:p>
            <a:pPr marL="0" lvl="0" indent="0" algn="ctr" rtl="0">
              <a:spcBef>
                <a:spcPts val="0"/>
              </a:spcBef>
              <a:spcAft>
                <a:spcPts val="0"/>
              </a:spcAft>
              <a:buNone/>
            </a:pPr>
            <a:r>
              <a:rPr lang="en-US" sz="1600" b="1">
                <a:latin typeface="Twentieth Century"/>
                <a:ea typeface="Twentieth Century"/>
                <a:cs typeface="Twentieth Century"/>
                <a:sym typeface="Twentieth Century"/>
              </a:rPr>
              <a:t>Jumlah total kata pada tweet dengan </a:t>
            </a:r>
            <a:r>
              <a:rPr lang="en-US" sz="1600" b="1">
                <a:solidFill>
                  <a:schemeClr val="dk1"/>
                </a:solidFill>
                <a:latin typeface="Twentieth Century"/>
                <a:ea typeface="Twentieth Century"/>
                <a:cs typeface="Twentieth Century"/>
                <a:sym typeface="Twentieth Century"/>
              </a:rPr>
              <a:t>sentimen positif berkisar 20 - 80 kata</a:t>
            </a:r>
            <a:endParaRPr sz="1600" b="1">
              <a:solidFill>
                <a:schemeClr val="dk1"/>
              </a:solidFill>
              <a:latin typeface="Twentieth Century"/>
              <a:ea typeface="Twentieth Century"/>
              <a:cs typeface="Twentieth Century"/>
              <a:sym typeface="Twentieth Century"/>
            </a:endParaRPr>
          </a:p>
        </p:txBody>
      </p:sp>
      <p:sp>
        <p:nvSpPr>
          <p:cNvPr id="541" name="Google Shape;541;p12"/>
          <p:cNvSpPr/>
          <p:nvPr/>
        </p:nvSpPr>
        <p:spPr>
          <a:xfrm>
            <a:off x="881725" y="1903150"/>
            <a:ext cx="1318800" cy="1521300"/>
          </a:xfrm>
          <a:prstGeom prst="rect">
            <a:avLst/>
          </a:prstGeom>
          <a:noFill/>
          <a:ln w="2857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2" name="Google Shape;542;p12"/>
          <p:cNvPicPr preferRelativeResize="0"/>
          <p:nvPr/>
        </p:nvPicPr>
        <p:blipFill>
          <a:blip r:embed="rId5">
            <a:alphaModFix/>
          </a:blip>
          <a:stretch>
            <a:fillRect/>
          </a:stretch>
        </p:blipFill>
        <p:spPr>
          <a:xfrm>
            <a:off x="6049675" y="1738550"/>
            <a:ext cx="2786193" cy="1895750"/>
          </a:xfrm>
          <a:prstGeom prst="rect">
            <a:avLst/>
          </a:prstGeom>
          <a:noFill/>
          <a:ln>
            <a:noFill/>
          </a:ln>
        </p:spPr>
      </p:pic>
      <p:pic>
        <p:nvPicPr>
          <p:cNvPr id="543" name="Google Shape;543;p12"/>
          <p:cNvPicPr preferRelativeResize="0"/>
          <p:nvPr/>
        </p:nvPicPr>
        <p:blipFill>
          <a:blip r:embed="rId6">
            <a:alphaModFix/>
          </a:blip>
          <a:stretch>
            <a:fillRect/>
          </a:stretch>
        </p:blipFill>
        <p:spPr>
          <a:xfrm>
            <a:off x="3233350" y="1749475"/>
            <a:ext cx="2677302" cy="1884825"/>
          </a:xfrm>
          <a:prstGeom prst="rect">
            <a:avLst/>
          </a:prstGeom>
          <a:noFill/>
          <a:ln>
            <a:noFill/>
          </a:ln>
        </p:spPr>
      </p:pic>
      <p:sp>
        <p:nvSpPr>
          <p:cNvPr id="544" name="Google Shape;544;p12"/>
          <p:cNvSpPr/>
          <p:nvPr/>
        </p:nvSpPr>
        <p:spPr>
          <a:xfrm>
            <a:off x="3446225" y="1864800"/>
            <a:ext cx="888600" cy="1559700"/>
          </a:xfrm>
          <a:prstGeom prst="rect">
            <a:avLst/>
          </a:prstGeom>
          <a:noFill/>
          <a:ln w="2857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2"/>
          <p:cNvSpPr/>
          <p:nvPr/>
        </p:nvSpPr>
        <p:spPr>
          <a:xfrm>
            <a:off x="6367325" y="1859325"/>
            <a:ext cx="888600" cy="1559700"/>
          </a:xfrm>
          <a:prstGeom prst="rect">
            <a:avLst/>
          </a:prstGeom>
          <a:noFill/>
          <a:ln w="2857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2"/>
          <p:cNvSpPr txBox="1"/>
          <p:nvPr/>
        </p:nvSpPr>
        <p:spPr>
          <a:xfrm>
            <a:off x="3446225" y="3633600"/>
            <a:ext cx="24948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Twentieth Century"/>
                <a:ea typeface="Twentieth Century"/>
                <a:cs typeface="Twentieth Century"/>
                <a:sym typeface="Twentieth Century"/>
              </a:rPr>
              <a:t>Neutral</a:t>
            </a:r>
            <a:endParaRPr sz="1600" b="1">
              <a:latin typeface="Twentieth Century"/>
              <a:ea typeface="Twentieth Century"/>
              <a:cs typeface="Twentieth Century"/>
              <a:sym typeface="Twentieth Century"/>
            </a:endParaRPr>
          </a:p>
          <a:p>
            <a:pPr marL="0" lvl="0" indent="0" algn="ctr" rtl="0">
              <a:spcBef>
                <a:spcPts val="0"/>
              </a:spcBef>
              <a:spcAft>
                <a:spcPts val="0"/>
              </a:spcAft>
              <a:buNone/>
            </a:pPr>
            <a:endParaRPr sz="1600" b="1">
              <a:latin typeface="Twentieth Century"/>
              <a:ea typeface="Twentieth Century"/>
              <a:cs typeface="Twentieth Century"/>
              <a:sym typeface="Twentieth Century"/>
            </a:endParaRPr>
          </a:p>
          <a:p>
            <a:pPr marL="0" lvl="0" indent="0" algn="ctr" rtl="0">
              <a:spcBef>
                <a:spcPts val="0"/>
              </a:spcBef>
              <a:spcAft>
                <a:spcPts val="0"/>
              </a:spcAft>
              <a:buNone/>
            </a:pPr>
            <a:r>
              <a:rPr lang="en-US" sz="1600" b="1">
                <a:latin typeface="Twentieth Century"/>
                <a:ea typeface="Twentieth Century"/>
                <a:cs typeface="Twentieth Century"/>
                <a:sym typeface="Twentieth Century"/>
              </a:rPr>
              <a:t>Jumlah total kata pada tweet dengan s</a:t>
            </a:r>
            <a:r>
              <a:rPr lang="en-US" sz="1600" b="1">
                <a:solidFill>
                  <a:schemeClr val="dk1"/>
                </a:solidFill>
                <a:latin typeface="Twentieth Century"/>
                <a:ea typeface="Twentieth Century"/>
                <a:cs typeface="Twentieth Century"/>
                <a:sym typeface="Twentieth Century"/>
              </a:rPr>
              <a:t>entimen netral berkisar 3 - 25 kata</a:t>
            </a:r>
            <a:endParaRPr sz="1600" b="1">
              <a:solidFill>
                <a:schemeClr val="dk1"/>
              </a:solidFill>
              <a:latin typeface="Twentieth Century"/>
              <a:ea typeface="Twentieth Century"/>
              <a:cs typeface="Twentieth Century"/>
              <a:sym typeface="Twentieth Century"/>
            </a:endParaRPr>
          </a:p>
        </p:txBody>
      </p:sp>
      <p:sp>
        <p:nvSpPr>
          <p:cNvPr id="547" name="Google Shape;547;p12"/>
          <p:cNvSpPr txBox="1"/>
          <p:nvPr/>
        </p:nvSpPr>
        <p:spPr>
          <a:xfrm>
            <a:off x="6291125" y="3677175"/>
            <a:ext cx="24948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Twentieth Century"/>
                <a:ea typeface="Twentieth Century"/>
                <a:cs typeface="Twentieth Century"/>
                <a:sym typeface="Twentieth Century"/>
              </a:rPr>
              <a:t>Negative</a:t>
            </a:r>
            <a:endParaRPr sz="1600" b="1">
              <a:latin typeface="Twentieth Century"/>
              <a:ea typeface="Twentieth Century"/>
              <a:cs typeface="Twentieth Century"/>
              <a:sym typeface="Twentieth Century"/>
            </a:endParaRPr>
          </a:p>
          <a:p>
            <a:pPr marL="0" lvl="0" indent="0" algn="ctr" rtl="0">
              <a:spcBef>
                <a:spcPts val="0"/>
              </a:spcBef>
              <a:spcAft>
                <a:spcPts val="0"/>
              </a:spcAft>
              <a:buNone/>
            </a:pPr>
            <a:endParaRPr sz="1600" b="1">
              <a:latin typeface="Twentieth Century"/>
              <a:ea typeface="Twentieth Century"/>
              <a:cs typeface="Twentieth Century"/>
              <a:sym typeface="Twentieth Century"/>
            </a:endParaRPr>
          </a:p>
          <a:p>
            <a:pPr marL="0" lvl="0" indent="0" algn="ctr" rtl="0">
              <a:spcBef>
                <a:spcPts val="0"/>
              </a:spcBef>
              <a:spcAft>
                <a:spcPts val="0"/>
              </a:spcAft>
              <a:buNone/>
            </a:pPr>
            <a:r>
              <a:rPr lang="en-US" sz="1600" b="1">
                <a:latin typeface="Twentieth Century"/>
                <a:ea typeface="Twentieth Century"/>
                <a:cs typeface="Twentieth Century"/>
                <a:sym typeface="Twentieth Century"/>
              </a:rPr>
              <a:t>Jumlah total kata pada tweet dengan</a:t>
            </a:r>
            <a:r>
              <a:rPr lang="en-US" sz="1600" b="1">
                <a:solidFill>
                  <a:schemeClr val="dk1"/>
                </a:solidFill>
                <a:latin typeface="Twentieth Century"/>
                <a:ea typeface="Twentieth Century"/>
                <a:cs typeface="Twentieth Century"/>
                <a:sym typeface="Twentieth Century"/>
              </a:rPr>
              <a:t> sentimen negatif berkisar 1 - 40 kata</a:t>
            </a:r>
            <a:endParaRPr sz="1600" b="1">
              <a:solidFill>
                <a:schemeClr val="dk1"/>
              </a:solidFill>
              <a:latin typeface="Twentieth Century"/>
              <a:ea typeface="Twentieth Century"/>
              <a:cs typeface="Twentieth Century"/>
              <a:sym typeface="Twentieth Century"/>
            </a:endParaRPr>
          </a:p>
        </p:txBody>
      </p:sp>
      <p:sp>
        <p:nvSpPr>
          <p:cNvPr id="548" name="Google Shape;548;p12"/>
          <p:cNvSpPr txBox="1"/>
          <p:nvPr/>
        </p:nvSpPr>
        <p:spPr>
          <a:xfrm>
            <a:off x="435000" y="1342475"/>
            <a:ext cx="4720800" cy="4464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US" sz="1700" b="1">
                <a:latin typeface="Twentieth Century"/>
                <a:ea typeface="Twentieth Century"/>
                <a:cs typeface="Twentieth Century"/>
                <a:sym typeface="Twentieth Century"/>
              </a:rPr>
              <a:t>Distribution of Total Words (in sentiment)</a:t>
            </a:r>
            <a:endParaRPr sz="1600" b="1">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Tampilan API keseluruhan</a:t>
            </a:r>
            <a:endParaRPr/>
          </a:p>
        </p:txBody>
      </p:sp>
      <p:cxnSp>
        <p:nvCxnSpPr>
          <p:cNvPr id="554" name="Google Shape;554;p17"/>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555" name="Google Shape;555;p17"/>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557" name="Google Shape;557;p17"/>
          <p:cNvSpPr txBox="1"/>
          <p:nvPr/>
        </p:nvSpPr>
        <p:spPr>
          <a:xfrm>
            <a:off x="1303800" y="1219475"/>
            <a:ext cx="7776000" cy="369300"/>
          </a:xfrm>
          <a:prstGeom prst="rect">
            <a:avLst/>
          </a:prstGeom>
          <a:noFill/>
          <a:ln>
            <a:noFill/>
          </a:ln>
        </p:spPr>
        <p:txBody>
          <a:bodyPr spcFirstLastPara="1" wrap="square" lIns="91425" tIns="91425" rIns="91425" bIns="91425" anchor="t" anchorCtr="0">
            <a:spAutoFit/>
          </a:bodyPr>
          <a:lstStyle/>
          <a:p>
            <a:pPr marL="0" lvl="0" indent="0" algn="l" rtl="0">
              <a:lnSpc>
                <a:spcPct val="114000"/>
              </a:lnSpc>
              <a:spcBef>
                <a:spcPts val="0"/>
              </a:spcBef>
              <a:spcAft>
                <a:spcPts val="0"/>
              </a:spcAft>
              <a:buNone/>
            </a:pPr>
            <a:r>
              <a:rPr lang="en-US" sz="1200" b="1">
                <a:solidFill>
                  <a:srgbClr val="212529"/>
                </a:solidFill>
                <a:latin typeface="Twentieth Century"/>
                <a:ea typeface="Twentieth Century"/>
                <a:cs typeface="Twentieth Century"/>
                <a:sym typeface="Twentieth Century"/>
              </a:rPr>
              <a:t>API terdiri dari 2 model (NN dan LSTM) dengan masing-masing terdapat 2 </a:t>
            </a:r>
            <a:r>
              <a:rPr lang="en-US" sz="1200" b="1" i="1">
                <a:solidFill>
                  <a:srgbClr val="212529"/>
                </a:solidFill>
                <a:latin typeface="Twentieth Century"/>
                <a:ea typeface="Twentieth Century"/>
                <a:cs typeface="Twentieth Century"/>
                <a:sym typeface="Twentieth Century"/>
              </a:rPr>
              <a:t>endpoint </a:t>
            </a:r>
            <a:r>
              <a:rPr lang="en-US" sz="1200" b="1">
                <a:solidFill>
                  <a:srgbClr val="212529"/>
                </a:solidFill>
                <a:latin typeface="Twentieth Century"/>
                <a:ea typeface="Twentieth Century"/>
                <a:cs typeface="Twentieth Century"/>
                <a:sym typeface="Twentieth Century"/>
              </a:rPr>
              <a:t>(inputan text dan upload file as csv)</a:t>
            </a:r>
            <a:endParaRPr sz="1200" b="1">
              <a:solidFill>
                <a:srgbClr val="212529"/>
              </a:solidFill>
              <a:latin typeface="Twentieth Century"/>
              <a:ea typeface="Twentieth Century"/>
              <a:cs typeface="Twentieth Century"/>
              <a:sym typeface="Twentieth Century"/>
            </a:endParaRPr>
          </a:p>
        </p:txBody>
      </p:sp>
      <p:pic>
        <p:nvPicPr>
          <p:cNvPr id="2" name="Picture 1">
            <a:extLst>
              <a:ext uri="{FF2B5EF4-FFF2-40B4-BE49-F238E27FC236}">
                <a16:creationId xmlns:a16="http://schemas.microsoft.com/office/drawing/2014/main" id="{0A060203-43B2-4EAD-BCE6-317E260D9845}"/>
              </a:ext>
            </a:extLst>
          </p:cNvPr>
          <p:cNvPicPr>
            <a:picLocks noChangeAspect="1"/>
          </p:cNvPicPr>
          <p:nvPr/>
        </p:nvPicPr>
        <p:blipFill>
          <a:blip r:embed="rId4"/>
          <a:stretch>
            <a:fillRect/>
          </a:stretch>
        </p:blipFill>
        <p:spPr>
          <a:xfrm>
            <a:off x="1510400" y="1597875"/>
            <a:ext cx="7362800" cy="3242007"/>
          </a:xfrm>
          <a:prstGeom prst="rect">
            <a:avLst/>
          </a:prstGeom>
        </p:spPr>
      </p:pic>
      <p:sp>
        <p:nvSpPr>
          <p:cNvPr id="558" name="Google Shape;558;p17"/>
          <p:cNvSpPr txBox="1"/>
          <p:nvPr/>
        </p:nvSpPr>
        <p:spPr>
          <a:xfrm>
            <a:off x="127500" y="3263350"/>
            <a:ext cx="1318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a:solidFill>
                  <a:schemeClr val="dk2"/>
                </a:solidFill>
                <a:latin typeface="Twentieth Century"/>
                <a:ea typeface="Twentieth Century"/>
                <a:cs typeface="Twentieth Century"/>
                <a:sym typeface="Twentieth Century"/>
              </a:rPr>
              <a:t>LSTM-file (csv)</a:t>
            </a:r>
            <a:endParaRPr sz="1200">
              <a:latin typeface="Twentieth Century"/>
              <a:ea typeface="Twentieth Century"/>
              <a:cs typeface="Twentieth Century"/>
              <a:sym typeface="Twentieth Century"/>
            </a:endParaRPr>
          </a:p>
        </p:txBody>
      </p:sp>
      <p:sp>
        <p:nvSpPr>
          <p:cNvPr id="559" name="Google Shape;559;p17"/>
          <p:cNvSpPr/>
          <p:nvPr/>
        </p:nvSpPr>
        <p:spPr>
          <a:xfrm>
            <a:off x="1364700" y="3381550"/>
            <a:ext cx="289800" cy="132900"/>
          </a:xfrm>
          <a:prstGeom prst="rightArrow">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7"/>
          <p:cNvSpPr txBox="1"/>
          <p:nvPr/>
        </p:nvSpPr>
        <p:spPr>
          <a:xfrm>
            <a:off x="99600" y="3514450"/>
            <a:ext cx="1318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a:solidFill>
                  <a:schemeClr val="dk2"/>
                </a:solidFill>
                <a:latin typeface="Twentieth Century"/>
                <a:ea typeface="Twentieth Century"/>
                <a:cs typeface="Twentieth Century"/>
                <a:sym typeface="Twentieth Century"/>
              </a:rPr>
              <a:t>LSTM-input text</a:t>
            </a:r>
            <a:endParaRPr sz="1200">
              <a:latin typeface="Twentieth Century"/>
              <a:ea typeface="Twentieth Century"/>
              <a:cs typeface="Twentieth Century"/>
              <a:sym typeface="Twentieth Century"/>
            </a:endParaRPr>
          </a:p>
        </p:txBody>
      </p:sp>
      <p:sp>
        <p:nvSpPr>
          <p:cNvPr id="561" name="Google Shape;561;p17"/>
          <p:cNvSpPr/>
          <p:nvPr/>
        </p:nvSpPr>
        <p:spPr>
          <a:xfrm>
            <a:off x="1336800" y="3632650"/>
            <a:ext cx="289800" cy="132900"/>
          </a:xfrm>
          <a:prstGeom prst="rightArrow">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txBox="1"/>
          <p:nvPr/>
        </p:nvSpPr>
        <p:spPr>
          <a:xfrm>
            <a:off x="127500" y="4025350"/>
            <a:ext cx="1318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a:solidFill>
                  <a:schemeClr val="dk2"/>
                </a:solidFill>
                <a:latin typeface="Twentieth Century"/>
                <a:ea typeface="Twentieth Century"/>
                <a:cs typeface="Twentieth Century"/>
                <a:sym typeface="Twentieth Century"/>
              </a:rPr>
              <a:t>NN-file (csv)</a:t>
            </a:r>
            <a:endParaRPr sz="1200">
              <a:latin typeface="Twentieth Century"/>
              <a:ea typeface="Twentieth Century"/>
              <a:cs typeface="Twentieth Century"/>
              <a:sym typeface="Twentieth Century"/>
            </a:endParaRPr>
          </a:p>
        </p:txBody>
      </p:sp>
      <p:sp>
        <p:nvSpPr>
          <p:cNvPr id="563" name="Google Shape;563;p17"/>
          <p:cNvSpPr/>
          <p:nvPr/>
        </p:nvSpPr>
        <p:spPr>
          <a:xfrm>
            <a:off x="1364700" y="4143550"/>
            <a:ext cx="289800" cy="132900"/>
          </a:xfrm>
          <a:prstGeom prst="rightArrow">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txBox="1"/>
          <p:nvPr/>
        </p:nvSpPr>
        <p:spPr>
          <a:xfrm>
            <a:off x="99600" y="4276450"/>
            <a:ext cx="1318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a:solidFill>
                  <a:schemeClr val="dk2"/>
                </a:solidFill>
                <a:latin typeface="Twentieth Century"/>
                <a:ea typeface="Twentieth Century"/>
                <a:cs typeface="Twentieth Century"/>
                <a:sym typeface="Twentieth Century"/>
              </a:rPr>
              <a:t>NN-input text</a:t>
            </a:r>
            <a:endParaRPr sz="1200">
              <a:latin typeface="Twentieth Century"/>
              <a:ea typeface="Twentieth Century"/>
              <a:cs typeface="Twentieth Century"/>
              <a:sym typeface="Twentieth Century"/>
            </a:endParaRPr>
          </a:p>
        </p:txBody>
      </p:sp>
      <p:sp>
        <p:nvSpPr>
          <p:cNvPr id="565" name="Google Shape;565;p17"/>
          <p:cNvSpPr/>
          <p:nvPr/>
        </p:nvSpPr>
        <p:spPr>
          <a:xfrm>
            <a:off x="1336800" y="4394650"/>
            <a:ext cx="289800" cy="132900"/>
          </a:xfrm>
          <a:prstGeom prst="rightArrow">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Background</a:t>
            </a:r>
            <a:endParaRPr/>
          </a:p>
        </p:txBody>
      </p:sp>
      <p:sp>
        <p:nvSpPr>
          <p:cNvPr id="286" name="Google Shape;286;p2"/>
          <p:cNvSpPr txBox="1">
            <a:spLocks noGrp="1"/>
          </p:cNvSpPr>
          <p:nvPr>
            <p:ph type="body" idx="1"/>
          </p:nvPr>
        </p:nvSpPr>
        <p:spPr>
          <a:xfrm>
            <a:off x="338250" y="1436350"/>
            <a:ext cx="8467500" cy="878100"/>
          </a:xfrm>
          <a:prstGeom prst="rect">
            <a:avLst/>
          </a:prstGeom>
          <a:noFill/>
          <a:ln>
            <a:noFill/>
          </a:ln>
        </p:spPr>
        <p:txBody>
          <a:bodyPr spcFirstLastPara="1" wrap="square" lIns="91425" tIns="91425" rIns="91425" bIns="91425" anchor="t" anchorCtr="0">
            <a:normAutofit/>
          </a:bodyPr>
          <a:lstStyle/>
          <a:p>
            <a:pPr marL="0" lvl="0" indent="0" algn="l" rtl="0">
              <a:lnSpc>
                <a:spcPct val="114000"/>
              </a:lnSpc>
              <a:spcBef>
                <a:spcPts val="0"/>
              </a:spcBef>
              <a:spcAft>
                <a:spcPts val="0"/>
              </a:spcAft>
              <a:buSzPts val="1300"/>
              <a:buNone/>
            </a:pPr>
            <a:r>
              <a:rPr lang="en-US" sz="1600">
                <a:solidFill>
                  <a:srgbClr val="212529"/>
                </a:solidFill>
                <a:latin typeface="Twentieth Century"/>
                <a:ea typeface="Twentieth Century"/>
                <a:cs typeface="Twentieth Century"/>
                <a:sym typeface="Twentieth Century"/>
              </a:rPr>
              <a:t>Indonesia emerged as the fifth-largest country in terms of Twitter users (globally).</a:t>
            </a:r>
            <a:endParaRPr sz="1600">
              <a:latin typeface="Twentieth Century"/>
              <a:ea typeface="Twentieth Century"/>
              <a:cs typeface="Twentieth Century"/>
              <a:sym typeface="Twentieth Century"/>
            </a:endParaRPr>
          </a:p>
        </p:txBody>
      </p:sp>
      <p:pic>
        <p:nvPicPr>
          <p:cNvPr id="287" name="Google Shape;287;p2"/>
          <p:cNvPicPr preferRelativeResize="0"/>
          <p:nvPr/>
        </p:nvPicPr>
        <p:blipFill rotWithShape="1">
          <a:blip r:embed="rId3">
            <a:alphaModFix/>
          </a:blip>
          <a:srcRect/>
          <a:stretch/>
        </p:blipFill>
        <p:spPr>
          <a:xfrm>
            <a:off x="60350" y="1745709"/>
            <a:ext cx="1490529" cy="1467050"/>
          </a:xfrm>
          <a:prstGeom prst="rect">
            <a:avLst/>
          </a:prstGeom>
          <a:noFill/>
          <a:ln>
            <a:noFill/>
          </a:ln>
        </p:spPr>
      </p:pic>
      <p:sp>
        <p:nvSpPr>
          <p:cNvPr id="288" name="Google Shape;288;p2"/>
          <p:cNvSpPr txBox="1">
            <a:spLocks noGrp="1"/>
          </p:cNvSpPr>
          <p:nvPr>
            <p:ph type="body" idx="1"/>
          </p:nvPr>
        </p:nvSpPr>
        <p:spPr>
          <a:xfrm>
            <a:off x="1389432" y="1941941"/>
            <a:ext cx="2663400" cy="1270800"/>
          </a:xfrm>
          <a:prstGeom prst="rect">
            <a:avLst/>
          </a:prstGeom>
          <a:noFill/>
          <a:ln>
            <a:noFill/>
          </a:ln>
        </p:spPr>
        <p:txBody>
          <a:bodyPr spcFirstLastPara="1" wrap="square" lIns="91425" tIns="91425" rIns="91425" bIns="91425" anchor="t" anchorCtr="0">
            <a:normAutofit/>
          </a:bodyPr>
          <a:lstStyle/>
          <a:p>
            <a:pPr marL="0" lvl="0" indent="0" algn="just" rtl="0">
              <a:lnSpc>
                <a:spcPct val="94000"/>
              </a:lnSpc>
              <a:spcBef>
                <a:spcPts val="0"/>
              </a:spcBef>
              <a:spcAft>
                <a:spcPts val="0"/>
              </a:spcAft>
              <a:buSzPts val="770"/>
              <a:buNone/>
            </a:pPr>
            <a:r>
              <a:rPr lang="en-US" sz="1200">
                <a:solidFill>
                  <a:srgbClr val="262626"/>
                </a:solidFill>
                <a:latin typeface="Twentieth Century"/>
                <a:ea typeface="Twentieth Century"/>
                <a:cs typeface="Twentieth Century"/>
                <a:sym typeface="Twentieth Century"/>
              </a:rPr>
              <a:t>Indonesia had nearly </a:t>
            </a:r>
            <a:r>
              <a:rPr lang="en-US" sz="1200" b="1">
                <a:solidFill>
                  <a:srgbClr val="262626"/>
                </a:solidFill>
                <a:latin typeface="Twentieth Century"/>
                <a:ea typeface="Twentieth Century"/>
                <a:cs typeface="Twentieth Century"/>
                <a:sym typeface="Twentieth Century"/>
              </a:rPr>
              <a:t>18.45 million active Twitter accounts as of January, 2022 (Statista, 2022)</a:t>
            </a:r>
            <a:endParaRPr sz="1200" b="1">
              <a:solidFill>
                <a:srgbClr val="262626"/>
              </a:solidFill>
              <a:latin typeface="Twentieth Century"/>
              <a:ea typeface="Twentieth Century"/>
              <a:cs typeface="Twentieth Century"/>
              <a:sym typeface="Twentieth Century"/>
            </a:endParaRPr>
          </a:p>
          <a:p>
            <a:pPr marL="0" lvl="0" indent="0" algn="l" rtl="0">
              <a:lnSpc>
                <a:spcPct val="94000"/>
              </a:lnSpc>
              <a:spcBef>
                <a:spcPts val="0"/>
              </a:spcBef>
              <a:spcAft>
                <a:spcPts val="0"/>
              </a:spcAft>
              <a:buSzPts val="770"/>
              <a:buNone/>
            </a:pPr>
            <a:endParaRPr sz="1200">
              <a:solidFill>
                <a:srgbClr val="262626"/>
              </a:solidFill>
              <a:latin typeface="Twentieth Century"/>
              <a:ea typeface="Twentieth Century"/>
              <a:cs typeface="Twentieth Century"/>
              <a:sym typeface="Twentieth Century"/>
            </a:endParaRPr>
          </a:p>
        </p:txBody>
      </p:sp>
      <p:sp>
        <p:nvSpPr>
          <p:cNvPr id="289" name="Google Shape;289;p2"/>
          <p:cNvSpPr txBox="1">
            <a:spLocks noGrp="1"/>
          </p:cNvSpPr>
          <p:nvPr>
            <p:ph type="body" idx="1"/>
          </p:nvPr>
        </p:nvSpPr>
        <p:spPr>
          <a:xfrm>
            <a:off x="5726250" y="1952238"/>
            <a:ext cx="3079500" cy="878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770"/>
              <a:buNone/>
            </a:pPr>
            <a:r>
              <a:rPr lang="en-US" sz="1200">
                <a:solidFill>
                  <a:srgbClr val="262626"/>
                </a:solidFill>
                <a:latin typeface="Twentieth Century"/>
                <a:ea typeface="Twentieth Century"/>
                <a:cs typeface="Twentieth Century"/>
                <a:sym typeface="Twentieth Century"/>
              </a:rPr>
              <a:t>Tweets, in practice, can be accessed by other users. This can be lead to a new problem and it can be getting worse.</a:t>
            </a:r>
            <a:endParaRPr sz="1200">
              <a:solidFill>
                <a:srgbClr val="262626"/>
              </a:solidFill>
              <a:latin typeface="Twentieth Century"/>
              <a:ea typeface="Twentieth Century"/>
              <a:cs typeface="Twentieth Century"/>
              <a:sym typeface="Twentieth Century"/>
            </a:endParaRPr>
          </a:p>
        </p:txBody>
      </p:sp>
      <p:pic>
        <p:nvPicPr>
          <p:cNvPr id="290" name="Google Shape;290;p2"/>
          <p:cNvPicPr preferRelativeResize="0"/>
          <p:nvPr/>
        </p:nvPicPr>
        <p:blipFill rotWithShape="1">
          <a:blip r:embed="rId4">
            <a:alphaModFix/>
          </a:blip>
          <a:srcRect/>
          <a:stretch/>
        </p:blipFill>
        <p:spPr>
          <a:xfrm>
            <a:off x="4875742" y="2036127"/>
            <a:ext cx="716007" cy="710325"/>
          </a:xfrm>
          <a:prstGeom prst="rect">
            <a:avLst/>
          </a:prstGeom>
          <a:noFill/>
          <a:ln>
            <a:noFill/>
          </a:ln>
        </p:spPr>
      </p:pic>
      <p:sp>
        <p:nvSpPr>
          <p:cNvPr id="291" name="Google Shape;291;p2"/>
          <p:cNvSpPr txBox="1">
            <a:spLocks noGrp="1"/>
          </p:cNvSpPr>
          <p:nvPr>
            <p:ph type="body" idx="1"/>
          </p:nvPr>
        </p:nvSpPr>
        <p:spPr>
          <a:xfrm>
            <a:off x="1389425" y="2905475"/>
            <a:ext cx="3021900" cy="8781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4000"/>
              </a:lnSpc>
              <a:spcBef>
                <a:spcPts val="0"/>
              </a:spcBef>
              <a:spcAft>
                <a:spcPts val="0"/>
              </a:spcAft>
              <a:buSzPct val="100000"/>
              <a:buNone/>
            </a:pPr>
            <a:r>
              <a:rPr lang="en-US" sz="1300">
                <a:solidFill>
                  <a:srgbClr val="212529"/>
                </a:solidFill>
                <a:latin typeface="Twentieth Century"/>
                <a:ea typeface="Twentieth Century"/>
                <a:cs typeface="Twentieth Century"/>
                <a:sym typeface="Twentieth Century"/>
              </a:rPr>
              <a:t>The use of social media is often accompanied by the appearance of harsh words or hate speech (Davidson et al., 2017).</a:t>
            </a:r>
            <a:endParaRPr sz="1300">
              <a:latin typeface="Twentieth Century"/>
              <a:ea typeface="Twentieth Century"/>
              <a:cs typeface="Twentieth Century"/>
              <a:sym typeface="Twentieth Century"/>
            </a:endParaRPr>
          </a:p>
        </p:txBody>
      </p:sp>
      <p:sp>
        <p:nvSpPr>
          <p:cNvPr id="292" name="Google Shape;292;p2"/>
          <p:cNvSpPr txBox="1">
            <a:spLocks noGrp="1"/>
          </p:cNvSpPr>
          <p:nvPr>
            <p:ph type="body" idx="1"/>
          </p:nvPr>
        </p:nvSpPr>
        <p:spPr>
          <a:xfrm>
            <a:off x="398875" y="3858700"/>
            <a:ext cx="8058000" cy="11442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4000"/>
              </a:lnSpc>
              <a:spcBef>
                <a:spcPts val="0"/>
              </a:spcBef>
              <a:spcAft>
                <a:spcPts val="0"/>
              </a:spcAft>
              <a:buSzPts val="1300"/>
              <a:buNone/>
            </a:pPr>
            <a:r>
              <a:rPr lang="en-US" sz="1450">
                <a:solidFill>
                  <a:srgbClr val="212121"/>
                </a:solidFill>
                <a:highlight>
                  <a:srgbClr val="FFFFFF"/>
                </a:highlight>
                <a:latin typeface="Twentieth Century"/>
                <a:ea typeface="Twentieth Century"/>
                <a:cs typeface="Twentieth Century"/>
                <a:sym typeface="Twentieth Century"/>
              </a:rPr>
              <a:t>Twitter use a complex mechanisms to moderate content on their platforms, parts of which rely on human-machine collaboration, However, human moderators are expensive and that in itself is more than enough reason to develop more effective and cost-efficient content moderation systems, automation.</a:t>
            </a:r>
            <a:endParaRPr sz="1400">
              <a:solidFill>
                <a:srgbClr val="212529"/>
              </a:solidFill>
              <a:latin typeface="Twentieth Century"/>
              <a:ea typeface="Twentieth Century"/>
              <a:cs typeface="Twentieth Century"/>
              <a:sym typeface="Twentieth Century"/>
            </a:endParaRPr>
          </a:p>
        </p:txBody>
      </p:sp>
      <p:cxnSp>
        <p:nvCxnSpPr>
          <p:cNvPr id="293" name="Google Shape;293;p2"/>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294" name="Google Shape;294;p2"/>
          <p:cNvPicPr preferRelativeResize="0"/>
          <p:nvPr/>
        </p:nvPicPr>
        <p:blipFill rotWithShape="1">
          <a:blip r:embed="rId5">
            <a:alphaModFix/>
          </a:blip>
          <a:srcRect/>
          <a:stretch/>
        </p:blipFill>
        <p:spPr>
          <a:xfrm>
            <a:off x="7649550" y="243910"/>
            <a:ext cx="1318933" cy="349633"/>
          </a:xfrm>
          <a:prstGeom prst="rect">
            <a:avLst/>
          </a:prstGeom>
          <a:noFill/>
          <a:ln>
            <a:noFill/>
          </a:ln>
        </p:spPr>
      </p:pic>
      <p:sp>
        <p:nvSpPr>
          <p:cNvPr id="295" name="Google Shape;295;p2"/>
          <p:cNvSpPr txBox="1">
            <a:spLocks noGrp="1"/>
          </p:cNvSpPr>
          <p:nvPr>
            <p:ph type="body" idx="1"/>
          </p:nvPr>
        </p:nvSpPr>
        <p:spPr>
          <a:xfrm>
            <a:off x="5915400" y="2905475"/>
            <a:ext cx="2701200" cy="878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US" sz="1300">
                <a:solidFill>
                  <a:srgbClr val="212529"/>
                </a:solidFill>
                <a:latin typeface="Twentieth Century"/>
                <a:ea typeface="Twentieth Century"/>
                <a:cs typeface="Twentieth Century"/>
                <a:sym typeface="Twentieth Century"/>
              </a:rPr>
              <a:t>Twitter and its users become have been criticized more for hate speech.</a:t>
            </a:r>
            <a:endParaRPr sz="1300">
              <a:solidFill>
                <a:srgbClr val="212529"/>
              </a:solidFill>
              <a:latin typeface="Twentieth Century"/>
              <a:ea typeface="Twentieth Century"/>
              <a:cs typeface="Twentieth Century"/>
              <a:sym typeface="Twentieth Century"/>
            </a:endParaRPr>
          </a:p>
          <a:p>
            <a:pPr marL="0" lvl="0" indent="0" algn="l" rtl="0">
              <a:spcBef>
                <a:spcPts val="0"/>
              </a:spcBef>
              <a:spcAft>
                <a:spcPts val="0"/>
              </a:spcAft>
              <a:buSzPts val="1300"/>
              <a:buNone/>
            </a:pPr>
            <a:endParaRPr sz="1300">
              <a:solidFill>
                <a:srgbClr val="212529"/>
              </a:solidFill>
              <a:latin typeface="Twentieth Century"/>
              <a:ea typeface="Twentieth Century"/>
              <a:cs typeface="Twentieth Century"/>
              <a:sym typeface="Twentieth 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g1a2d44ab21a_2_4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Model Neural Network</a:t>
            </a:r>
            <a:endParaRPr/>
          </a:p>
        </p:txBody>
      </p:sp>
      <p:cxnSp>
        <p:nvCxnSpPr>
          <p:cNvPr id="571" name="Google Shape;571;g1a2d44ab21a_2_44"/>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572" name="Google Shape;572;g1a2d44ab21a_2_44"/>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2" name="Picture 1">
            <a:extLst>
              <a:ext uri="{FF2B5EF4-FFF2-40B4-BE49-F238E27FC236}">
                <a16:creationId xmlns:a16="http://schemas.microsoft.com/office/drawing/2014/main" id="{7EE1D5E3-621E-416C-84FB-65579591D5B9}"/>
              </a:ext>
            </a:extLst>
          </p:cNvPr>
          <p:cNvPicPr>
            <a:picLocks noChangeAspect="1"/>
          </p:cNvPicPr>
          <p:nvPr/>
        </p:nvPicPr>
        <p:blipFill>
          <a:blip r:embed="rId4"/>
          <a:stretch>
            <a:fillRect/>
          </a:stretch>
        </p:blipFill>
        <p:spPr>
          <a:xfrm>
            <a:off x="275129" y="2515667"/>
            <a:ext cx="7258555" cy="2526957"/>
          </a:xfrm>
          <a:prstGeom prst="rect">
            <a:avLst/>
          </a:prstGeom>
        </p:spPr>
      </p:pic>
      <p:pic>
        <p:nvPicPr>
          <p:cNvPr id="3" name="Picture 2">
            <a:extLst>
              <a:ext uri="{FF2B5EF4-FFF2-40B4-BE49-F238E27FC236}">
                <a16:creationId xmlns:a16="http://schemas.microsoft.com/office/drawing/2014/main" id="{1A6B6FF4-A932-4CCD-B54F-35C25734A67B}"/>
              </a:ext>
            </a:extLst>
          </p:cNvPr>
          <p:cNvPicPr>
            <a:picLocks noChangeAspect="1"/>
          </p:cNvPicPr>
          <p:nvPr/>
        </p:nvPicPr>
        <p:blipFill>
          <a:blip r:embed="rId5"/>
          <a:stretch>
            <a:fillRect/>
          </a:stretch>
        </p:blipFill>
        <p:spPr>
          <a:xfrm>
            <a:off x="1303800" y="1310441"/>
            <a:ext cx="7258555" cy="1166015"/>
          </a:xfrm>
          <a:prstGeom prst="rect">
            <a:avLst/>
          </a:prstGeom>
        </p:spPr>
      </p:pic>
      <p:sp>
        <p:nvSpPr>
          <p:cNvPr id="11" name="Google Shape;587;g1a2d44ab21a_2_30">
            <a:extLst>
              <a:ext uri="{FF2B5EF4-FFF2-40B4-BE49-F238E27FC236}">
                <a16:creationId xmlns:a16="http://schemas.microsoft.com/office/drawing/2014/main" id="{60784FAB-FC60-40EF-A715-72D86128A01A}"/>
              </a:ext>
            </a:extLst>
          </p:cNvPr>
          <p:cNvSpPr txBox="1"/>
          <p:nvPr/>
        </p:nvSpPr>
        <p:spPr>
          <a:xfrm>
            <a:off x="6937705" y="1637086"/>
            <a:ext cx="1624650"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bg1"/>
                </a:solidFill>
                <a:latin typeface="Maven Pro"/>
                <a:ea typeface="Maven Pro"/>
                <a:cs typeface="Maven Pro"/>
                <a:sym typeface="Maven Pro"/>
              </a:rPr>
              <a:t>Input text/form</a:t>
            </a:r>
            <a:endParaRPr sz="500" dirty="0">
              <a:solidFill>
                <a:schemeClr val="bg1"/>
              </a:solidFill>
            </a:endParaRPr>
          </a:p>
        </p:txBody>
      </p:sp>
      <p:sp>
        <p:nvSpPr>
          <p:cNvPr id="12" name="Google Shape;587;g1a2d44ab21a_2_30">
            <a:extLst>
              <a:ext uri="{FF2B5EF4-FFF2-40B4-BE49-F238E27FC236}">
                <a16:creationId xmlns:a16="http://schemas.microsoft.com/office/drawing/2014/main" id="{4BACA550-5DBB-4E9C-9B40-10D19C07CD0C}"/>
              </a:ext>
            </a:extLst>
          </p:cNvPr>
          <p:cNvSpPr txBox="1"/>
          <p:nvPr/>
        </p:nvSpPr>
        <p:spPr>
          <a:xfrm>
            <a:off x="5508810" y="2972893"/>
            <a:ext cx="17037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dirty="0">
                <a:solidFill>
                  <a:schemeClr val="bg1"/>
                </a:solidFill>
                <a:latin typeface="Maven Pro"/>
                <a:ea typeface="Maven Pro"/>
                <a:cs typeface="Maven Pro"/>
                <a:sym typeface="Maven Pro"/>
              </a:rPr>
              <a:t>Upload as a file</a:t>
            </a:r>
            <a:endParaRPr sz="6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g1a2d44ab21a_2_3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Model LSTM</a:t>
            </a:r>
            <a:endParaRPr/>
          </a:p>
        </p:txBody>
      </p:sp>
      <p:cxnSp>
        <p:nvCxnSpPr>
          <p:cNvPr id="582" name="Google Shape;582;g1a2d44ab21a_2_30"/>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583" name="Google Shape;583;g1a2d44ab21a_2_30"/>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2" name="Picture 1">
            <a:extLst>
              <a:ext uri="{FF2B5EF4-FFF2-40B4-BE49-F238E27FC236}">
                <a16:creationId xmlns:a16="http://schemas.microsoft.com/office/drawing/2014/main" id="{B1917EBF-469C-4487-935A-696F1D407950}"/>
              </a:ext>
            </a:extLst>
          </p:cNvPr>
          <p:cNvPicPr>
            <a:picLocks noChangeAspect="1"/>
          </p:cNvPicPr>
          <p:nvPr/>
        </p:nvPicPr>
        <p:blipFill>
          <a:blip r:embed="rId4"/>
          <a:stretch>
            <a:fillRect/>
          </a:stretch>
        </p:blipFill>
        <p:spPr>
          <a:xfrm>
            <a:off x="302159" y="2526016"/>
            <a:ext cx="7120991" cy="2461577"/>
          </a:xfrm>
          <a:prstGeom prst="rect">
            <a:avLst/>
          </a:prstGeom>
        </p:spPr>
      </p:pic>
      <p:sp>
        <p:nvSpPr>
          <p:cNvPr id="587" name="Google Shape;587;g1a2d44ab21a_2_30"/>
          <p:cNvSpPr txBox="1"/>
          <p:nvPr/>
        </p:nvSpPr>
        <p:spPr>
          <a:xfrm>
            <a:off x="5387430" y="2910167"/>
            <a:ext cx="17037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dirty="0">
                <a:solidFill>
                  <a:schemeClr val="bg1"/>
                </a:solidFill>
                <a:latin typeface="Maven Pro"/>
                <a:ea typeface="Maven Pro"/>
                <a:cs typeface="Maven Pro"/>
                <a:sym typeface="Maven Pro"/>
              </a:rPr>
              <a:t>Upload as a file</a:t>
            </a:r>
            <a:endParaRPr sz="600" dirty="0">
              <a:solidFill>
                <a:schemeClr val="bg1"/>
              </a:solidFill>
            </a:endParaRPr>
          </a:p>
        </p:txBody>
      </p:sp>
      <p:pic>
        <p:nvPicPr>
          <p:cNvPr id="3" name="Picture 2">
            <a:extLst>
              <a:ext uri="{FF2B5EF4-FFF2-40B4-BE49-F238E27FC236}">
                <a16:creationId xmlns:a16="http://schemas.microsoft.com/office/drawing/2014/main" id="{FC7FAC04-4771-4938-A8F9-E78AE6B3C05D}"/>
              </a:ext>
            </a:extLst>
          </p:cNvPr>
          <p:cNvPicPr>
            <a:picLocks noChangeAspect="1"/>
          </p:cNvPicPr>
          <p:nvPr/>
        </p:nvPicPr>
        <p:blipFill>
          <a:blip r:embed="rId5"/>
          <a:stretch>
            <a:fillRect/>
          </a:stretch>
        </p:blipFill>
        <p:spPr>
          <a:xfrm>
            <a:off x="1303800" y="1251095"/>
            <a:ext cx="7393289" cy="1174512"/>
          </a:xfrm>
          <a:prstGeom prst="rect">
            <a:avLst/>
          </a:prstGeom>
        </p:spPr>
      </p:pic>
      <p:sp>
        <p:nvSpPr>
          <p:cNvPr id="11" name="Google Shape;587;g1a2d44ab21a_2_30">
            <a:extLst>
              <a:ext uri="{FF2B5EF4-FFF2-40B4-BE49-F238E27FC236}">
                <a16:creationId xmlns:a16="http://schemas.microsoft.com/office/drawing/2014/main" id="{CE7A39D5-3B5A-4457-8685-7651129E6559}"/>
              </a:ext>
            </a:extLst>
          </p:cNvPr>
          <p:cNvSpPr txBox="1"/>
          <p:nvPr/>
        </p:nvSpPr>
        <p:spPr>
          <a:xfrm>
            <a:off x="6811995" y="1597875"/>
            <a:ext cx="1885094"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dirty="0">
                <a:solidFill>
                  <a:schemeClr val="bg1"/>
                </a:solidFill>
                <a:latin typeface="Maven Pro"/>
                <a:ea typeface="Maven Pro"/>
                <a:cs typeface="Maven Pro"/>
                <a:sym typeface="Maven Pro"/>
              </a:rPr>
              <a:t>Input text/form</a:t>
            </a:r>
            <a:endParaRPr sz="6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g1a5b6a27791_0_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dirty="0" err="1"/>
              <a:t>Simulasi</a:t>
            </a:r>
            <a:r>
              <a:rPr lang="en-US" dirty="0"/>
              <a:t> Parameter Model</a:t>
            </a:r>
            <a:endParaRPr dirty="0"/>
          </a:p>
        </p:txBody>
      </p:sp>
      <p:cxnSp>
        <p:nvCxnSpPr>
          <p:cNvPr id="621" name="Google Shape;621;g1a5b6a27791_0_0"/>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622" name="Google Shape;622;g1a5b6a27791_0_0"/>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623" name="Google Shape;623;g1a5b6a27791_0_0"/>
          <p:cNvSpPr/>
          <p:nvPr/>
        </p:nvSpPr>
        <p:spPr>
          <a:xfrm>
            <a:off x="672075" y="1493650"/>
            <a:ext cx="8017200" cy="2760900"/>
          </a:xfrm>
          <a:prstGeom prst="rect">
            <a:avLst/>
          </a:prstGeom>
          <a:noFill/>
          <a:ln>
            <a:noFill/>
          </a:ln>
        </p:spPr>
        <p:txBody>
          <a:bodyPr spcFirstLastPara="1" wrap="square" lIns="91425" tIns="45700" rIns="91425" bIns="45700" anchor="t" anchorCtr="0">
            <a:noAutofit/>
          </a:bodyPr>
          <a:lstStyle/>
          <a:p>
            <a:pPr marL="457200" marR="0" lvl="0" indent="-330200" algn="just" rtl="0">
              <a:lnSpc>
                <a:spcPct val="115000"/>
              </a:lnSpc>
              <a:spcBef>
                <a:spcPts val="0"/>
              </a:spcBef>
              <a:spcAft>
                <a:spcPts val="0"/>
              </a:spcAft>
              <a:buClr>
                <a:srgbClr val="212121"/>
              </a:buClr>
              <a:buSzPts val="1600"/>
              <a:buFont typeface="Twentieth Century"/>
              <a:buAutoNum type="arabicPeriod"/>
            </a:pPr>
            <a:r>
              <a:rPr lang="en-US" sz="1600" b="1" dirty="0" err="1">
                <a:solidFill>
                  <a:srgbClr val="212121"/>
                </a:solidFill>
                <a:latin typeface="Twentieth Century"/>
                <a:ea typeface="Twentieth Century"/>
                <a:cs typeface="Twentieth Century"/>
                <a:sym typeface="Twentieth Century"/>
              </a:rPr>
              <a:t>Akurasi</a:t>
            </a:r>
            <a:r>
              <a:rPr lang="en-US" sz="1600" b="1" dirty="0">
                <a:solidFill>
                  <a:srgbClr val="212121"/>
                </a:solidFill>
                <a:latin typeface="Twentieth Century"/>
                <a:ea typeface="Twentieth Century"/>
                <a:cs typeface="Twentieth Century"/>
                <a:sym typeface="Twentieth Century"/>
              </a:rPr>
              <a:t> </a:t>
            </a:r>
            <a:r>
              <a:rPr lang="en-US" sz="1600" b="1" dirty="0" err="1">
                <a:solidFill>
                  <a:srgbClr val="212121"/>
                </a:solidFill>
                <a:latin typeface="Twentieth Century"/>
                <a:ea typeface="Twentieth Century"/>
                <a:cs typeface="Twentieth Century"/>
                <a:sym typeface="Twentieth Century"/>
              </a:rPr>
              <a:t>Simulasi</a:t>
            </a:r>
            <a:r>
              <a:rPr lang="en-US" sz="1600" b="1" dirty="0">
                <a:solidFill>
                  <a:srgbClr val="212121"/>
                </a:solidFill>
                <a:latin typeface="Twentieth Century"/>
                <a:ea typeface="Twentieth Century"/>
                <a:cs typeface="Twentieth Century"/>
                <a:sym typeface="Twentieth Century"/>
              </a:rPr>
              <a:t> Mode</a:t>
            </a:r>
            <a:r>
              <a:rPr lang="en-US" sz="1600" dirty="0">
                <a:solidFill>
                  <a:srgbClr val="212121"/>
                </a:solidFill>
                <a:latin typeface="Twentieth Century"/>
                <a:ea typeface="Twentieth Century"/>
                <a:cs typeface="Twentieth Century"/>
                <a:sym typeface="Twentieth Century"/>
              </a:rPr>
              <a:t>: min &lt; max dan auto. Mode min </a:t>
            </a:r>
            <a:r>
              <a:rPr lang="en-US" sz="1600" dirty="0" err="1">
                <a:solidFill>
                  <a:srgbClr val="212121"/>
                </a:solidFill>
                <a:latin typeface="Twentieth Century"/>
                <a:ea typeface="Twentieth Century"/>
                <a:cs typeface="Twentieth Century"/>
                <a:sym typeface="Twentieth Century"/>
              </a:rPr>
              <a:t>menghasilkan</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akurasi</a:t>
            </a:r>
            <a:r>
              <a:rPr lang="en-US" sz="1600" dirty="0">
                <a:solidFill>
                  <a:srgbClr val="212121"/>
                </a:solidFill>
                <a:latin typeface="Twentieth Century"/>
                <a:ea typeface="Twentieth Century"/>
                <a:cs typeface="Twentieth Century"/>
                <a:sym typeface="Twentieth Century"/>
              </a:rPr>
              <a:t> yang </a:t>
            </a:r>
            <a:r>
              <a:rPr lang="en-US" sz="1600" dirty="0" err="1">
                <a:solidFill>
                  <a:srgbClr val="212121"/>
                </a:solidFill>
                <a:latin typeface="Twentieth Century"/>
                <a:ea typeface="Twentieth Century"/>
                <a:cs typeface="Twentieth Century"/>
                <a:sym typeface="Twentieth Century"/>
              </a:rPr>
              <a:t>lebih</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rendah</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dibandingkan</a:t>
            </a:r>
            <a:r>
              <a:rPr lang="en-US" sz="1600" dirty="0">
                <a:solidFill>
                  <a:srgbClr val="212121"/>
                </a:solidFill>
                <a:latin typeface="Twentieth Century"/>
                <a:ea typeface="Twentieth Century"/>
                <a:cs typeface="Twentieth Century"/>
                <a:sym typeface="Twentieth Century"/>
              </a:rPr>
              <a:t> max dan auto.</a:t>
            </a:r>
          </a:p>
          <a:p>
            <a:pPr marL="457200" marR="0" lvl="0" indent="-330200" algn="just" rtl="0">
              <a:lnSpc>
                <a:spcPct val="115000"/>
              </a:lnSpc>
              <a:spcBef>
                <a:spcPts val="0"/>
              </a:spcBef>
              <a:spcAft>
                <a:spcPts val="0"/>
              </a:spcAft>
              <a:buClr>
                <a:srgbClr val="212121"/>
              </a:buClr>
              <a:buSzPts val="1600"/>
              <a:buFont typeface="Twentieth Century"/>
              <a:buAutoNum type="arabicPeriod"/>
            </a:pPr>
            <a:endParaRPr lang="en-US" sz="1600" b="1" dirty="0">
              <a:solidFill>
                <a:srgbClr val="212121"/>
              </a:solidFill>
              <a:latin typeface="Twentieth Century"/>
              <a:ea typeface="Twentieth Century"/>
              <a:cs typeface="Twentieth Century"/>
              <a:sym typeface="Twentieth Century"/>
            </a:endParaRPr>
          </a:p>
          <a:p>
            <a:pPr marL="457200" marR="0" lvl="0" indent="-330200" algn="just" rtl="0">
              <a:lnSpc>
                <a:spcPct val="115000"/>
              </a:lnSpc>
              <a:spcBef>
                <a:spcPts val="0"/>
              </a:spcBef>
              <a:spcAft>
                <a:spcPts val="0"/>
              </a:spcAft>
              <a:buClr>
                <a:srgbClr val="212121"/>
              </a:buClr>
              <a:buSzPts val="1600"/>
              <a:buFont typeface="Twentieth Century"/>
              <a:buAutoNum type="arabicPeriod"/>
            </a:pPr>
            <a:r>
              <a:rPr lang="en-US" sz="1600" b="1" dirty="0" err="1">
                <a:solidFill>
                  <a:srgbClr val="212121"/>
                </a:solidFill>
                <a:latin typeface="Twentieth Century"/>
                <a:ea typeface="Twentieth Century"/>
                <a:cs typeface="Twentieth Century"/>
                <a:sym typeface="Twentieth Century"/>
              </a:rPr>
              <a:t>Simulasi</a:t>
            </a:r>
            <a:r>
              <a:rPr lang="en-US" sz="1600" b="1" dirty="0">
                <a:solidFill>
                  <a:srgbClr val="212121"/>
                </a:solidFill>
                <a:latin typeface="Twentieth Century"/>
                <a:ea typeface="Twentieth Century"/>
                <a:cs typeface="Twentieth Century"/>
                <a:sym typeface="Twentieth Century"/>
              </a:rPr>
              <a:t> optimizer</a:t>
            </a:r>
            <a:r>
              <a:rPr lang="en-US" sz="1600" dirty="0">
                <a:solidFill>
                  <a:srgbClr val="212121"/>
                </a:solidFill>
                <a:latin typeface="Twentieth Century"/>
                <a:ea typeface="Twentieth Century"/>
                <a:cs typeface="Twentieth Century"/>
                <a:sym typeface="Twentieth Century"/>
              </a:rPr>
              <a:t>:</a:t>
            </a:r>
            <a:endParaRPr sz="1600" dirty="0">
              <a:solidFill>
                <a:srgbClr val="212121"/>
              </a:solidFill>
              <a:latin typeface="Twentieth Century"/>
              <a:ea typeface="Twentieth Century"/>
              <a:cs typeface="Twentieth Century"/>
              <a:sym typeface="Twentieth Century"/>
            </a:endParaRPr>
          </a:p>
          <a:p>
            <a:pPr marL="857250" marR="0" lvl="0" indent="-330200" algn="just" rtl="0">
              <a:lnSpc>
                <a:spcPct val="115000"/>
              </a:lnSpc>
              <a:spcBef>
                <a:spcPts val="0"/>
              </a:spcBef>
              <a:spcAft>
                <a:spcPts val="0"/>
              </a:spcAft>
              <a:buClr>
                <a:srgbClr val="212121"/>
              </a:buClr>
              <a:buSzPts val="1600"/>
              <a:buFont typeface="Twentieth Century"/>
              <a:buChar char="●"/>
            </a:pPr>
            <a:r>
              <a:rPr lang="en-US" sz="1600" dirty="0">
                <a:solidFill>
                  <a:srgbClr val="212121"/>
                </a:solidFill>
                <a:latin typeface="Twentieth Century"/>
                <a:ea typeface="Twentieth Century"/>
                <a:cs typeface="Twentieth Century"/>
                <a:sym typeface="Twentieth Century"/>
              </a:rPr>
              <a:t>Optimizer </a:t>
            </a:r>
            <a:r>
              <a:rPr lang="en-US" sz="1600" dirty="0" err="1">
                <a:solidFill>
                  <a:srgbClr val="212121"/>
                </a:solidFill>
                <a:latin typeface="Twentieth Century"/>
                <a:ea typeface="Twentieth Century"/>
                <a:cs typeface="Twentieth Century"/>
                <a:sym typeface="Twentieth Century"/>
              </a:rPr>
              <a:t>adadelta</a:t>
            </a:r>
            <a:r>
              <a:rPr lang="en-US" sz="1600" dirty="0">
                <a:solidFill>
                  <a:srgbClr val="212121"/>
                </a:solidFill>
                <a:latin typeface="Twentieth Century"/>
                <a:ea typeface="Twentieth Century"/>
                <a:cs typeface="Twentieth Century"/>
                <a:sym typeface="Twentieth Century"/>
              </a:rPr>
              <a:t>, SGD , </a:t>
            </a:r>
            <a:r>
              <a:rPr lang="en-US" sz="1600" dirty="0" err="1">
                <a:solidFill>
                  <a:srgbClr val="212121"/>
                </a:solidFill>
                <a:latin typeface="Twentieth Century"/>
                <a:ea typeface="Twentieth Century"/>
                <a:cs typeface="Twentieth Century"/>
                <a:sym typeface="Twentieth Century"/>
              </a:rPr>
              <a:t>Adamax</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adagrad</a:t>
            </a:r>
            <a:r>
              <a:rPr lang="en-US" sz="1600" dirty="0">
                <a:solidFill>
                  <a:srgbClr val="212121"/>
                </a:solidFill>
                <a:latin typeface="Twentieth Century"/>
                <a:ea typeface="Twentieth Century"/>
                <a:cs typeface="Twentieth Century"/>
                <a:sym typeface="Twentieth Century"/>
              </a:rPr>
              <a:t> </a:t>
            </a:r>
            <a:r>
              <a:rPr lang="en-US" sz="1600" i="1" dirty="0" err="1">
                <a:solidFill>
                  <a:srgbClr val="212121"/>
                </a:solidFill>
                <a:latin typeface="Twentieth Century"/>
                <a:ea typeface="Twentieth Century"/>
                <a:cs typeface="Twentieth Century"/>
                <a:sym typeface="Twentieth Century"/>
              </a:rPr>
              <a:t>running</a:t>
            </a:r>
            <a:r>
              <a:rPr lang="en-US" sz="1600" dirty="0" err="1">
                <a:solidFill>
                  <a:srgbClr val="212121"/>
                </a:solidFill>
                <a:latin typeface="Twentieth Century"/>
                <a:ea typeface="Twentieth Century"/>
                <a:cs typeface="Twentieth Century"/>
                <a:sym typeface="Twentieth Century"/>
              </a:rPr>
              <a:t>nya</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cepat</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namun</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menghasilkan</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akurasi</a:t>
            </a:r>
            <a:r>
              <a:rPr lang="en-US" sz="1600" dirty="0">
                <a:solidFill>
                  <a:srgbClr val="212121"/>
                </a:solidFill>
                <a:latin typeface="Twentieth Century"/>
                <a:ea typeface="Twentieth Century"/>
                <a:cs typeface="Twentieth Century"/>
                <a:sym typeface="Twentieth Century"/>
              </a:rPr>
              <a:t> model yang </a:t>
            </a:r>
            <a:r>
              <a:rPr lang="en-US" sz="1600" dirty="0" err="1">
                <a:solidFill>
                  <a:srgbClr val="212121"/>
                </a:solidFill>
                <a:latin typeface="Twentieth Century"/>
                <a:ea typeface="Twentieth Century"/>
                <a:cs typeface="Twentieth Century"/>
                <a:sym typeface="Twentieth Century"/>
              </a:rPr>
              <a:t>rendah</a:t>
            </a:r>
            <a:r>
              <a:rPr lang="en-US" sz="1600" dirty="0">
                <a:solidFill>
                  <a:srgbClr val="212121"/>
                </a:solidFill>
                <a:latin typeface="Twentieth Century"/>
                <a:ea typeface="Twentieth Century"/>
                <a:cs typeface="Twentieth Century"/>
                <a:sym typeface="Twentieth Century"/>
              </a:rPr>
              <a:t>.</a:t>
            </a:r>
            <a:endParaRPr sz="1600" dirty="0">
              <a:solidFill>
                <a:srgbClr val="212121"/>
              </a:solidFill>
              <a:latin typeface="Twentieth Century"/>
              <a:ea typeface="Twentieth Century"/>
              <a:cs typeface="Twentieth Century"/>
              <a:sym typeface="Twentieth Century"/>
            </a:endParaRPr>
          </a:p>
          <a:p>
            <a:pPr marL="857250" marR="0" lvl="0" indent="-330200" algn="just" rtl="0">
              <a:lnSpc>
                <a:spcPct val="115000"/>
              </a:lnSpc>
              <a:spcBef>
                <a:spcPts val="0"/>
              </a:spcBef>
              <a:spcAft>
                <a:spcPts val="0"/>
              </a:spcAft>
              <a:buClr>
                <a:srgbClr val="212121"/>
              </a:buClr>
              <a:buSzPts val="1600"/>
              <a:buFont typeface="Twentieth Century"/>
              <a:buChar char="●"/>
            </a:pPr>
            <a:r>
              <a:rPr lang="en-US" sz="1600" dirty="0">
                <a:solidFill>
                  <a:srgbClr val="212121"/>
                </a:solidFill>
                <a:latin typeface="Twentieth Century"/>
                <a:ea typeface="Twentieth Century"/>
                <a:cs typeface="Twentieth Century"/>
                <a:sym typeface="Twentieth Century"/>
              </a:rPr>
              <a:t>Tingkat </a:t>
            </a:r>
            <a:r>
              <a:rPr lang="en-US" sz="1600" dirty="0" err="1">
                <a:solidFill>
                  <a:srgbClr val="212121"/>
                </a:solidFill>
                <a:latin typeface="Twentieth Century"/>
                <a:ea typeface="Twentieth Century"/>
                <a:cs typeface="Twentieth Century"/>
                <a:sym typeface="Twentieth Century"/>
              </a:rPr>
              <a:t>akurasi</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adadelta</a:t>
            </a:r>
            <a:r>
              <a:rPr lang="en-US" sz="1600" dirty="0">
                <a:solidFill>
                  <a:srgbClr val="212121"/>
                </a:solidFill>
                <a:latin typeface="Twentieth Century"/>
                <a:ea typeface="Twentieth Century"/>
                <a:cs typeface="Twentieth Century"/>
                <a:sym typeface="Twentieth Century"/>
              </a:rPr>
              <a:t> &lt; </a:t>
            </a:r>
            <a:r>
              <a:rPr lang="en-US" sz="1600" dirty="0" err="1">
                <a:solidFill>
                  <a:srgbClr val="212121"/>
                </a:solidFill>
                <a:latin typeface="Twentieth Century"/>
                <a:ea typeface="Twentieth Century"/>
                <a:cs typeface="Twentieth Century"/>
                <a:sym typeface="Twentieth Century"/>
              </a:rPr>
              <a:t>Adagrad</a:t>
            </a:r>
            <a:r>
              <a:rPr lang="en-US" sz="1600" dirty="0">
                <a:solidFill>
                  <a:srgbClr val="212121"/>
                </a:solidFill>
                <a:latin typeface="Twentieth Century"/>
                <a:ea typeface="Twentieth Century"/>
                <a:cs typeface="Twentieth Century"/>
                <a:sym typeface="Twentieth Century"/>
              </a:rPr>
              <a:t> &lt; SGD &lt; </a:t>
            </a:r>
            <a:r>
              <a:rPr lang="en-US" sz="1600" dirty="0" err="1">
                <a:solidFill>
                  <a:srgbClr val="212121"/>
                </a:solidFill>
                <a:latin typeface="Twentieth Century"/>
                <a:ea typeface="Twentieth Century"/>
                <a:cs typeface="Twentieth Century"/>
                <a:sym typeface="Twentieth Century"/>
              </a:rPr>
              <a:t>Adamax</a:t>
            </a:r>
            <a:r>
              <a:rPr lang="en-US" sz="1600" dirty="0">
                <a:solidFill>
                  <a:srgbClr val="212121"/>
                </a:solidFill>
                <a:latin typeface="Twentieth Century"/>
                <a:ea typeface="Twentieth Century"/>
                <a:cs typeface="Twentieth Century"/>
                <a:sym typeface="Twentieth Century"/>
              </a:rPr>
              <a:t> &lt; </a:t>
            </a:r>
            <a:r>
              <a:rPr lang="en-US" sz="1600" dirty="0" err="1">
                <a:solidFill>
                  <a:srgbClr val="212121"/>
                </a:solidFill>
                <a:latin typeface="Twentieth Century"/>
                <a:ea typeface="Twentieth Century"/>
                <a:cs typeface="Twentieth Century"/>
                <a:sym typeface="Twentieth Century"/>
              </a:rPr>
              <a:t>RMSprop</a:t>
            </a:r>
            <a:r>
              <a:rPr lang="en-US" sz="1600" dirty="0">
                <a:solidFill>
                  <a:srgbClr val="212121"/>
                </a:solidFill>
                <a:latin typeface="Twentieth Century"/>
                <a:ea typeface="Twentieth Century"/>
                <a:cs typeface="Twentieth Century"/>
                <a:sym typeface="Twentieth Century"/>
              </a:rPr>
              <a:t> &lt; Adam</a:t>
            </a:r>
            <a:endParaRPr sz="1600" dirty="0">
              <a:solidFill>
                <a:srgbClr val="212121"/>
              </a:solidFill>
              <a:latin typeface="Twentieth Century"/>
              <a:ea typeface="Twentieth Century"/>
              <a:cs typeface="Twentieth Century"/>
              <a:sym typeface="Twentieth Century"/>
            </a:endParaRPr>
          </a:p>
          <a:p>
            <a:pPr marL="857250" marR="0" lvl="0" indent="-330200" algn="just" rtl="0">
              <a:lnSpc>
                <a:spcPct val="115000"/>
              </a:lnSpc>
              <a:spcBef>
                <a:spcPts val="0"/>
              </a:spcBef>
              <a:spcAft>
                <a:spcPts val="0"/>
              </a:spcAft>
              <a:buClr>
                <a:srgbClr val="212121"/>
              </a:buClr>
              <a:buSzPts val="1600"/>
              <a:buFont typeface="Twentieth Century"/>
              <a:buChar char="●"/>
            </a:pPr>
            <a:r>
              <a:rPr lang="en-US" sz="1600" dirty="0" err="1">
                <a:solidFill>
                  <a:srgbClr val="212121"/>
                </a:solidFill>
                <a:latin typeface="Twentieth Century"/>
                <a:ea typeface="Twentieth Century"/>
                <a:cs typeface="Twentieth Century"/>
                <a:sym typeface="Twentieth Century"/>
              </a:rPr>
              <a:t>Akurasi</a:t>
            </a:r>
            <a:r>
              <a:rPr lang="en-US" sz="1600" dirty="0">
                <a:solidFill>
                  <a:srgbClr val="212121"/>
                </a:solidFill>
                <a:latin typeface="Twentieth Century"/>
                <a:ea typeface="Twentieth Century"/>
                <a:cs typeface="Twentieth Century"/>
                <a:sym typeface="Twentieth Century"/>
              </a:rPr>
              <a:t> yang paling </a:t>
            </a:r>
            <a:r>
              <a:rPr lang="en-US" sz="1600" dirty="0" err="1">
                <a:solidFill>
                  <a:srgbClr val="212121"/>
                </a:solidFill>
                <a:latin typeface="Twentieth Century"/>
                <a:ea typeface="Twentieth Century"/>
                <a:cs typeface="Twentieth Century"/>
                <a:sym typeface="Twentieth Century"/>
              </a:rPr>
              <a:t>bagus</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adalah</a:t>
            </a:r>
            <a:r>
              <a:rPr lang="en-US" sz="1600" dirty="0">
                <a:solidFill>
                  <a:srgbClr val="212121"/>
                </a:solidFill>
                <a:latin typeface="Twentieth Century"/>
                <a:ea typeface="Twentieth Century"/>
                <a:cs typeface="Twentieth Century"/>
                <a:sym typeface="Twentieth Century"/>
              </a:rPr>
              <a:t> </a:t>
            </a:r>
            <a:r>
              <a:rPr lang="en-US" sz="1600" dirty="0" err="1">
                <a:solidFill>
                  <a:srgbClr val="212121"/>
                </a:solidFill>
                <a:latin typeface="Twentieth Century"/>
                <a:ea typeface="Twentieth Century"/>
                <a:cs typeface="Twentieth Century"/>
                <a:sym typeface="Twentieth Century"/>
              </a:rPr>
              <a:t>menggunakan</a:t>
            </a:r>
            <a:r>
              <a:rPr lang="en-US" sz="1600" dirty="0">
                <a:solidFill>
                  <a:srgbClr val="212121"/>
                </a:solidFill>
                <a:latin typeface="Twentieth Century"/>
                <a:ea typeface="Twentieth Century"/>
                <a:cs typeface="Twentieth Century"/>
                <a:sym typeface="Twentieth Century"/>
              </a:rPr>
              <a:t> optimizer Adam, </a:t>
            </a:r>
            <a:r>
              <a:rPr lang="en-US" sz="1600" dirty="0" err="1">
                <a:solidFill>
                  <a:srgbClr val="212121"/>
                </a:solidFill>
                <a:latin typeface="Twentieth Century"/>
                <a:ea typeface="Twentieth Century"/>
                <a:cs typeface="Twentieth Century"/>
                <a:sym typeface="Twentieth Century"/>
              </a:rPr>
              <a:t>namun</a:t>
            </a:r>
            <a:r>
              <a:rPr lang="en-US" sz="1600" dirty="0">
                <a:solidFill>
                  <a:srgbClr val="212121"/>
                </a:solidFill>
                <a:latin typeface="Twentieth Century"/>
                <a:ea typeface="Twentieth Century"/>
                <a:cs typeface="Twentieth Century"/>
                <a:sym typeface="Twentieth Century"/>
              </a:rPr>
              <a:t> </a:t>
            </a:r>
            <a:r>
              <a:rPr lang="en-US" sz="1600" i="1" dirty="0" err="1">
                <a:solidFill>
                  <a:srgbClr val="212121"/>
                </a:solidFill>
                <a:latin typeface="Twentieth Century"/>
                <a:ea typeface="Twentieth Century"/>
                <a:cs typeface="Twentieth Century"/>
                <a:sym typeface="Twentieth Century"/>
              </a:rPr>
              <a:t>running</a:t>
            </a:r>
            <a:r>
              <a:rPr lang="en-US" sz="1600" dirty="0" err="1">
                <a:solidFill>
                  <a:srgbClr val="212121"/>
                </a:solidFill>
                <a:latin typeface="Twentieth Century"/>
                <a:ea typeface="Twentieth Century"/>
                <a:cs typeface="Twentieth Century"/>
                <a:sym typeface="Twentieth Century"/>
              </a:rPr>
              <a:t>nya</a:t>
            </a:r>
            <a:r>
              <a:rPr lang="en-US" sz="1600" dirty="0">
                <a:solidFill>
                  <a:srgbClr val="212121"/>
                </a:solidFill>
                <a:latin typeface="Twentieth Century"/>
                <a:ea typeface="Twentieth Century"/>
                <a:cs typeface="Twentieth Century"/>
                <a:sym typeface="Twentieth Century"/>
              </a:rPr>
              <a:t> lama.</a:t>
            </a:r>
            <a:endParaRPr sz="1600" dirty="0">
              <a:solidFill>
                <a:srgbClr val="212121"/>
              </a:solidFill>
              <a:latin typeface="Twentieth Century"/>
              <a:ea typeface="Twentieth Century"/>
              <a:cs typeface="Twentieth Century"/>
              <a:sym typeface="Twentieth Century"/>
            </a:endParaRPr>
          </a:p>
        </p:txBody>
      </p:sp>
      <p:sp>
        <p:nvSpPr>
          <p:cNvPr id="624" name="Google Shape;624;g1a5b6a27791_0_0"/>
          <p:cNvSpPr/>
          <p:nvPr/>
        </p:nvSpPr>
        <p:spPr>
          <a:xfrm>
            <a:off x="531600" y="4254550"/>
            <a:ext cx="8379300" cy="421200"/>
          </a:xfrm>
          <a:prstGeom prst="rect">
            <a:avLst/>
          </a:prstGeom>
          <a:solidFill>
            <a:srgbClr val="EEF4D9"/>
          </a:solidFill>
          <a:ln>
            <a:noFill/>
          </a:ln>
        </p:spPr>
        <p:txBody>
          <a:bodyPr spcFirstLastPara="1" wrap="square" lIns="91425" tIns="45700" rIns="91425" bIns="45700" anchor="t" anchorCtr="0">
            <a:noAutofit/>
          </a:bodyPr>
          <a:lstStyle/>
          <a:p>
            <a:pPr marL="0" marR="0" lvl="0" indent="0" rtl="0">
              <a:lnSpc>
                <a:spcPct val="114000"/>
              </a:lnSpc>
              <a:spcBef>
                <a:spcPts val="0"/>
              </a:spcBef>
              <a:spcAft>
                <a:spcPts val="0"/>
              </a:spcAft>
              <a:buNone/>
            </a:pPr>
            <a:r>
              <a:rPr lang="en-US" sz="1600" b="1" dirty="0" err="1">
                <a:solidFill>
                  <a:srgbClr val="212529"/>
                </a:solidFill>
                <a:latin typeface="Twentieth Century"/>
                <a:ea typeface="Twentieth Century"/>
                <a:cs typeface="Twentieth Century"/>
                <a:sym typeface="Twentieth Century"/>
              </a:rPr>
              <a:t>Sehingga</a:t>
            </a:r>
            <a:r>
              <a:rPr lang="en-US" sz="1600" b="1" dirty="0">
                <a:solidFill>
                  <a:srgbClr val="212529"/>
                </a:solidFill>
                <a:latin typeface="Twentieth Century"/>
                <a:ea typeface="Twentieth Century"/>
                <a:cs typeface="Twentieth Century"/>
                <a:sym typeface="Twentieth Century"/>
              </a:rPr>
              <a:t>, </a:t>
            </a:r>
            <a:r>
              <a:rPr lang="en-US" sz="1600" b="1" dirty="0" err="1">
                <a:solidFill>
                  <a:srgbClr val="212529"/>
                </a:solidFill>
                <a:latin typeface="Twentieth Century"/>
                <a:ea typeface="Twentieth Century"/>
                <a:cs typeface="Twentieth Century"/>
                <a:sym typeface="Twentieth Century"/>
              </a:rPr>
              <a:t>dalam</a:t>
            </a:r>
            <a:r>
              <a:rPr lang="en-US" sz="1600" b="1" dirty="0">
                <a:solidFill>
                  <a:srgbClr val="212529"/>
                </a:solidFill>
                <a:latin typeface="Twentieth Century"/>
                <a:ea typeface="Twentieth Century"/>
                <a:cs typeface="Twentieth Century"/>
                <a:sym typeface="Twentieth Century"/>
              </a:rPr>
              <a:t> </a:t>
            </a:r>
            <a:r>
              <a:rPr lang="en-US" sz="1600" b="1" dirty="0" err="1">
                <a:solidFill>
                  <a:srgbClr val="212529"/>
                </a:solidFill>
                <a:latin typeface="Twentieth Century"/>
                <a:ea typeface="Twentieth Century"/>
                <a:cs typeface="Twentieth Century"/>
                <a:sym typeface="Twentieth Century"/>
              </a:rPr>
              <a:t>simulasi</a:t>
            </a:r>
            <a:r>
              <a:rPr lang="en-US" sz="1600" b="1" dirty="0">
                <a:solidFill>
                  <a:srgbClr val="212529"/>
                </a:solidFill>
                <a:latin typeface="Twentieth Century"/>
                <a:ea typeface="Twentieth Century"/>
                <a:cs typeface="Twentieth Century"/>
                <a:sym typeface="Twentieth Century"/>
              </a:rPr>
              <a:t> model </a:t>
            </a:r>
            <a:r>
              <a:rPr lang="en-US" sz="1600" b="1" dirty="0" err="1">
                <a:solidFill>
                  <a:srgbClr val="212529"/>
                </a:solidFill>
                <a:latin typeface="Twentieth Century"/>
                <a:ea typeface="Twentieth Century"/>
                <a:cs typeface="Twentieth Century"/>
                <a:sym typeface="Twentieth Century"/>
              </a:rPr>
              <a:t>menggunakan</a:t>
            </a:r>
            <a:r>
              <a:rPr lang="en-US" sz="1600" b="1" dirty="0">
                <a:solidFill>
                  <a:srgbClr val="212529"/>
                </a:solidFill>
                <a:latin typeface="Twentieth Century"/>
                <a:ea typeface="Twentieth Century"/>
                <a:cs typeface="Twentieth Century"/>
                <a:sym typeface="Twentieth Century"/>
              </a:rPr>
              <a:t> optimizer ‘</a:t>
            </a:r>
            <a:r>
              <a:rPr lang="en-US" sz="1600" b="1" dirty="0" err="1">
                <a:solidFill>
                  <a:srgbClr val="212529"/>
                </a:solidFill>
                <a:latin typeface="Twentieth Century"/>
                <a:ea typeface="Twentieth Century"/>
                <a:cs typeface="Twentieth Century"/>
                <a:sym typeface="Twentieth Century"/>
              </a:rPr>
              <a:t>adam</a:t>
            </a:r>
            <a:endParaRPr sz="1600" dirty="0">
              <a:latin typeface="Twentieth Century"/>
              <a:ea typeface="Twentieth Century"/>
              <a:cs typeface="Twentieth Century"/>
              <a:sym typeface="Twentieth 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17fbd9ad849_2_15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dirty="0"/>
              <a:t>Model Neural Network (</a:t>
            </a:r>
            <a:r>
              <a:rPr lang="en-US" dirty="0" err="1"/>
              <a:t>Sklearn</a:t>
            </a:r>
            <a:r>
              <a:rPr lang="en-US" dirty="0"/>
              <a:t>)</a:t>
            </a:r>
            <a:endParaRPr dirty="0"/>
          </a:p>
        </p:txBody>
      </p:sp>
      <p:cxnSp>
        <p:nvCxnSpPr>
          <p:cNvPr id="593" name="Google Shape;593;g17fbd9ad849_2_158"/>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594" name="Google Shape;594;g17fbd9ad849_2_158"/>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595" name="Google Shape;595;g17fbd9ad849_2_158"/>
          <p:cNvSpPr txBox="1">
            <a:spLocks noGrp="1"/>
          </p:cNvSpPr>
          <p:nvPr>
            <p:ph type="body" idx="1"/>
          </p:nvPr>
        </p:nvSpPr>
        <p:spPr>
          <a:xfrm>
            <a:off x="604484" y="2596293"/>
            <a:ext cx="1186200" cy="999300"/>
          </a:xfrm>
          <a:prstGeom prst="rect">
            <a:avLst/>
          </a:prstGeom>
          <a:noFill/>
          <a:ln>
            <a:noFill/>
          </a:ln>
        </p:spPr>
        <p:txBody>
          <a:bodyPr spcFirstLastPara="1" wrap="square" lIns="91425" tIns="91425" rIns="91425" bIns="91425" anchor="t" anchorCtr="0">
            <a:normAutofit/>
          </a:bodyPr>
          <a:lstStyle/>
          <a:p>
            <a:pPr marL="0" lvl="0" indent="0" algn="l" rtl="0">
              <a:lnSpc>
                <a:spcPct val="114000"/>
              </a:lnSpc>
              <a:spcBef>
                <a:spcPts val="0"/>
              </a:spcBef>
              <a:spcAft>
                <a:spcPts val="0"/>
              </a:spcAft>
              <a:buSzPts val="1300"/>
              <a:buNone/>
            </a:pPr>
            <a:r>
              <a:rPr lang="en-US" sz="3700" b="1" dirty="0">
                <a:latin typeface="Twentieth Century"/>
                <a:ea typeface="Twentieth Century"/>
                <a:cs typeface="Twentieth Century"/>
                <a:sym typeface="Twentieth Century"/>
              </a:rPr>
              <a:t>82%</a:t>
            </a:r>
            <a:endParaRPr sz="3700" b="1" dirty="0">
              <a:latin typeface="Twentieth Century"/>
              <a:ea typeface="Twentieth Century"/>
              <a:cs typeface="Twentieth Century"/>
              <a:sym typeface="Twentieth Century"/>
            </a:endParaRPr>
          </a:p>
        </p:txBody>
      </p:sp>
      <p:sp>
        <p:nvSpPr>
          <p:cNvPr id="596" name="Google Shape;596;g17fbd9ad849_2_158"/>
          <p:cNvSpPr/>
          <p:nvPr/>
        </p:nvSpPr>
        <p:spPr>
          <a:xfrm>
            <a:off x="389773" y="2455999"/>
            <a:ext cx="1451700" cy="349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700" dirty="0" err="1">
                <a:solidFill>
                  <a:srgbClr val="212121"/>
                </a:solidFill>
                <a:latin typeface="Twentieth Century"/>
                <a:ea typeface="Twentieth Century"/>
                <a:cs typeface="Twentieth Century"/>
                <a:sym typeface="Twentieth Century"/>
              </a:rPr>
              <a:t>Akurasi</a:t>
            </a:r>
            <a:r>
              <a:rPr lang="en-US" sz="1700" dirty="0">
                <a:solidFill>
                  <a:srgbClr val="212121"/>
                </a:solidFill>
                <a:latin typeface="Twentieth Century"/>
                <a:ea typeface="Twentieth Century"/>
                <a:cs typeface="Twentieth Century"/>
                <a:sym typeface="Twentieth Century"/>
              </a:rPr>
              <a:t> Model</a:t>
            </a:r>
            <a:endParaRPr sz="1700" b="0" i="0" u="none" strike="noStrike" cap="none" dirty="0">
              <a:solidFill>
                <a:srgbClr val="212121"/>
              </a:solidFill>
              <a:latin typeface="Twentieth Century"/>
              <a:ea typeface="Twentieth Century"/>
              <a:cs typeface="Twentieth Century"/>
              <a:sym typeface="Twentieth Century"/>
            </a:endParaRPr>
          </a:p>
        </p:txBody>
      </p:sp>
      <p:sp>
        <p:nvSpPr>
          <p:cNvPr id="600" name="Google Shape;600;g17fbd9ad849_2_158"/>
          <p:cNvSpPr/>
          <p:nvPr/>
        </p:nvSpPr>
        <p:spPr>
          <a:xfrm>
            <a:off x="2507488" y="2483234"/>
            <a:ext cx="1975500" cy="34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700" dirty="0">
                <a:solidFill>
                  <a:srgbClr val="212121"/>
                </a:solidFill>
                <a:latin typeface="Twentieth Century"/>
                <a:ea typeface="Twentieth Century"/>
                <a:cs typeface="Twentieth Century"/>
                <a:sym typeface="Twentieth Century"/>
              </a:rPr>
              <a:t>Confusion Matrix</a:t>
            </a:r>
            <a:endParaRPr sz="1700" b="0" i="0" u="none" strike="noStrike" cap="none" dirty="0">
              <a:solidFill>
                <a:srgbClr val="212121"/>
              </a:solidFill>
              <a:latin typeface="Twentieth Century"/>
              <a:ea typeface="Twentieth Century"/>
              <a:cs typeface="Twentieth Century"/>
              <a:sym typeface="Twentieth Century"/>
            </a:endParaRPr>
          </a:p>
        </p:txBody>
      </p:sp>
      <p:sp>
        <p:nvSpPr>
          <p:cNvPr id="601" name="Google Shape;601;g17fbd9ad849_2_158"/>
          <p:cNvSpPr/>
          <p:nvPr/>
        </p:nvSpPr>
        <p:spPr>
          <a:xfrm>
            <a:off x="7423150" y="2880058"/>
            <a:ext cx="1873224" cy="1123421"/>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None/>
            </a:pPr>
            <a:r>
              <a:rPr lang="en-US" b="1" dirty="0">
                <a:solidFill>
                  <a:srgbClr val="212121"/>
                </a:solidFill>
                <a:latin typeface="Tw Cen MT" panose="020B0602020104020603" pitchFamily="34" charset="0"/>
                <a:ea typeface="Twentieth Century"/>
                <a:cs typeface="Twentieth Century"/>
                <a:sym typeface="Twentieth Century"/>
              </a:rPr>
              <a:t>True positive, True negative, dan False negative </a:t>
            </a:r>
            <a:r>
              <a:rPr lang="en-US" b="1" dirty="0" err="1">
                <a:solidFill>
                  <a:srgbClr val="212121"/>
                </a:solidFill>
                <a:latin typeface="Tw Cen MT" panose="020B0602020104020603" pitchFamily="34" charset="0"/>
                <a:ea typeface="Twentieth Century"/>
                <a:cs typeface="Twentieth Century"/>
                <a:sym typeface="Twentieth Century"/>
              </a:rPr>
              <a:t>lebih</a:t>
            </a:r>
            <a:r>
              <a:rPr lang="en-US" b="1" dirty="0">
                <a:solidFill>
                  <a:srgbClr val="212121"/>
                </a:solidFill>
                <a:latin typeface="Tw Cen MT" panose="020B0602020104020603" pitchFamily="34" charset="0"/>
                <a:ea typeface="Twentieth Century"/>
                <a:cs typeface="Twentieth Century"/>
                <a:sym typeface="Twentieth Century"/>
              </a:rPr>
              <a:t> </a:t>
            </a:r>
            <a:r>
              <a:rPr lang="en-US" b="1" dirty="0" err="1">
                <a:solidFill>
                  <a:srgbClr val="212121"/>
                </a:solidFill>
                <a:latin typeface="Tw Cen MT" panose="020B0602020104020603" pitchFamily="34" charset="0"/>
                <a:ea typeface="Twentieth Century"/>
                <a:cs typeface="Twentieth Century"/>
                <a:sym typeface="Twentieth Century"/>
              </a:rPr>
              <a:t>dominan</a:t>
            </a:r>
            <a:r>
              <a:rPr lang="en-US" b="1" dirty="0">
                <a:solidFill>
                  <a:srgbClr val="212121"/>
                </a:solidFill>
                <a:latin typeface="Tw Cen MT" panose="020B0602020104020603" pitchFamily="34" charset="0"/>
                <a:ea typeface="Twentieth Century"/>
                <a:cs typeface="Twentieth Century"/>
                <a:sym typeface="Twentieth Century"/>
              </a:rPr>
              <a:t>.  </a:t>
            </a:r>
            <a:endParaRPr b="1" i="0" u="none" strike="noStrike" cap="none" dirty="0">
              <a:solidFill>
                <a:srgbClr val="212121"/>
              </a:solidFill>
              <a:latin typeface="Tw Cen MT" panose="020B0602020104020603" pitchFamily="34" charset="0"/>
              <a:ea typeface="Twentieth Century"/>
              <a:cs typeface="Twentieth Century"/>
              <a:sym typeface="Twentieth Century"/>
            </a:endParaRPr>
          </a:p>
        </p:txBody>
      </p:sp>
      <p:sp>
        <p:nvSpPr>
          <p:cNvPr id="602" name="Google Shape;602;g17fbd9ad849_2_158"/>
          <p:cNvSpPr txBox="1"/>
          <p:nvPr/>
        </p:nvSpPr>
        <p:spPr>
          <a:xfrm>
            <a:off x="373212" y="1304493"/>
            <a:ext cx="8588483" cy="95895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600" b="1" dirty="0">
                <a:solidFill>
                  <a:srgbClr val="1E1E1E"/>
                </a:solidFill>
                <a:latin typeface="Twentieth Century"/>
                <a:ea typeface="Twentieth Century"/>
                <a:cs typeface="Twentieth Century"/>
                <a:sym typeface="Twentieth Century"/>
              </a:rPr>
              <a:t>Model NN:</a:t>
            </a:r>
            <a:endParaRPr sz="1600" b="1" dirty="0">
              <a:solidFill>
                <a:srgbClr val="1E1E1E"/>
              </a:solidFill>
              <a:latin typeface="Twentieth Century"/>
              <a:ea typeface="Twentieth Century"/>
              <a:cs typeface="Twentieth Century"/>
              <a:sym typeface="Twentieth Century"/>
            </a:endParaRPr>
          </a:p>
          <a:p>
            <a:pPr lvl="0">
              <a:lnSpc>
                <a:spcPct val="135714"/>
              </a:lnSpc>
            </a:pPr>
            <a:r>
              <a:rPr lang="en-US" sz="1050" b="1" dirty="0">
                <a:solidFill>
                  <a:srgbClr val="1E1E1E"/>
                </a:solidFill>
                <a:latin typeface="Courier New"/>
                <a:ea typeface="Courier New"/>
                <a:cs typeface="Courier New"/>
                <a:sym typeface="Courier New"/>
              </a:rPr>
              <a:t>model = </a:t>
            </a:r>
            <a:r>
              <a:rPr lang="en-US" sz="1050" b="1" dirty="0" err="1">
                <a:solidFill>
                  <a:srgbClr val="1E1E1E"/>
                </a:solidFill>
                <a:latin typeface="Courier New"/>
                <a:ea typeface="Courier New"/>
                <a:cs typeface="Courier New"/>
                <a:sym typeface="Courier New"/>
              </a:rPr>
              <a:t>MLPClassifier</a:t>
            </a:r>
            <a:r>
              <a:rPr lang="en-US" sz="1050" b="1" dirty="0">
                <a:solidFill>
                  <a:srgbClr val="1E1E1E"/>
                </a:solidFill>
                <a:latin typeface="Courier New"/>
                <a:ea typeface="Courier New"/>
                <a:cs typeface="Courier New"/>
                <a:sym typeface="Courier New"/>
              </a:rPr>
              <a:t>(</a:t>
            </a:r>
            <a:r>
              <a:rPr lang="en-US" sz="1050" b="1" dirty="0" err="1">
                <a:solidFill>
                  <a:srgbClr val="1E1E1E"/>
                </a:solidFill>
                <a:latin typeface="Courier New"/>
                <a:ea typeface="Courier New"/>
                <a:cs typeface="Courier New"/>
                <a:sym typeface="Courier New"/>
              </a:rPr>
              <a:t>hidden_layer_sizes</a:t>
            </a:r>
            <a:r>
              <a:rPr lang="en-US" sz="1050" b="1" dirty="0">
                <a:solidFill>
                  <a:srgbClr val="1E1E1E"/>
                </a:solidFill>
                <a:latin typeface="Courier New"/>
                <a:ea typeface="Courier New"/>
                <a:cs typeface="Courier New"/>
                <a:sym typeface="Courier New"/>
              </a:rPr>
              <a:t>=(150,100,50), </a:t>
            </a:r>
            <a:r>
              <a:rPr lang="en-US" sz="1050" b="1" dirty="0" err="1">
                <a:solidFill>
                  <a:srgbClr val="1E1E1E"/>
                </a:solidFill>
                <a:latin typeface="Courier New"/>
                <a:ea typeface="Courier New"/>
                <a:cs typeface="Courier New"/>
                <a:sym typeface="Courier New"/>
              </a:rPr>
              <a:t>max_iter</a:t>
            </a:r>
            <a:r>
              <a:rPr lang="en-US" sz="1050" b="1" dirty="0">
                <a:solidFill>
                  <a:srgbClr val="1E1E1E"/>
                </a:solidFill>
                <a:latin typeface="Courier New"/>
                <a:ea typeface="Courier New"/>
                <a:cs typeface="Courier New"/>
                <a:sym typeface="Courier New"/>
              </a:rPr>
              <a:t>=300, activation='</a:t>
            </a:r>
            <a:r>
              <a:rPr lang="en-US" sz="1050" b="1" dirty="0" err="1">
                <a:solidFill>
                  <a:srgbClr val="1E1E1E"/>
                </a:solidFill>
                <a:latin typeface="Courier New"/>
                <a:ea typeface="Courier New"/>
                <a:cs typeface="Courier New"/>
                <a:sym typeface="Courier New"/>
              </a:rPr>
              <a:t>relu</a:t>
            </a:r>
            <a:r>
              <a:rPr lang="en-US" sz="1050" b="1" dirty="0">
                <a:solidFill>
                  <a:srgbClr val="1E1E1E"/>
                </a:solidFill>
                <a:latin typeface="Courier New"/>
                <a:ea typeface="Courier New"/>
                <a:cs typeface="Courier New"/>
                <a:sym typeface="Courier New"/>
              </a:rPr>
              <a:t>', solver='</a:t>
            </a:r>
            <a:r>
              <a:rPr lang="en-US" sz="1050" b="1" dirty="0" err="1">
                <a:solidFill>
                  <a:srgbClr val="1E1E1E"/>
                </a:solidFill>
                <a:latin typeface="Courier New"/>
                <a:ea typeface="Courier New"/>
                <a:cs typeface="Courier New"/>
                <a:sym typeface="Courier New"/>
              </a:rPr>
              <a:t>adam</a:t>
            </a:r>
            <a:r>
              <a:rPr lang="en-US" sz="1050" b="1" dirty="0">
                <a:solidFill>
                  <a:srgbClr val="1E1E1E"/>
                </a:solidFill>
                <a:latin typeface="Courier New"/>
                <a:ea typeface="Courier New"/>
                <a:cs typeface="Courier New"/>
                <a:sym typeface="Courier New"/>
              </a:rPr>
              <a:t>', </a:t>
            </a:r>
            <a:r>
              <a:rPr lang="en-US" sz="1050" b="1" dirty="0" err="1">
                <a:solidFill>
                  <a:srgbClr val="1E1E1E"/>
                </a:solidFill>
                <a:latin typeface="Courier New"/>
                <a:ea typeface="Courier New"/>
                <a:cs typeface="Courier New"/>
                <a:sym typeface="Courier New"/>
              </a:rPr>
              <a:t>random_state</a:t>
            </a:r>
            <a:r>
              <a:rPr lang="en-US" sz="1050" b="1" dirty="0">
                <a:solidFill>
                  <a:srgbClr val="1E1E1E"/>
                </a:solidFill>
                <a:latin typeface="Courier New"/>
                <a:ea typeface="Courier New"/>
                <a:cs typeface="Courier New"/>
                <a:sym typeface="Courier New"/>
              </a:rPr>
              <a:t>=1)</a:t>
            </a:r>
            <a:endParaRPr sz="1050" b="1" dirty="0">
              <a:solidFill>
                <a:srgbClr val="1E1E1E"/>
              </a:solidFill>
              <a:latin typeface="Courier New"/>
              <a:ea typeface="Courier New"/>
              <a:cs typeface="Courier New"/>
              <a:sym typeface="Courier New"/>
            </a:endParaRPr>
          </a:p>
        </p:txBody>
      </p:sp>
      <p:pic>
        <p:nvPicPr>
          <p:cNvPr id="1026" name="Picture 2">
            <a:extLst>
              <a:ext uri="{FF2B5EF4-FFF2-40B4-BE49-F238E27FC236}">
                <a16:creationId xmlns:a16="http://schemas.microsoft.com/office/drawing/2014/main" id="{AF58D52D-FF01-4952-A1C3-9D7D170E3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096" y="2455999"/>
            <a:ext cx="3482054" cy="2868862"/>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526;g17fbd9ad849_2_101">
            <a:extLst>
              <a:ext uri="{FF2B5EF4-FFF2-40B4-BE49-F238E27FC236}">
                <a16:creationId xmlns:a16="http://schemas.microsoft.com/office/drawing/2014/main" id="{C8B1E5B0-5FB3-49EF-AA46-9119082FFF8F}"/>
              </a:ext>
            </a:extLst>
          </p:cNvPr>
          <p:cNvSpPr/>
          <p:nvPr/>
        </p:nvSpPr>
        <p:spPr>
          <a:xfrm>
            <a:off x="4381709" y="2709757"/>
            <a:ext cx="643445" cy="431361"/>
          </a:xfrm>
          <a:prstGeom prst="roundRect">
            <a:avLst>
              <a:gd name="adj" fmla="val 16667"/>
            </a:avLst>
          </a:prstGeom>
          <a:noFill/>
          <a:ln w="2857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6;g17fbd9ad849_2_101">
            <a:extLst>
              <a:ext uri="{FF2B5EF4-FFF2-40B4-BE49-F238E27FC236}">
                <a16:creationId xmlns:a16="http://schemas.microsoft.com/office/drawing/2014/main" id="{16981D42-28C7-44A4-A701-22CDF50C8546}"/>
              </a:ext>
            </a:extLst>
          </p:cNvPr>
          <p:cNvSpPr/>
          <p:nvPr/>
        </p:nvSpPr>
        <p:spPr>
          <a:xfrm>
            <a:off x="5979626" y="2709756"/>
            <a:ext cx="643445" cy="431361"/>
          </a:xfrm>
          <a:prstGeom prst="roundRect">
            <a:avLst>
              <a:gd name="adj" fmla="val 16667"/>
            </a:avLst>
          </a:prstGeom>
          <a:noFill/>
          <a:ln w="2857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6;g17fbd9ad849_2_101">
            <a:extLst>
              <a:ext uri="{FF2B5EF4-FFF2-40B4-BE49-F238E27FC236}">
                <a16:creationId xmlns:a16="http://schemas.microsoft.com/office/drawing/2014/main" id="{D5527B95-3CD3-4589-A73B-C0617FC126B3}"/>
              </a:ext>
            </a:extLst>
          </p:cNvPr>
          <p:cNvSpPr/>
          <p:nvPr/>
        </p:nvSpPr>
        <p:spPr>
          <a:xfrm>
            <a:off x="5979626" y="4293415"/>
            <a:ext cx="643445" cy="431361"/>
          </a:xfrm>
          <a:prstGeom prst="roundRect">
            <a:avLst>
              <a:gd name="adj" fmla="val 16667"/>
            </a:avLst>
          </a:prstGeom>
          <a:noFill/>
          <a:ln w="2857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4547C721-C4E0-4024-8656-CA062679A785}"/>
              </a:ext>
            </a:extLst>
          </p:cNvPr>
          <p:cNvPicPr>
            <a:picLocks noChangeAspect="1"/>
          </p:cNvPicPr>
          <p:nvPr/>
        </p:nvPicPr>
        <p:blipFill>
          <a:blip r:embed="rId5"/>
          <a:stretch>
            <a:fillRect/>
          </a:stretch>
        </p:blipFill>
        <p:spPr>
          <a:xfrm>
            <a:off x="359543" y="3781181"/>
            <a:ext cx="3181514" cy="749339"/>
          </a:xfrm>
          <a:prstGeom prst="rect">
            <a:avLst/>
          </a:prstGeom>
        </p:spPr>
      </p:pic>
      <p:sp>
        <p:nvSpPr>
          <p:cNvPr id="22" name="Rectangle 21">
            <a:extLst>
              <a:ext uri="{FF2B5EF4-FFF2-40B4-BE49-F238E27FC236}">
                <a16:creationId xmlns:a16="http://schemas.microsoft.com/office/drawing/2014/main" id="{AB08360B-F644-4C36-A503-24CE9A0A5363}"/>
              </a:ext>
            </a:extLst>
          </p:cNvPr>
          <p:cNvSpPr/>
          <p:nvPr/>
        </p:nvSpPr>
        <p:spPr>
          <a:xfrm>
            <a:off x="290441" y="3471003"/>
            <a:ext cx="2933670" cy="307777"/>
          </a:xfrm>
          <a:prstGeom prst="rect">
            <a:avLst/>
          </a:prstGeom>
        </p:spPr>
        <p:txBody>
          <a:bodyPr wrap="square">
            <a:spAutoFit/>
          </a:bodyPr>
          <a:lstStyle/>
          <a:p>
            <a:r>
              <a:rPr lang="en-US" b="1" dirty="0">
                <a:solidFill>
                  <a:schemeClr val="bg2">
                    <a:lumMod val="50000"/>
                  </a:schemeClr>
                </a:solidFill>
                <a:latin typeface="Twentieth Century"/>
                <a:ea typeface="Twentieth Century"/>
                <a:cs typeface="Twentieth Century"/>
                <a:sym typeface="Twentieth Century"/>
              </a:rPr>
              <a:t>Test model </a:t>
            </a:r>
            <a:r>
              <a:rPr lang="en-US" b="1" dirty="0" err="1">
                <a:solidFill>
                  <a:schemeClr val="bg2">
                    <a:lumMod val="50000"/>
                  </a:schemeClr>
                </a:solidFill>
                <a:latin typeface="Twentieth Century"/>
                <a:ea typeface="Twentieth Century"/>
                <a:cs typeface="Twentieth Century"/>
                <a:sym typeface="Twentieth Century"/>
              </a:rPr>
              <a:t>untuk</a:t>
            </a:r>
            <a:r>
              <a:rPr lang="en-US" b="1" dirty="0">
                <a:solidFill>
                  <a:schemeClr val="bg2">
                    <a:lumMod val="50000"/>
                  </a:schemeClr>
                </a:solidFill>
                <a:latin typeface="Twentieth Century"/>
                <a:ea typeface="Twentieth Century"/>
                <a:cs typeface="Twentieth Century"/>
                <a:sym typeface="Twentieth Century"/>
              </a:rPr>
              <a:t> </a:t>
            </a:r>
            <a:r>
              <a:rPr lang="en-US" b="1" dirty="0" err="1">
                <a:solidFill>
                  <a:schemeClr val="bg2">
                    <a:lumMod val="50000"/>
                  </a:schemeClr>
                </a:solidFill>
                <a:latin typeface="Twentieth Century"/>
                <a:ea typeface="Twentieth Century"/>
                <a:cs typeface="Twentieth Century"/>
                <a:sym typeface="Twentieth Century"/>
              </a:rPr>
              <a:t>prediksi</a:t>
            </a:r>
            <a:r>
              <a:rPr lang="en-US" b="1" dirty="0">
                <a:solidFill>
                  <a:schemeClr val="bg2">
                    <a:lumMod val="50000"/>
                  </a:schemeClr>
                </a:solidFill>
                <a:latin typeface="Twentieth Century"/>
                <a:ea typeface="Twentieth Century"/>
                <a:cs typeface="Twentieth Century"/>
                <a:sym typeface="Twentieth Century"/>
              </a:rPr>
              <a:t> </a:t>
            </a:r>
            <a:r>
              <a:rPr lang="en-US" b="1" dirty="0" err="1">
                <a:solidFill>
                  <a:schemeClr val="bg2">
                    <a:lumMod val="50000"/>
                  </a:schemeClr>
                </a:solidFill>
                <a:latin typeface="Twentieth Century"/>
                <a:ea typeface="Twentieth Century"/>
                <a:cs typeface="Twentieth Century"/>
                <a:sym typeface="Twentieth Century"/>
              </a:rPr>
              <a:t>sentimen</a:t>
            </a:r>
            <a:r>
              <a:rPr lang="en-US" b="1" dirty="0">
                <a:solidFill>
                  <a:schemeClr val="bg2">
                    <a:lumMod val="50000"/>
                  </a:schemeClr>
                </a:solidFill>
                <a:latin typeface="Twentieth Century"/>
                <a:ea typeface="Twentieth Century"/>
                <a:cs typeface="Twentieth Century"/>
                <a:sym typeface="Twentieth Century"/>
              </a:rPr>
              <a:t>:</a:t>
            </a:r>
            <a:endParaRPr lang="en-ID" dirty="0">
              <a:solidFill>
                <a:schemeClr val="bg2">
                  <a:lumMod val="50000"/>
                </a:schemeClr>
              </a:solidFill>
            </a:endParaRPr>
          </a:p>
        </p:txBody>
      </p:sp>
      <p:pic>
        <p:nvPicPr>
          <p:cNvPr id="6" name="Picture 5">
            <a:extLst>
              <a:ext uri="{FF2B5EF4-FFF2-40B4-BE49-F238E27FC236}">
                <a16:creationId xmlns:a16="http://schemas.microsoft.com/office/drawing/2014/main" id="{AB661817-3974-4403-A85B-735417344255}"/>
              </a:ext>
            </a:extLst>
          </p:cNvPr>
          <p:cNvPicPr>
            <a:picLocks noChangeAspect="1"/>
          </p:cNvPicPr>
          <p:nvPr/>
        </p:nvPicPr>
        <p:blipFill>
          <a:blip r:embed="rId6"/>
          <a:stretch>
            <a:fillRect/>
          </a:stretch>
        </p:blipFill>
        <p:spPr>
          <a:xfrm>
            <a:off x="359543" y="4543740"/>
            <a:ext cx="1092256" cy="5588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dirty="0"/>
              <a:t>Model Neural Network (</a:t>
            </a:r>
            <a:r>
              <a:rPr lang="en-US" dirty="0" err="1"/>
              <a:t>Tensorflow</a:t>
            </a:r>
            <a:r>
              <a:rPr lang="en-US" dirty="0"/>
              <a:t>)</a:t>
            </a:r>
            <a:endParaRPr dirty="0"/>
          </a:p>
        </p:txBody>
      </p:sp>
      <p:cxnSp>
        <p:nvCxnSpPr>
          <p:cNvPr id="608" name="Google Shape;608;p18"/>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609" name="Google Shape;609;p18"/>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611" name="Google Shape;611;p18"/>
          <p:cNvSpPr txBox="1">
            <a:spLocks noGrp="1"/>
          </p:cNvSpPr>
          <p:nvPr>
            <p:ph type="body" idx="1"/>
          </p:nvPr>
        </p:nvSpPr>
        <p:spPr>
          <a:xfrm>
            <a:off x="450406" y="1927273"/>
            <a:ext cx="1186200" cy="717305"/>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4000"/>
              </a:lnSpc>
              <a:spcBef>
                <a:spcPts val="0"/>
              </a:spcBef>
              <a:spcAft>
                <a:spcPts val="0"/>
              </a:spcAft>
              <a:buSzPts val="1300"/>
              <a:buNone/>
            </a:pPr>
            <a:r>
              <a:rPr lang="en-US" sz="3700" b="1" dirty="0">
                <a:latin typeface="Twentieth Century"/>
                <a:ea typeface="Twentieth Century"/>
                <a:cs typeface="Twentieth Century"/>
                <a:sym typeface="Twentieth Century"/>
              </a:rPr>
              <a:t>84%</a:t>
            </a:r>
            <a:endParaRPr sz="3700" b="1" dirty="0">
              <a:latin typeface="Twentieth Century"/>
              <a:ea typeface="Twentieth Century"/>
              <a:cs typeface="Twentieth Century"/>
              <a:sym typeface="Twentieth Century"/>
            </a:endParaRPr>
          </a:p>
        </p:txBody>
      </p:sp>
      <p:sp>
        <p:nvSpPr>
          <p:cNvPr id="612" name="Google Shape;612;p18"/>
          <p:cNvSpPr/>
          <p:nvPr/>
        </p:nvSpPr>
        <p:spPr>
          <a:xfrm>
            <a:off x="241550" y="1545105"/>
            <a:ext cx="1451700" cy="349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700" dirty="0" err="1">
                <a:solidFill>
                  <a:srgbClr val="212121"/>
                </a:solidFill>
                <a:latin typeface="Twentieth Century"/>
                <a:ea typeface="Twentieth Century"/>
                <a:cs typeface="Twentieth Century"/>
                <a:sym typeface="Twentieth Century"/>
              </a:rPr>
              <a:t>Akurasi</a:t>
            </a:r>
            <a:r>
              <a:rPr lang="en-US" sz="1700" dirty="0">
                <a:solidFill>
                  <a:srgbClr val="212121"/>
                </a:solidFill>
                <a:latin typeface="Twentieth Century"/>
                <a:ea typeface="Twentieth Century"/>
                <a:cs typeface="Twentieth Century"/>
                <a:sym typeface="Twentieth Century"/>
              </a:rPr>
              <a:t> Model</a:t>
            </a:r>
            <a:endParaRPr sz="1700" b="0" i="0" u="none" strike="noStrike" cap="none" dirty="0">
              <a:solidFill>
                <a:srgbClr val="212121"/>
              </a:solidFill>
              <a:latin typeface="Twentieth Century"/>
              <a:ea typeface="Twentieth Century"/>
              <a:cs typeface="Twentieth Century"/>
              <a:sym typeface="Twentieth Century"/>
            </a:endParaRPr>
          </a:p>
        </p:txBody>
      </p:sp>
      <p:sp>
        <p:nvSpPr>
          <p:cNvPr id="613" name="Google Shape;613;p18"/>
          <p:cNvSpPr txBox="1">
            <a:spLocks noGrp="1"/>
          </p:cNvSpPr>
          <p:nvPr>
            <p:ph type="body" idx="1"/>
          </p:nvPr>
        </p:nvSpPr>
        <p:spPr>
          <a:xfrm>
            <a:off x="2843550" y="1893388"/>
            <a:ext cx="1796400" cy="7779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4000"/>
              </a:lnSpc>
              <a:spcBef>
                <a:spcPts val="0"/>
              </a:spcBef>
              <a:spcAft>
                <a:spcPts val="0"/>
              </a:spcAft>
              <a:buSzPts val="1300"/>
              <a:buNone/>
            </a:pPr>
            <a:r>
              <a:rPr lang="en-US" sz="3700" b="1" dirty="0">
                <a:latin typeface="Twentieth Century"/>
                <a:ea typeface="Twentieth Century"/>
                <a:cs typeface="Twentieth Century"/>
                <a:sym typeface="Twentieth Century"/>
              </a:rPr>
              <a:t>83,32%</a:t>
            </a:r>
            <a:endParaRPr sz="3700" b="1" dirty="0">
              <a:latin typeface="Twentieth Century"/>
              <a:ea typeface="Twentieth Century"/>
              <a:cs typeface="Twentieth Century"/>
              <a:sym typeface="Twentieth Century"/>
            </a:endParaRPr>
          </a:p>
        </p:txBody>
      </p:sp>
      <p:sp>
        <p:nvSpPr>
          <p:cNvPr id="614" name="Google Shape;614;p18"/>
          <p:cNvSpPr/>
          <p:nvPr/>
        </p:nvSpPr>
        <p:spPr>
          <a:xfrm>
            <a:off x="2332037" y="1546187"/>
            <a:ext cx="3042708" cy="349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700" dirty="0">
                <a:solidFill>
                  <a:srgbClr val="212121"/>
                </a:solidFill>
                <a:latin typeface="Twentieth Century"/>
                <a:ea typeface="Twentieth Century"/>
                <a:cs typeface="Twentieth Century"/>
                <a:sym typeface="Twentieth Century"/>
              </a:rPr>
              <a:t>Rata-rata </a:t>
            </a:r>
            <a:r>
              <a:rPr lang="en-US" sz="1700" dirty="0" err="1">
                <a:solidFill>
                  <a:srgbClr val="212121"/>
                </a:solidFill>
                <a:latin typeface="Twentieth Century"/>
                <a:ea typeface="Twentieth Century"/>
                <a:cs typeface="Twentieth Century"/>
                <a:sym typeface="Twentieth Century"/>
              </a:rPr>
              <a:t>akurasi</a:t>
            </a:r>
            <a:r>
              <a:rPr lang="en-US" sz="1700" dirty="0">
                <a:solidFill>
                  <a:srgbClr val="212121"/>
                </a:solidFill>
                <a:latin typeface="Twentieth Century"/>
                <a:ea typeface="Twentieth Century"/>
                <a:cs typeface="Twentieth Century"/>
                <a:sym typeface="Twentieth Century"/>
              </a:rPr>
              <a:t> testing (5-fold) </a:t>
            </a:r>
            <a:endParaRPr sz="1700" b="0" i="0" u="none" strike="noStrike" cap="none" dirty="0">
              <a:solidFill>
                <a:srgbClr val="212121"/>
              </a:solidFill>
              <a:latin typeface="Twentieth Century"/>
              <a:ea typeface="Twentieth Century"/>
              <a:cs typeface="Twentieth Century"/>
              <a:sym typeface="Twentieth Century"/>
            </a:endParaRPr>
          </a:p>
        </p:txBody>
      </p:sp>
      <p:graphicFrame>
        <p:nvGraphicFramePr>
          <p:cNvPr id="615" name="Google Shape;615;p18"/>
          <p:cNvGraphicFramePr/>
          <p:nvPr>
            <p:extLst>
              <p:ext uri="{D42A27DB-BD31-4B8C-83A1-F6EECF244321}">
                <p14:modId xmlns:p14="http://schemas.microsoft.com/office/powerpoint/2010/main" val="812755570"/>
              </p:ext>
            </p:extLst>
          </p:nvPr>
        </p:nvGraphicFramePr>
        <p:xfrm>
          <a:off x="5707852" y="1597875"/>
          <a:ext cx="3108023" cy="2953321"/>
        </p:xfrm>
        <a:graphic>
          <a:graphicData uri="http://schemas.openxmlformats.org/drawingml/2006/table">
            <a:tbl>
              <a:tblPr>
                <a:noFill/>
                <a:tableStyleId>{73E61808-89A6-4E55-B519-AFB6DE2D3DF2}</a:tableStyleId>
              </a:tblPr>
              <a:tblGrid>
                <a:gridCol w="1441064">
                  <a:extLst>
                    <a:ext uri="{9D8B030D-6E8A-4147-A177-3AD203B41FA5}">
                      <a16:colId xmlns:a16="http://schemas.microsoft.com/office/drawing/2014/main" val="20000"/>
                    </a:ext>
                  </a:extLst>
                </a:gridCol>
                <a:gridCol w="1666959">
                  <a:extLst>
                    <a:ext uri="{9D8B030D-6E8A-4147-A177-3AD203B41FA5}">
                      <a16:colId xmlns:a16="http://schemas.microsoft.com/office/drawing/2014/main" val="20001"/>
                    </a:ext>
                  </a:extLst>
                </a:gridCol>
              </a:tblGrid>
              <a:tr h="421903">
                <a:tc>
                  <a:txBody>
                    <a:bodyPr/>
                    <a:lstStyle/>
                    <a:p>
                      <a:pPr marL="0" lvl="0" indent="0" algn="ctr" rtl="0">
                        <a:spcBef>
                          <a:spcPts val="0"/>
                        </a:spcBef>
                        <a:spcAft>
                          <a:spcPts val="0"/>
                        </a:spcAft>
                        <a:buNone/>
                      </a:pPr>
                      <a:r>
                        <a:rPr lang="en-US" dirty="0">
                          <a:latin typeface="Tw Cen MT" panose="020B0602020104020603" pitchFamily="34" charset="0"/>
                        </a:rPr>
                        <a:t>Fold </a:t>
                      </a:r>
                      <a:r>
                        <a:rPr lang="en-US" dirty="0" err="1">
                          <a:latin typeface="Tw Cen MT" panose="020B0602020104020603" pitchFamily="34" charset="0"/>
                        </a:rPr>
                        <a:t>ke</a:t>
                      </a:r>
                      <a:r>
                        <a:rPr lang="en-US" dirty="0">
                          <a:latin typeface="Tw Cen MT" panose="020B0602020104020603" pitchFamily="34" charset="0"/>
                        </a:rPr>
                        <a:t>-</a:t>
                      </a:r>
                      <a:endParaRPr dirty="0">
                        <a:latin typeface="Tw Cen MT" panose="020B0602020104020603" pitchFamily="34" charset="0"/>
                      </a:endParaRPr>
                    </a:p>
                  </a:txBody>
                  <a:tcPr marL="91425" marR="91425" marT="91425" marB="91425"/>
                </a:tc>
                <a:tc>
                  <a:txBody>
                    <a:bodyPr/>
                    <a:lstStyle/>
                    <a:p>
                      <a:pPr marL="0" lvl="0" indent="0" algn="ctr" rtl="0">
                        <a:spcBef>
                          <a:spcPts val="0"/>
                        </a:spcBef>
                        <a:spcAft>
                          <a:spcPts val="0"/>
                        </a:spcAft>
                        <a:buNone/>
                      </a:pPr>
                      <a:r>
                        <a:rPr lang="en-US" dirty="0" err="1">
                          <a:latin typeface="Tw Cen MT" panose="020B0602020104020603" pitchFamily="34" charset="0"/>
                        </a:rPr>
                        <a:t>Akurasi</a:t>
                      </a:r>
                      <a:endParaRPr dirty="0">
                        <a:latin typeface="Tw Cen MT" panose="020B0602020104020603" pitchFamily="34" charset="0"/>
                      </a:endParaRPr>
                    </a:p>
                  </a:txBody>
                  <a:tcPr marL="91425" marR="91425" marT="91425" marB="91425"/>
                </a:tc>
                <a:extLst>
                  <a:ext uri="{0D108BD9-81ED-4DB2-BD59-A6C34878D82A}">
                    <a16:rowId xmlns:a16="http://schemas.microsoft.com/office/drawing/2014/main" val="10000"/>
                  </a:ext>
                </a:extLst>
              </a:tr>
              <a:tr h="421903">
                <a:tc>
                  <a:txBody>
                    <a:bodyPr/>
                    <a:lstStyle/>
                    <a:p>
                      <a:pPr marL="0" lvl="0" indent="0" algn="ctr" rtl="0">
                        <a:spcBef>
                          <a:spcPts val="0"/>
                        </a:spcBef>
                        <a:spcAft>
                          <a:spcPts val="0"/>
                        </a:spcAft>
                        <a:buNone/>
                      </a:pPr>
                      <a:r>
                        <a:rPr lang="en-US" dirty="0">
                          <a:latin typeface="Tw Cen MT" panose="020B0602020104020603" pitchFamily="34" charset="0"/>
                        </a:rPr>
                        <a:t>1</a:t>
                      </a:r>
                      <a:endParaRPr dirty="0">
                        <a:latin typeface="Tw Cen MT" panose="020B0602020104020603" pitchFamily="34" charset="0"/>
                      </a:endParaRPr>
                    </a:p>
                  </a:txBody>
                  <a:tcPr marL="91425" marR="91425" marT="91425" marB="91425"/>
                </a:tc>
                <a:tc>
                  <a:txBody>
                    <a:bodyPr/>
                    <a:lstStyle/>
                    <a:p>
                      <a:pPr marL="0" lvl="0" indent="0" algn="ctr" rtl="0">
                        <a:spcBef>
                          <a:spcPts val="0"/>
                        </a:spcBef>
                        <a:spcAft>
                          <a:spcPts val="0"/>
                        </a:spcAft>
                        <a:buNone/>
                      </a:pPr>
                      <a:r>
                        <a:rPr lang="en-US" dirty="0">
                          <a:latin typeface="Tw Cen MT" panose="020B0602020104020603" pitchFamily="34" charset="0"/>
                        </a:rPr>
                        <a:t>84%</a:t>
                      </a:r>
                      <a:endParaRPr dirty="0">
                        <a:latin typeface="Tw Cen MT" panose="020B0602020104020603" pitchFamily="34" charset="0"/>
                      </a:endParaRPr>
                    </a:p>
                  </a:txBody>
                  <a:tcPr marL="91425" marR="91425" marT="91425" marB="91425"/>
                </a:tc>
                <a:extLst>
                  <a:ext uri="{0D108BD9-81ED-4DB2-BD59-A6C34878D82A}">
                    <a16:rowId xmlns:a16="http://schemas.microsoft.com/office/drawing/2014/main" val="10001"/>
                  </a:ext>
                </a:extLst>
              </a:tr>
              <a:tr h="421903">
                <a:tc>
                  <a:txBody>
                    <a:bodyPr/>
                    <a:lstStyle/>
                    <a:p>
                      <a:pPr marL="0" lvl="0" indent="0" algn="ctr" rtl="0">
                        <a:spcBef>
                          <a:spcPts val="0"/>
                        </a:spcBef>
                        <a:spcAft>
                          <a:spcPts val="0"/>
                        </a:spcAft>
                        <a:buNone/>
                      </a:pPr>
                      <a:r>
                        <a:rPr lang="en-US" dirty="0">
                          <a:latin typeface="Tw Cen MT" panose="020B0602020104020603" pitchFamily="34" charset="0"/>
                        </a:rPr>
                        <a:t>2</a:t>
                      </a:r>
                      <a:endParaRPr dirty="0">
                        <a:latin typeface="Tw Cen MT" panose="020B0602020104020603" pitchFamily="34" charset="0"/>
                      </a:endParaRPr>
                    </a:p>
                  </a:txBody>
                  <a:tcPr marL="91425" marR="91425" marT="91425" marB="91425"/>
                </a:tc>
                <a:tc>
                  <a:txBody>
                    <a:bodyPr/>
                    <a:lstStyle/>
                    <a:p>
                      <a:pPr marL="0" lvl="0" indent="0" algn="ctr" rtl="0">
                        <a:spcBef>
                          <a:spcPts val="0"/>
                        </a:spcBef>
                        <a:spcAft>
                          <a:spcPts val="0"/>
                        </a:spcAft>
                        <a:buNone/>
                      </a:pPr>
                      <a:r>
                        <a:rPr lang="en-US" dirty="0">
                          <a:latin typeface="Tw Cen MT" panose="020B0602020104020603" pitchFamily="34" charset="0"/>
                        </a:rPr>
                        <a:t>82%</a:t>
                      </a:r>
                      <a:endParaRPr dirty="0">
                        <a:latin typeface="Tw Cen MT" panose="020B0602020104020603" pitchFamily="34" charset="0"/>
                      </a:endParaRPr>
                    </a:p>
                  </a:txBody>
                  <a:tcPr marL="91425" marR="91425" marT="91425" marB="91425"/>
                </a:tc>
                <a:extLst>
                  <a:ext uri="{0D108BD9-81ED-4DB2-BD59-A6C34878D82A}">
                    <a16:rowId xmlns:a16="http://schemas.microsoft.com/office/drawing/2014/main" val="10002"/>
                  </a:ext>
                </a:extLst>
              </a:tr>
              <a:tr h="421903">
                <a:tc>
                  <a:txBody>
                    <a:bodyPr/>
                    <a:lstStyle/>
                    <a:p>
                      <a:pPr marL="0" lvl="0" indent="0" algn="ctr" rtl="0">
                        <a:spcBef>
                          <a:spcPts val="0"/>
                        </a:spcBef>
                        <a:spcAft>
                          <a:spcPts val="0"/>
                        </a:spcAft>
                        <a:buNone/>
                      </a:pPr>
                      <a:r>
                        <a:rPr lang="en-US">
                          <a:latin typeface="Tw Cen MT" panose="020B0602020104020603" pitchFamily="34" charset="0"/>
                        </a:rPr>
                        <a:t>3</a:t>
                      </a:r>
                      <a:endParaRPr>
                        <a:latin typeface="Tw Cen MT" panose="020B0602020104020603" pitchFamily="34" charset="0"/>
                      </a:endParaRPr>
                    </a:p>
                  </a:txBody>
                  <a:tcPr marL="91425" marR="91425" marT="91425" marB="91425"/>
                </a:tc>
                <a:tc>
                  <a:txBody>
                    <a:bodyPr/>
                    <a:lstStyle/>
                    <a:p>
                      <a:pPr marL="0" lvl="0" indent="0" algn="ctr" rtl="0">
                        <a:spcBef>
                          <a:spcPts val="0"/>
                        </a:spcBef>
                        <a:spcAft>
                          <a:spcPts val="0"/>
                        </a:spcAft>
                        <a:buNone/>
                      </a:pPr>
                      <a:r>
                        <a:rPr lang="en-US" dirty="0">
                          <a:latin typeface="Tw Cen MT" panose="020B0602020104020603" pitchFamily="34" charset="0"/>
                        </a:rPr>
                        <a:t>83%</a:t>
                      </a:r>
                      <a:endParaRPr dirty="0">
                        <a:latin typeface="Tw Cen MT" panose="020B0602020104020603" pitchFamily="34" charset="0"/>
                      </a:endParaRPr>
                    </a:p>
                  </a:txBody>
                  <a:tcPr marL="91425" marR="91425" marT="91425" marB="91425"/>
                </a:tc>
                <a:extLst>
                  <a:ext uri="{0D108BD9-81ED-4DB2-BD59-A6C34878D82A}">
                    <a16:rowId xmlns:a16="http://schemas.microsoft.com/office/drawing/2014/main" val="10003"/>
                  </a:ext>
                </a:extLst>
              </a:tr>
              <a:tr h="421903">
                <a:tc>
                  <a:txBody>
                    <a:bodyPr/>
                    <a:lstStyle/>
                    <a:p>
                      <a:pPr marL="0" lvl="0" indent="0" algn="ctr" rtl="0">
                        <a:spcBef>
                          <a:spcPts val="0"/>
                        </a:spcBef>
                        <a:spcAft>
                          <a:spcPts val="0"/>
                        </a:spcAft>
                        <a:buNone/>
                      </a:pPr>
                      <a:r>
                        <a:rPr lang="en-US">
                          <a:latin typeface="Tw Cen MT" panose="020B0602020104020603" pitchFamily="34" charset="0"/>
                        </a:rPr>
                        <a:t>4</a:t>
                      </a:r>
                      <a:endParaRPr>
                        <a:latin typeface="Tw Cen MT" panose="020B0602020104020603" pitchFamily="34" charset="0"/>
                      </a:endParaRPr>
                    </a:p>
                  </a:txBody>
                  <a:tcPr marL="91425" marR="91425" marT="91425" marB="91425"/>
                </a:tc>
                <a:tc>
                  <a:txBody>
                    <a:bodyPr/>
                    <a:lstStyle/>
                    <a:p>
                      <a:pPr marL="0" lvl="0" indent="0" algn="ctr" rtl="0">
                        <a:spcBef>
                          <a:spcPts val="0"/>
                        </a:spcBef>
                        <a:spcAft>
                          <a:spcPts val="0"/>
                        </a:spcAft>
                        <a:buNone/>
                      </a:pPr>
                      <a:r>
                        <a:rPr lang="en-US" dirty="0">
                          <a:latin typeface="Tw Cen MT" panose="020B0602020104020603" pitchFamily="34" charset="0"/>
                        </a:rPr>
                        <a:t>84%</a:t>
                      </a:r>
                      <a:endParaRPr dirty="0">
                        <a:latin typeface="Tw Cen MT" panose="020B0602020104020603" pitchFamily="34" charset="0"/>
                      </a:endParaRPr>
                    </a:p>
                  </a:txBody>
                  <a:tcPr marL="91425" marR="91425" marT="91425" marB="91425"/>
                </a:tc>
                <a:extLst>
                  <a:ext uri="{0D108BD9-81ED-4DB2-BD59-A6C34878D82A}">
                    <a16:rowId xmlns:a16="http://schemas.microsoft.com/office/drawing/2014/main" val="10004"/>
                  </a:ext>
                </a:extLst>
              </a:tr>
              <a:tr h="421903">
                <a:tc>
                  <a:txBody>
                    <a:bodyPr/>
                    <a:lstStyle/>
                    <a:p>
                      <a:pPr marL="0" lvl="0" indent="0" algn="ctr" rtl="0">
                        <a:spcBef>
                          <a:spcPts val="0"/>
                        </a:spcBef>
                        <a:spcAft>
                          <a:spcPts val="0"/>
                        </a:spcAft>
                        <a:buNone/>
                      </a:pPr>
                      <a:r>
                        <a:rPr lang="en-US">
                          <a:latin typeface="Tw Cen MT" panose="020B0602020104020603" pitchFamily="34" charset="0"/>
                        </a:rPr>
                        <a:t>5</a:t>
                      </a:r>
                      <a:endParaRPr>
                        <a:latin typeface="Tw Cen MT" panose="020B0602020104020603" pitchFamily="34" charset="0"/>
                      </a:endParaRPr>
                    </a:p>
                  </a:txBody>
                  <a:tcPr marL="91425" marR="91425" marT="91425" marB="91425"/>
                </a:tc>
                <a:tc>
                  <a:txBody>
                    <a:bodyPr/>
                    <a:lstStyle/>
                    <a:p>
                      <a:pPr marL="0" lvl="0" indent="0" algn="ctr" rtl="0">
                        <a:spcBef>
                          <a:spcPts val="0"/>
                        </a:spcBef>
                        <a:spcAft>
                          <a:spcPts val="0"/>
                        </a:spcAft>
                        <a:buNone/>
                      </a:pPr>
                      <a:r>
                        <a:rPr lang="en-US" dirty="0">
                          <a:latin typeface="Tw Cen MT" panose="020B0602020104020603" pitchFamily="34" charset="0"/>
                        </a:rPr>
                        <a:t>84%</a:t>
                      </a:r>
                      <a:endParaRPr dirty="0">
                        <a:latin typeface="Tw Cen MT" panose="020B0602020104020603" pitchFamily="34" charset="0"/>
                      </a:endParaRPr>
                    </a:p>
                  </a:txBody>
                  <a:tcPr marL="91425" marR="91425" marT="91425" marB="91425"/>
                </a:tc>
                <a:extLst>
                  <a:ext uri="{0D108BD9-81ED-4DB2-BD59-A6C34878D82A}">
                    <a16:rowId xmlns:a16="http://schemas.microsoft.com/office/drawing/2014/main" val="10005"/>
                  </a:ext>
                </a:extLst>
              </a:tr>
              <a:tr h="421903">
                <a:tc>
                  <a:txBody>
                    <a:bodyPr/>
                    <a:lstStyle/>
                    <a:p>
                      <a:pPr marL="0" lvl="0" indent="0" algn="ctr" rtl="0">
                        <a:spcBef>
                          <a:spcPts val="0"/>
                        </a:spcBef>
                        <a:spcAft>
                          <a:spcPts val="0"/>
                        </a:spcAft>
                        <a:buNone/>
                      </a:pPr>
                      <a:r>
                        <a:rPr lang="en-US" dirty="0">
                          <a:latin typeface="Tw Cen MT" panose="020B0602020104020603" pitchFamily="34" charset="0"/>
                        </a:rPr>
                        <a:t>Rata-rata </a:t>
                      </a:r>
                      <a:r>
                        <a:rPr lang="en-US" dirty="0" err="1">
                          <a:latin typeface="Tw Cen MT" panose="020B0602020104020603" pitchFamily="34" charset="0"/>
                        </a:rPr>
                        <a:t>akurasi</a:t>
                      </a:r>
                      <a:endParaRPr dirty="0">
                        <a:latin typeface="Tw Cen MT" panose="020B0602020104020603" pitchFamily="34" charset="0"/>
                      </a:endParaRPr>
                    </a:p>
                  </a:txBody>
                  <a:tcPr marL="91425" marR="91425" marT="91425" marB="91425">
                    <a:solidFill>
                      <a:schemeClr val="tx1">
                        <a:lumMod val="20000"/>
                        <a:lumOff val="80000"/>
                      </a:schemeClr>
                    </a:solidFill>
                  </a:tcPr>
                </a:tc>
                <a:tc>
                  <a:txBody>
                    <a:bodyPr/>
                    <a:lstStyle/>
                    <a:p>
                      <a:pPr marL="0" lvl="0" indent="0" algn="ctr" rtl="0">
                        <a:spcBef>
                          <a:spcPts val="0"/>
                        </a:spcBef>
                        <a:spcAft>
                          <a:spcPts val="0"/>
                        </a:spcAft>
                        <a:buNone/>
                      </a:pPr>
                      <a:r>
                        <a:rPr lang="en-ID" dirty="0">
                          <a:latin typeface="Tw Cen MT" panose="020B0602020104020603" pitchFamily="34" charset="0"/>
                        </a:rPr>
                        <a:t>83,32%</a:t>
                      </a:r>
                      <a:endParaRPr dirty="0">
                        <a:latin typeface="Tw Cen MT" panose="020B0602020104020603" pitchFamily="34" charset="0"/>
                      </a:endParaRPr>
                    </a:p>
                  </a:txBody>
                  <a:tcPr marL="91425" marR="91425" marT="91425" marB="91425">
                    <a:solidFill>
                      <a:schemeClr val="tx1">
                        <a:lumMod val="20000"/>
                        <a:lumOff val="80000"/>
                      </a:schemeClr>
                    </a:solidFill>
                  </a:tcPr>
                </a:tc>
                <a:extLst>
                  <a:ext uri="{0D108BD9-81ED-4DB2-BD59-A6C34878D82A}">
                    <a16:rowId xmlns:a16="http://schemas.microsoft.com/office/drawing/2014/main" val="10006"/>
                  </a:ext>
                </a:extLst>
              </a:tr>
            </a:tbl>
          </a:graphicData>
        </a:graphic>
      </p:graphicFrame>
      <p:sp>
        <p:nvSpPr>
          <p:cNvPr id="11" name="Google Shape;614;p18">
            <a:extLst>
              <a:ext uri="{FF2B5EF4-FFF2-40B4-BE49-F238E27FC236}">
                <a16:creationId xmlns:a16="http://schemas.microsoft.com/office/drawing/2014/main" id="{E3814D86-E700-4C36-9808-08487C5B65BC}"/>
              </a:ext>
            </a:extLst>
          </p:cNvPr>
          <p:cNvSpPr/>
          <p:nvPr/>
        </p:nvSpPr>
        <p:spPr>
          <a:xfrm>
            <a:off x="343080" y="2841435"/>
            <a:ext cx="4853259" cy="2006056"/>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1700" dirty="0">
                <a:solidFill>
                  <a:srgbClr val="212121"/>
                </a:solidFill>
                <a:latin typeface="Tw Cen MT" panose="020B0602020104020603" pitchFamily="34" charset="0"/>
                <a:ea typeface="Twentieth Century"/>
                <a:cs typeface="Twentieth Century"/>
                <a:sym typeface="Twentieth Century"/>
              </a:rPr>
              <a:t>Performa m</a:t>
            </a:r>
            <a:r>
              <a:rPr lang="en-US" sz="1700" b="0" i="0" u="none" strike="noStrike" cap="none" dirty="0">
                <a:solidFill>
                  <a:srgbClr val="212121"/>
                </a:solidFill>
                <a:latin typeface="Tw Cen MT" panose="020B0602020104020603" pitchFamily="34" charset="0"/>
                <a:ea typeface="Twentieth Century"/>
                <a:cs typeface="Twentieth Century"/>
                <a:sym typeface="Twentieth Century"/>
              </a:rPr>
              <a:t>odel Neur</a:t>
            </a:r>
            <a:r>
              <a:rPr lang="en-US" sz="1700" dirty="0">
                <a:solidFill>
                  <a:srgbClr val="212121"/>
                </a:solidFill>
                <a:latin typeface="Tw Cen MT" panose="020B0602020104020603" pitchFamily="34" charset="0"/>
                <a:ea typeface="Twentieth Century"/>
                <a:cs typeface="Twentieth Century"/>
                <a:sym typeface="Twentieth Century"/>
              </a:rPr>
              <a:t>al Network </a:t>
            </a:r>
            <a:r>
              <a:rPr lang="en-US" sz="1700" dirty="0" err="1">
                <a:solidFill>
                  <a:srgbClr val="212121"/>
                </a:solidFill>
                <a:latin typeface="Tw Cen MT" panose="020B0602020104020603" pitchFamily="34" charset="0"/>
                <a:ea typeface="Twentieth Century"/>
                <a:cs typeface="Twentieth Century"/>
                <a:sym typeface="Twentieth Century"/>
              </a:rPr>
              <a:t>dengan</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i="1" dirty="0">
                <a:solidFill>
                  <a:srgbClr val="212121"/>
                </a:solidFill>
                <a:latin typeface="Tw Cen MT" panose="020B0602020104020603" pitchFamily="34" charset="0"/>
                <a:ea typeface="Twentieth Century"/>
                <a:cs typeface="Twentieth Century"/>
                <a:sym typeface="Twentieth Century"/>
              </a:rPr>
              <a:t>tools </a:t>
            </a:r>
            <a:r>
              <a:rPr lang="en-US" sz="1700" dirty="0" err="1">
                <a:solidFill>
                  <a:srgbClr val="212121"/>
                </a:solidFill>
                <a:latin typeface="Tw Cen MT" panose="020B0602020104020603" pitchFamily="34" charset="0"/>
                <a:ea typeface="Twentieth Century"/>
                <a:cs typeface="Twentieth Century"/>
                <a:sym typeface="Twentieth Century"/>
              </a:rPr>
              <a:t>Tensorflow</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menghasilkan</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akurasi</a:t>
            </a:r>
            <a:r>
              <a:rPr lang="en-US" sz="1700" dirty="0">
                <a:solidFill>
                  <a:srgbClr val="212121"/>
                </a:solidFill>
                <a:latin typeface="Tw Cen MT" panose="020B0602020104020603" pitchFamily="34" charset="0"/>
                <a:ea typeface="Twentieth Century"/>
                <a:cs typeface="Twentieth Century"/>
                <a:sym typeface="Twentieth Century"/>
              </a:rPr>
              <a:t> model </a:t>
            </a:r>
            <a:r>
              <a:rPr lang="en-US" sz="1700" b="1" dirty="0">
                <a:solidFill>
                  <a:schemeClr val="tx1"/>
                </a:solidFill>
                <a:latin typeface="Tw Cen MT" panose="020B0602020104020603" pitchFamily="34" charset="0"/>
                <a:ea typeface="Twentieth Century"/>
                <a:cs typeface="Twentieth Century"/>
                <a:sym typeface="Twentieth Century"/>
              </a:rPr>
              <a:t>yang </a:t>
            </a:r>
            <a:r>
              <a:rPr lang="en-US" sz="1700" b="1" dirty="0" err="1">
                <a:solidFill>
                  <a:schemeClr val="tx1"/>
                </a:solidFill>
                <a:latin typeface="Tw Cen MT" panose="020B0602020104020603" pitchFamily="34" charset="0"/>
                <a:ea typeface="Twentieth Century"/>
                <a:cs typeface="Twentieth Century"/>
                <a:sym typeface="Twentieth Century"/>
              </a:rPr>
              <a:t>lebih</a:t>
            </a:r>
            <a:r>
              <a:rPr lang="en-US" sz="1700" b="1" dirty="0">
                <a:solidFill>
                  <a:schemeClr val="tx1"/>
                </a:solidFill>
                <a:latin typeface="Tw Cen MT" panose="020B0602020104020603" pitchFamily="34" charset="0"/>
                <a:ea typeface="Twentieth Century"/>
                <a:cs typeface="Twentieth Century"/>
                <a:sym typeface="Twentieth Century"/>
              </a:rPr>
              <a:t> </a:t>
            </a:r>
            <a:r>
              <a:rPr lang="en-US" sz="1700" b="1" dirty="0" err="1">
                <a:solidFill>
                  <a:schemeClr val="tx1"/>
                </a:solidFill>
                <a:latin typeface="Tw Cen MT" panose="020B0602020104020603" pitchFamily="34" charset="0"/>
                <a:ea typeface="Twentieth Century"/>
                <a:cs typeface="Twentieth Century"/>
                <a:sym typeface="Twentieth Century"/>
              </a:rPr>
              <a:t>baik</a:t>
            </a:r>
            <a:r>
              <a:rPr lang="en-US" sz="1700" b="1" dirty="0">
                <a:solidFill>
                  <a:schemeClr val="tx1"/>
                </a:solidFill>
                <a:latin typeface="Tw Cen MT" panose="020B0602020104020603" pitchFamily="34" charset="0"/>
                <a:ea typeface="Twentieth Century"/>
                <a:cs typeface="Twentieth Century"/>
                <a:sym typeface="Twentieth Century"/>
              </a:rPr>
              <a:t> </a:t>
            </a:r>
            <a:r>
              <a:rPr lang="en-US" sz="1700" b="1" dirty="0" err="1">
                <a:solidFill>
                  <a:schemeClr val="tx1"/>
                </a:solidFill>
                <a:latin typeface="Tw Cen MT" panose="020B0602020104020603" pitchFamily="34" charset="0"/>
                <a:ea typeface="Twentieth Century"/>
                <a:cs typeface="Twentieth Century"/>
                <a:sym typeface="Twentieth Century"/>
              </a:rPr>
              <a:t>dibandingkan</a:t>
            </a:r>
            <a:r>
              <a:rPr lang="en-US" sz="1700" b="1" dirty="0">
                <a:solidFill>
                  <a:schemeClr val="tx1"/>
                </a:solidFill>
                <a:latin typeface="Tw Cen MT" panose="020B0602020104020603" pitchFamily="34" charset="0"/>
                <a:ea typeface="Twentieth Century"/>
                <a:cs typeface="Twentieth Century"/>
                <a:sym typeface="Twentieth Century"/>
              </a:rPr>
              <a:t> </a:t>
            </a:r>
            <a:r>
              <a:rPr lang="en-US" sz="1700" b="1" dirty="0" err="1">
                <a:solidFill>
                  <a:schemeClr val="tx1"/>
                </a:solidFill>
                <a:latin typeface="Tw Cen MT" panose="020B0602020104020603" pitchFamily="34" charset="0"/>
                <a:ea typeface="Twentieth Century"/>
                <a:cs typeface="Twentieth Century"/>
                <a:sym typeface="Twentieth Century"/>
              </a:rPr>
              <a:t>dengan</a:t>
            </a:r>
            <a:r>
              <a:rPr lang="en-US" sz="1700" b="1" dirty="0">
                <a:solidFill>
                  <a:schemeClr val="tx1"/>
                </a:solidFill>
                <a:latin typeface="Tw Cen MT" panose="020B0602020104020603" pitchFamily="34" charset="0"/>
                <a:ea typeface="Twentieth Century"/>
                <a:cs typeface="Twentieth Century"/>
                <a:sym typeface="Twentieth Century"/>
              </a:rPr>
              <a:t> </a:t>
            </a:r>
            <a:r>
              <a:rPr lang="en-US" sz="1700" b="1" dirty="0" err="1">
                <a:solidFill>
                  <a:schemeClr val="tx1"/>
                </a:solidFill>
                <a:latin typeface="Tw Cen MT" panose="020B0602020104020603" pitchFamily="34" charset="0"/>
                <a:ea typeface="Twentieth Century"/>
                <a:cs typeface="Twentieth Century"/>
                <a:sym typeface="Twentieth Century"/>
              </a:rPr>
              <a:t>SKlearn</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sehingga</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dilakukan</a:t>
            </a:r>
            <a:r>
              <a:rPr lang="en-US" sz="1700">
                <a:solidFill>
                  <a:srgbClr val="212121"/>
                </a:solidFill>
                <a:latin typeface="Tw Cen MT" panose="020B0602020104020603" pitchFamily="34" charset="0"/>
                <a:ea typeface="Twentieth Century"/>
                <a:cs typeface="Twentieth Century"/>
                <a:sym typeface="Twentieth Century"/>
              </a:rPr>
              <a:t> </a:t>
            </a:r>
            <a:r>
              <a:rPr lang="en-US" sz="1700" i="1">
                <a:solidFill>
                  <a:srgbClr val="212121"/>
                </a:solidFill>
                <a:latin typeface="Tw Cen MT" panose="020B0602020104020603" pitchFamily="34" charset="0"/>
                <a:ea typeface="Twentieth Century"/>
                <a:cs typeface="Twentieth Century"/>
                <a:sym typeface="Twentieth Century"/>
              </a:rPr>
              <a:t>cross-validation</a:t>
            </a:r>
            <a:r>
              <a:rPr lang="en-US" sz="170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untuk</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melihat</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kembali</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apakah</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performa</a:t>
            </a:r>
            <a:r>
              <a:rPr lang="en-US" sz="1700" dirty="0">
                <a:solidFill>
                  <a:srgbClr val="212121"/>
                </a:solidFill>
                <a:latin typeface="Tw Cen MT" panose="020B0602020104020603" pitchFamily="34" charset="0"/>
                <a:ea typeface="Twentieth Century"/>
                <a:cs typeface="Twentieth Century"/>
                <a:sym typeface="Twentieth Century"/>
              </a:rPr>
              <a:t> model yang </a:t>
            </a:r>
            <a:r>
              <a:rPr lang="en-US" sz="1700" dirty="0" err="1">
                <a:solidFill>
                  <a:srgbClr val="212121"/>
                </a:solidFill>
                <a:latin typeface="Tw Cen MT" panose="020B0602020104020603" pitchFamily="34" charset="0"/>
                <a:ea typeface="Twentieth Century"/>
                <a:cs typeface="Twentieth Century"/>
                <a:sym typeface="Twentieth Century"/>
              </a:rPr>
              <a:t>dihasilkan</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memang</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benar</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sudah</a:t>
            </a:r>
            <a:r>
              <a:rPr lang="en-US" sz="1700" dirty="0">
                <a:solidFill>
                  <a:srgbClr val="212121"/>
                </a:solidFill>
                <a:latin typeface="Tw Cen MT" panose="020B0602020104020603" pitchFamily="34" charset="0"/>
                <a:ea typeface="Twentieth Century"/>
                <a:cs typeface="Twentieth Century"/>
                <a:sym typeface="Twentieth Century"/>
              </a:rPr>
              <a:t> </a:t>
            </a:r>
            <a:r>
              <a:rPr lang="en-US" sz="1700" dirty="0" err="1">
                <a:solidFill>
                  <a:srgbClr val="212121"/>
                </a:solidFill>
                <a:latin typeface="Tw Cen MT" panose="020B0602020104020603" pitchFamily="34" charset="0"/>
                <a:ea typeface="Twentieth Century"/>
                <a:cs typeface="Twentieth Century"/>
                <a:sym typeface="Twentieth Century"/>
              </a:rPr>
              <a:t>baik</a:t>
            </a:r>
            <a:r>
              <a:rPr lang="en-US" sz="1700" dirty="0">
                <a:solidFill>
                  <a:srgbClr val="212121"/>
                </a:solidFill>
                <a:latin typeface="Tw Cen MT" panose="020B0602020104020603" pitchFamily="34" charset="0"/>
                <a:ea typeface="Twentieth Century"/>
                <a:cs typeface="Twentieth Century"/>
                <a:sym typeface="Twentieth Century"/>
              </a:rPr>
              <a:t> (5-fold cross validation)</a:t>
            </a:r>
            <a:endParaRPr sz="1700" b="0" i="1" u="none" strike="noStrike" cap="none" dirty="0">
              <a:solidFill>
                <a:srgbClr val="212121"/>
              </a:solidFill>
              <a:latin typeface="Tw Cen MT" panose="020B0602020104020603" pitchFamily="34" charset="0"/>
              <a:ea typeface="Twentieth Century"/>
              <a:cs typeface="Twentieth Century"/>
              <a:sym typeface="Twentieth Centur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2800"/>
              <a:buNone/>
            </a:pPr>
            <a:r>
              <a:rPr lang="en-US" dirty="0" err="1"/>
              <a:t>Evaluasi</a:t>
            </a:r>
            <a:r>
              <a:rPr lang="en-US" dirty="0"/>
              <a:t> Model Neural Network (</a:t>
            </a:r>
            <a:r>
              <a:rPr lang="en-US" dirty="0" err="1"/>
              <a:t>Tensorflow</a:t>
            </a:r>
            <a:r>
              <a:rPr lang="en-US" dirty="0"/>
              <a:t>)</a:t>
            </a:r>
            <a:endParaRPr dirty="0"/>
          </a:p>
        </p:txBody>
      </p:sp>
      <p:cxnSp>
        <p:nvCxnSpPr>
          <p:cNvPr id="608" name="Google Shape;608;p18"/>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609" name="Google Shape;609;p18"/>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2050" name="Picture 2">
            <a:extLst>
              <a:ext uri="{FF2B5EF4-FFF2-40B4-BE49-F238E27FC236}">
                <a16:creationId xmlns:a16="http://schemas.microsoft.com/office/drawing/2014/main" id="{82DD8DF3-49E9-429F-8D15-0333B125A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381" y="1487716"/>
            <a:ext cx="5279249" cy="2369368"/>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662;g17fbd9ad849_2_232">
            <a:extLst>
              <a:ext uri="{FF2B5EF4-FFF2-40B4-BE49-F238E27FC236}">
                <a16:creationId xmlns:a16="http://schemas.microsoft.com/office/drawing/2014/main" id="{7518BA48-7976-466D-8F8E-ECDE2E65A356}"/>
              </a:ext>
            </a:extLst>
          </p:cNvPr>
          <p:cNvSpPr txBox="1"/>
          <p:nvPr/>
        </p:nvSpPr>
        <p:spPr>
          <a:xfrm>
            <a:off x="60350" y="4014528"/>
            <a:ext cx="5365019" cy="981008"/>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500" dirty="0">
                <a:latin typeface="Twentieth Century"/>
                <a:ea typeface="Twentieth Century"/>
                <a:cs typeface="Twentieth Century"/>
                <a:sym typeface="Twentieth Century"/>
              </a:rPr>
              <a:t>Model NN </a:t>
            </a:r>
            <a:r>
              <a:rPr lang="en-US" sz="1500" dirty="0" err="1">
                <a:latin typeface="Twentieth Century"/>
                <a:ea typeface="Twentieth Century"/>
                <a:cs typeface="Twentieth Century"/>
                <a:sym typeface="Twentieth Century"/>
              </a:rPr>
              <a:t>sudah</a:t>
            </a:r>
            <a:r>
              <a:rPr lang="en-US" sz="1500" dirty="0">
                <a:latin typeface="Twentieth Century"/>
                <a:ea typeface="Twentieth Century"/>
                <a:cs typeface="Twentieth Century"/>
                <a:sym typeface="Twentieth Century"/>
              </a:rPr>
              <a:t> </a:t>
            </a:r>
            <a:r>
              <a:rPr lang="en-US" sz="1500" dirty="0" err="1">
                <a:latin typeface="Twentieth Century"/>
                <a:ea typeface="Twentieth Century"/>
                <a:cs typeface="Twentieth Century"/>
                <a:sym typeface="Twentieth Century"/>
              </a:rPr>
              <a:t>memperlihatkan</a:t>
            </a:r>
            <a:r>
              <a:rPr lang="en-US" sz="1500" dirty="0">
                <a:latin typeface="Twentieth Century"/>
                <a:ea typeface="Twentieth Century"/>
                <a:cs typeface="Twentieth Century"/>
                <a:sym typeface="Twentieth Century"/>
              </a:rPr>
              <a:t> model yang </a:t>
            </a:r>
            <a:r>
              <a:rPr lang="en-US" sz="1500" dirty="0" err="1">
                <a:latin typeface="Twentieth Century"/>
                <a:ea typeface="Twentieth Century"/>
                <a:cs typeface="Twentieth Century"/>
                <a:sym typeface="Twentieth Century"/>
              </a:rPr>
              <a:t>baik</a:t>
            </a:r>
            <a:r>
              <a:rPr lang="en-US" sz="1500" dirty="0">
                <a:latin typeface="Twentieth Century"/>
                <a:ea typeface="Twentieth Century"/>
                <a:cs typeface="Twentieth Century"/>
                <a:sym typeface="Twentieth Century"/>
              </a:rPr>
              <a:t> </a:t>
            </a:r>
            <a:r>
              <a:rPr lang="en-US" sz="1500" dirty="0" err="1">
                <a:latin typeface="Twentieth Century"/>
                <a:ea typeface="Twentieth Century"/>
                <a:cs typeface="Twentieth Century"/>
                <a:sym typeface="Twentieth Century"/>
              </a:rPr>
              <a:t>dengan</a:t>
            </a:r>
            <a:r>
              <a:rPr lang="en-US" sz="1500" dirty="0">
                <a:latin typeface="Twentieth Century"/>
                <a:ea typeface="Twentieth Century"/>
                <a:cs typeface="Twentieth Century"/>
                <a:sym typeface="Twentieth Century"/>
              </a:rPr>
              <a:t> </a:t>
            </a:r>
            <a:r>
              <a:rPr lang="en-US" sz="1500" dirty="0" err="1">
                <a:latin typeface="Twentieth Century"/>
                <a:ea typeface="Twentieth Century"/>
                <a:cs typeface="Twentieth Century"/>
                <a:sym typeface="Twentieth Century"/>
              </a:rPr>
              <a:t>akurasi</a:t>
            </a:r>
            <a:r>
              <a:rPr lang="en-US" sz="1500" dirty="0">
                <a:latin typeface="Twentieth Century"/>
                <a:ea typeface="Twentieth Century"/>
                <a:cs typeface="Twentieth Century"/>
                <a:sym typeface="Twentieth Century"/>
              </a:rPr>
              <a:t> </a:t>
            </a:r>
            <a:r>
              <a:rPr lang="en-US" sz="1500" dirty="0" err="1">
                <a:latin typeface="Twentieth Century"/>
                <a:ea typeface="Twentieth Century"/>
                <a:cs typeface="Twentieth Century"/>
                <a:sym typeface="Twentieth Century"/>
              </a:rPr>
              <a:t>diatas</a:t>
            </a:r>
            <a:r>
              <a:rPr lang="en-US" sz="1500" dirty="0">
                <a:latin typeface="Twentieth Century"/>
                <a:ea typeface="Twentieth Century"/>
                <a:cs typeface="Twentieth Century"/>
                <a:sym typeface="Twentieth Century"/>
              </a:rPr>
              <a:t> 80%, </a:t>
            </a:r>
            <a:r>
              <a:rPr lang="en-US" sz="1500" dirty="0" err="1">
                <a:latin typeface="Twentieth Century"/>
                <a:ea typeface="Twentieth Century"/>
                <a:cs typeface="Twentieth Century"/>
                <a:sym typeface="Twentieth Century"/>
              </a:rPr>
              <a:t>namun</a:t>
            </a:r>
            <a:r>
              <a:rPr lang="en-US" sz="1500" dirty="0">
                <a:latin typeface="Twentieth Century"/>
                <a:ea typeface="Twentieth Century"/>
                <a:cs typeface="Twentieth Century"/>
                <a:sym typeface="Twentieth Century"/>
              </a:rPr>
              <a:t> </a:t>
            </a:r>
            <a:r>
              <a:rPr lang="en-US" sz="1500" b="1" dirty="0" err="1">
                <a:solidFill>
                  <a:schemeClr val="tx1"/>
                </a:solidFill>
                <a:latin typeface="Twentieth Century"/>
                <a:ea typeface="Twentieth Century"/>
                <a:cs typeface="Twentieth Century"/>
                <a:sym typeface="Twentieth Century"/>
              </a:rPr>
              <a:t>performa</a:t>
            </a:r>
            <a:r>
              <a:rPr lang="en-US" sz="1500" b="1" dirty="0">
                <a:solidFill>
                  <a:schemeClr val="tx1"/>
                </a:solidFill>
                <a:latin typeface="Twentieth Century"/>
                <a:ea typeface="Twentieth Century"/>
                <a:cs typeface="Twentieth Century"/>
                <a:sym typeface="Twentieth Century"/>
              </a:rPr>
              <a:t> model </a:t>
            </a:r>
            <a:r>
              <a:rPr lang="en-US" sz="1500" b="1" dirty="0" err="1">
                <a:solidFill>
                  <a:schemeClr val="tx1"/>
                </a:solidFill>
                <a:latin typeface="Twentieth Century"/>
                <a:ea typeface="Twentieth Century"/>
                <a:cs typeface="Twentieth Century"/>
                <a:sym typeface="Twentieth Century"/>
              </a:rPr>
              <a:t>masih</a:t>
            </a:r>
            <a:r>
              <a:rPr lang="en-US" sz="1500" b="1" dirty="0">
                <a:solidFill>
                  <a:schemeClr val="tx1"/>
                </a:solidFill>
                <a:latin typeface="Twentieth Century"/>
                <a:ea typeface="Twentieth Century"/>
                <a:cs typeface="Twentieth Century"/>
                <a:sym typeface="Twentieth Century"/>
              </a:rPr>
              <a:t> </a:t>
            </a:r>
            <a:r>
              <a:rPr lang="en-US" sz="1500" b="1" dirty="0" err="1">
                <a:solidFill>
                  <a:schemeClr val="tx1"/>
                </a:solidFill>
                <a:latin typeface="Twentieth Century"/>
                <a:ea typeface="Twentieth Century"/>
                <a:cs typeface="Twentieth Century"/>
                <a:sym typeface="Twentieth Century"/>
              </a:rPr>
              <a:t>cenderung</a:t>
            </a:r>
            <a:r>
              <a:rPr lang="en-US" sz="1500" b="1" dirty="0">
                <a:solidFill>
                  <a:schemeClr val="tx1"/>
                </a:solidFill>
                <a:latin typeface="Twentieth Century"/>
                <a:ea typeface="Twentieth Century"/>
                <a:cs typeface="Twentieth Century"/>
                <a:sym typeface="Twentieth Century"/>
              </a:rPr>
              <a:t> </a:t>
            </a:r>
            <a:r>
              <a:rPr lang="en-US" sz="1500" b="1" i="1" dirty="0">
                <a:solidFill>
                  <a:schemeClr val="tx1"/>
                </a:solidFill>
                <a:latin typeface="Twentieth Century"/>
                <a:ea typeface="Twentieth Century"/>
                <a:cs typeface="Twentieth Century"/>
                <a:sym typeface="Twentieth Century"/>
              </a:rPr>
              <a:t>overfitting</a:t>
            </a:r>
            <a:r>
              <a:rPr lang="en-US" sz="1500" b="1" dirty="0">
                <a:solidFill>
                  <a:schemeClr val="tx1"/>
                </a:solidFill>
                <a:latin typeface="Twentieth Century"/>
                <a:ea typeface="Twentieth Century"/>
                <a:cs typeface="Twentieth Century"/>
                <a:sym typeface="Twentieth Century"/>
              </a:rPr>
              <a:t> juga </a:t>
            </a:r>
            <a:r>
              <a:rPr lang="en-US" sz="1500" b="1" i="1" dirty="0">
                <a:solidFill>
                  <a:schemeClr val="tx1"/>
                </a:solidFill>
                <a:latin typeface="Twentieth Century"/>
                <a:ea typeface="Twentieth Century"/>
                <a:cs typeface="Twentieth Century"/>
                <a:sym typeface="Twentieth Century"/>
              </a:rPr>
              <a:t>underfitting </a:t>
            </a:r>
            <a:r>
              <a:rPr lang="en-US" sz="1500" b="1" dirty="0" err="1">
                <a:solidFill>
                  <a:schemeClr val="tx1"/>
                </a:solidFill>
                <a:latin typeface="Twentieth Century"/>
                <a:ea typeface="Twentieth Century"/>
                <a:cs typeface="Twentieth Century"/>
                <a:sym typeface="Twentieth Century"/>
              </a:rPr>
              <a:t>untuk</a:t>
            </a:r>
            <a:r>
              <a:rPr lang="en-US" sz="1500" b="1" dirty="0">
                <a:solidFill>
                  <a:schemeClr val="tx1"/>
                </a:solidFill>
                <a:latin typeface="Twentieth Century"/>
                <a:ea typeface="Twentieth Century"/>
                <a:cs typeface="Twentieth Century"/>
                <a:sym typeface="Twentieth Century"/>
              </a:rPr>
              <a:t> </a:t>
            </a:r>
            <a:r>
              <a:rPr lang="en-US" sz="1500" b="1" dirty="0" err="1">
                <a:solidFill>
                  <a:schemeClr val="tx1"/>
                </a:solidFill>
                <a:latin typeface="Twentieth Century"/>
                <a:ea typeface="Twentieth Century"/>
                <a:cs typeface="Twentieth Century"/>
                <a:sym typeface="Twentieth Century"/>
              </a:rPr>
              <a:t>prediksi</a:t>
            </a:r>
            <a:r>
              <a:rPr lang="en-US" sz="1500" dirty="0">
                <a:latin typeface="Twentieth Century"/>
                <a:ea typeface="Twentieth Century"/>
                <a:cs typeface="Twentieth Century"/>
                <a:sym typeface="Twentieth Century"/>
              </a:rPr>
              <a:t>.</a:t>
            </a:r>
            <a:endParaRPr dirty="0"/>
          </a:p>
        </p:txBody>
      </p:sp>
      <p:pic>
        <p:nvPicPr>
          <p:cNvPr id="8" name="Picture 7">
            <a:extLst>
              <a:ext uri="{FF2B5EF4-FFF2-40B4-BE49-F238E27FC236}">
                <a16:creationId xmlns:a16="http://schemas.microsoft.com/office/drawing/2014/main" id="{D9969AC5-9E2C-4212-BA3F-A44A7A6C75A9}"/>
              </a:ext>
            </a:extLst>
          </p:cNvPr>
          <p:cNvPicPr>
            <a:picLocks noChangeAspect="1"/>
          </p:cNvPicPr>
          <p:nvPr/>
        </p:nvPicPr>
        <p:blipFill>
          <a:blip r:embed="rId5"/>
          <a:stretch>
            <a:fillRect/>
          </a:stretch>
        </p:blipFill>
        <p:spPr>
          <a:xfrm>
            <a:off x="5457692" y="2514690"/>
            <a:ext cx="3124361" cy="330217"/>
          </a:xfrm>
          <a:prstGeom prst="rect">
            <a:avLst/>
          </a:prstGeom>
        </p:spPr>
      </p:pic>
      <p:pic>
        <p:nvPicPr>
          <p:cNvPr id="9" name="Picture 8">
            <a:extLst>
              <a:ext uri="{FF2B5EF4-FFF2-40B4-BE49-F238E27FC236}">
                <a16:creationId xmlns:a16="http://schemas.microsoft.com/office/drawing/2014/main" id="{ED22641F-3FB3-4130-80F9-8E5F86B87105}"/>
              </a:ext>
            </a:extLst>
          </p:cNvPr>
          <p:cNvPicPr>
            <a:picLocks noChangeAspect="1"/>
          </p:cNvPicPr>
          <p:nvPr/>
        </p:nvPicPr>
        <p:blipFill>
          <a:blip r:embed="rId6"/>
          <a:stretch>
            <a:fillRect/>
          </a:stretch>
        </p:blipFill>
        <p:spPr>
          <a:xfrm>
            <a:off x="5457692" y="2133485"/>
            <a:ext cx="3680418" cy="330217"/>
          </a:xfrm>
          <a:prstGeom prst="rect">
            <a:avLst/>
          </a:prstGeom>
        </p:spPr>
      </p:pic>
      <p:sp>
        <p:nvSpPr>
          <p:cNvPr id="10" name="Rectangle 9">
            <a:extLst>
              <a:ext uri="{FF2B5EF4-FFF2-40B4-BE49-F238E27FC236}">
                <a16:creationId xmlns:a16="http://schemas.microsoft.com/office/drawing/2014/main" id="{49049F57-44E8-4758-AC0D-CBAC48EB55B0}"/>
              </a:ext>
            </a:extLst>
          </p:cNvPr>
          <p:cNvSpPr/>
          <p:nvPr/>
        </p:nvSpPr>
        <p:spPr>
          <a:xfrm>
            <a:off x="5400630" y="1755319"/>
            <a:ext cx="2933670" cy="307777"/>
          </a:xfrm>
          <a:prstGeom prst="rect">
            <a:avLst/>
          </a:prstGeom>
        </p:spPr>
        <p:txBody>
          <a:bodyPr wrap="square">
            <a:spAutoFit/>
          </a:bodyPr>
          <a:lstStyle/>
          <a:p>
            <a:r>
              <a:rPr lang="en-US" b="1" dirty="0">
                <a:solidFill>
                  <a:schemeClr val="bg2">
                    <a:lumMod val="50000"/>
                  </a:schemeClr>
                </a:solidFill>
                <a:latin typeface="Twentieth Century"/>
                <a:ea typeface="Twentieth Century"/>
                <a:cs typeface="Twentieth Century"/>
                <a:sym typeface="Twentieth Century"/>
              </a:rPr>
              <a:t>Test model </a:t>
            </a:r>
            <a:r>
              <a:rPr lang="en-US" b="1" dirty="0" err="1">
                <a:solidFill>
                  <a:schemeClr val="bg2">
                    <a:lumMod val="50000"/>
                  </a:schemeClr>
                </a:solidFill>
                <a:latin typeface="Twentieth Century"/>
                <a:ea typeface="Twentieth Century"/>
                <a:cs typeface="Twentieth Century"/>
                <a:sym typeface="Twentieth Century"/>
              </a:rPr>
              <a:t>untuk</a:t>
            </a:r>
            <a:r>
              <a:rPr lang="en-US" b="1" dirty="0">
                <a:solidFill>
                  <a:schemeClr val="bg2">
                    <a:lumMod val="50000"/>
                  </a:schemeClr>
                </a:solidFill>
                <a:latin typeface="Twentieth Century"/>
                <a:ea typeface="Twentieth Century"/>
                <a:cs typeface="Twentieth Century"/>
                <a:sym typeface="Twentieth Century"/>
              </a:rPr>
              <a:t> </a:t>
            </a:r>
            <a:r>
              <a:rPr lang="en-US" b="1" dirty="0" err="1">
                <a:solidFill>
                  <a:schemeClr val="bg2">
                    <a:lumMod val="50000"/>
                  </a:schemeClr>
                </a:solidFill>
                <a:latin typeface="Twentieth Century"/>
                <a:ea typeface="Twentieth Century"/>
                <a:cs typeface="Twentieth Century"/>
                <a:sym typeface="Twentieth Century"/>
              </a:rPr>
              <a:t>prediksi</a:t>
            </a:r>
            <a:r>
              <a:rPr lang="en-US" b="1" dirty="0">
                <a:solidFill>
                  <a:schemeClr val="bg2">
                    <a:lumMod val="50000"/>
                  </a:schemeClr>
                </a:solidFill>
                <a:latin typeface="Twentieth Century"/>
                <a:ea typeface="Twentieth Century"/>
                <a:cs typeface="Twentieth Century"/>
                <a:sym typeface="Twentieth Century"/>
              </a:rPr>
              <a:t> </a:t>
            </a:r>
            <a:r>
              <a:rPr lang="en-US" b="1" dirty="0" err="1">
                <a:solidFill>
                  <a:schemeClr val="bg2">
                    <a:lumMod val="50000"/>
                  </a:schemeClr>
                </a:solidFill>
                <a:latin typeface="Twentieth Century"/>
                <a:ea typeface="Twentieth Century"/>
                <a:cs typeface="Twentieth Century"/>
                <a:sym typeface="Twentieth Century"/>
              </a:rPr>
              <a:t>sentimen</a:t>
            </a:r>
            <a:r>
              <a:rPr lang="en-US" b="1" dirty="0">
                <a:solidFill>
                  <a:schemeClr val="bg2">
                    <a:lumMod val="50000"/>
                  </a:schemeClr>
                </a:solidFill>
                <a:latin typeface="Twentieth Century"/>
                <a:ea typeface="Twentieth Century"/>
                <a:cs typeface="Twentieth Century"/>
                <a:sym typeface="Twentieth Century"/>
              </a:rPr>
              <a:t>:</a:t>
            </a:r>
            <a:endParaRPr lang="en-ID" dirty="0">
              <a:solidFill>
                <a:schemeClr val="bg2">
                  <a:lumMod val="50000"/>
                </a:schemeClr>
              </a:solidFill>
            </a:endParaRPr>
          </a:p>
        </p:txBody>
      </p:sp>
    </p:spTree>
    <p:extLst>
      <p:ext uri="{BB962C8B-B14F-4D97-AF65-F5344CB8AC3E}">
        <p14:creationId xmlns:p14="http://schemas.microsoft.com/office/powerpoint/2010/main" val="24296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g17fbd9ad849_2_250"/>
          <p:cNvSpPr/>
          <p:nvPr/>
        </p:nvSpPr>
        <p:spPr>
          <a:xfrm>
            <a:off x="1974175" y="1444375"/>
            <a:ext cx="2010600" cy="474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500" b="1">
                <a:solidFill>
                  <a:schemeClr val="dk1"/>
                </a:solidFill>
                <a:latin typeface="Twentieth Century"/>
                <a:ea typeface="Twentieth Century"/>
                <a:cs typeface="Twentieth Century"/>
                <a:sym typeface="Twentieth Century"/>
              </a:rPr>
              <a:t>n_epoch &gt; batch size</a:t>
            </a:r>
            <a:endParaRPr sz="1500" b="1" i="0" u="none" strike="noStrike" cap="none">
              <a:solidFill>
                <a:schemeClr val="dk1"/>
              </a:solidFill>
              <a:latin typeface="Twentieth Century"/>
              <a:ea typeface="Twentieth Century"/>
              <a:cs typeface="Twentieth Century"/>
              <a:sym typeface="Twentieth Century"/>
            </a:endParaRPr>
          </a:p>
        </p:txBody>
      </p:sp>
      <p:cxnSp>
        <p:nvCxnSpPr>
          <p:cNvPr id="630" name="Google Shape;630;g17fbd9ad849_2_250"/>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631" name="Google Shape;631;g17fbd9ad849_2_250"/>
          <p:cNvPicPr preferRelativeResize="0"/>
          <p:nvPr/>
        </p:nvPicPr>
        <p:blipFill rotWithShape="1">
          <a:blip r:embed="rId3">
            <a:alphaModFix/>
          </a:blip>
          <a:srcRect/>
          <a:stretch/>
        </p:blipFill>
        <p:spPr>
          <a:xfrm>
            <a:off x="7649550" y="243910"/>
            <a:ext cx="1318933" cy="349633"/>
          </a:xfrm>
          <a:prstGeom prst="rect">
            <a:avLst/>
          </a:prstGeom>
          <a:noFill/>
          <a:ln>
            <a:noFill/>
          </a:ln>
        </p:spPr>
      </p:pic>
      <p:graphicFrame>
        <p:nvGraphicFramePr>
          <p:cNvPr id="632" name="Google Shape;632;g17fbd9ad849_2_250"/>
          <p:cNvGraphicFramePr/>
          <p:nvPr>
            <p:extLst>
              <p:ext uri="{D42A27DB-BD31-4B8C-83A1-F6EECF244321}">
                <p14:modId xmlns:p14="http://schemas.microsoft.com/office/powerpoint/2010/main" val="2686032724"/>
              </p:ext>
            </p:extLst>
          </p:nvPr>
        </p:nvGraphicFramePr>
        <p:xfrm>
          <a:off x="1974175" y="1918250"/>
          <a:ext cx="6994300" cy="2789325"/>
        </p:xfrm>
        <a:graphic>
          <a:graphicData uri="http://schemas.openxmlformats.org/drawingml/2006/table">
            <a:tbl>
              <a:tblPr>
                <a:noFill/>
                <a:tableStyleId>{C71FCC55-BD4A-4D34-B0CB-6854838BC8F8}</a:tableStyleId>
              </a:tblPr>
              <a:tblGrid>
                <a:gridCol w="672300">
                  <a:extLst>
                    <a:ext uri="{9D8B030D-6E8A-4147-A177-3AD203B41FA5}">
                      <a16:colId xmlns:a16="http://schemas.microsoft.com/office/drawing/2014/main" val="20000"/>
                    </a:ext>
                  </a:extLst>
                </a:gridCol>
                <a:gridCol w="790250">
                  <a:extLst>
                    <a:ext uri="{9D8B030D-6E8A-4147-A177-3AD203B41FA5}">
                      <a16:colId xmlns:a16="http://schemas.microsoft.com/office/drawing/2014/main" val="20001"/>
                    </a:ext>
                  </a:extLst>
                </a:gridCol>
                <a:gridCol w="790250">
                  <a:extLst>
                    <a:ext uri="{9D8B030D-6E8A-4147-A177-3AD203B41FA5}">
                      <a16:colId xmlns:a16="http://schemas.microsoft.com/office/drawing/2014/main" val="20002"/>
                    </a:ext>
                  </a:extLst>
                </a:gridCol>
                <a:gridCol w="790250">
                  <a:extLst>
                    <a:ext uri="{9D8B030D-6E8A-4147-A177-3AD203B41FA5}">
                      <a16:colId xmlns:a16="http://schemas.microsoft.com/office/drawing/2014/main" val="20003"/>
                    </a:ext>
                  </a:extLst>
                </a:gridCol>
                <a:gridCol w="790250">
                  <a:extLst>
                    <a:ext uri="{9D8B030D-6E8A-4147-A177-3AD203B41FA5}">
                      <a16:colId xmlns:a16="http://schemas.microsoft.com/office/drawing/2014/main" val="20004"/>
                    </a:ext>
                  </a:extLst>
                </a:gridCol>
                <a:gridCol w="790250">
                  <a:extLst>
                    <a:ext uri="{9D8B030D-6E8A-4147-A177-3AD203B41FA5}">
                      <a16:colId xmlns:a16="http://schemas.microsoft.com/office/drawing/2014/main" val="20005"/>
                    </a:ext>
                  </a:extLst>
                </a:gridCol>
                <a:gridCol w="790250">
                  <a:extLst>
                    <a:ext uri="{9D8B030D-6E8A-4147-A177-3AD203B41FA5}">
                      <a16:colId xmlns:a16="http://schemas.microsoft.com/office/drawing/2014/main" val="20006"/>
                    </a:ext>
                  </a:extLst>
                </a:gridCol>
                <a:gridCol w="790250">
                  <a:extLst>
                    <a:ext uri="{9D8B030D-6E8A-4147-A177-3AD203B41FA5}">
                      <a16:colId xmlns:a16="http://schemas.microsoft.com/office/drawing/2014/main" val="20007"/>
                    </a:ext>
                  </a:extLst>
                </a:gridCol>
                <a:gridCol w="790250">
                  <a:extLst>
                    <a:ext uri="{9D8B030D-6E8A-4147-A177-3AD203B41FA5}">
                      <a16:colId xmlns:a16="http://schemas.microsoft.com/office/drawing/2014/main" val="20008"/>
                    </a:ext>
                  </a:extLst>
                </a:gridCol>
              </a:tblGrid>
              <a:tr h="398475">
                <a:tc gridSpan="2">
                  <a:txBody>
                    <a:bodyPr/>
                    <a:lstStyle/>
                    <a:p>
                      <a:pPr marL="0" lvl="0" indent="0" algn="ctr" rtl="0">
                        <a:spcBef>
                          <a:spcPts val="0"/>
                        </a:spcBef>
                        <a:spcAft>
                          <a:spcPts val="0"/>
                        </a:spcAft>
                        <a:buNone/>
                      </a:pPr>
                      <a:r>
                        <a:rPr lang="en-US" sz="1200" b="1">
                          <a:latin typeface="Twentieth Century"/>
                          <a:ea typeface="Twentieth Century"/>
                          <a:cs typeface="Twentieth Century"/>
                          <a:sym typeface="Twentieth Century"/>
                        </a:rPr>
                        <a:t>  batch size</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5</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10</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16</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32</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64</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128</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256</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8475">
                <a:tc rowSpan="6">
                  <a:txBody>
                    <a:bodyPr/>
                    <a:lstStyle/>
                    <a:p>
                      <a:pPr marL="0" lvl="0" indent="0" algn="ctr" rtl="0">
                        <a:spcBef>
                          <a:spcPts val="0"/>
                        </a:spcBef>
                        <a:spcAft>
                          <a:spcPts val="0"/>
                        </a:spcAft>
                        <a:buNone/>
                      </a:pPr>
                      <a:r>
                        <a:rPr lang="en-US" sz="1200" b="1">
                          <a:latin typeface="Twentieth Century"/>
                          <a:ea typeface="Twentieth Century"/>
                          <a:cs typeface="Twentieth Century"/>
                          <a:sym typeface="Twentieth Century"/>
                        </a:rPr>
                        <a:t>epoch</a:t>
                      </a:r>
                      <a:endParaRPr sz="1200" b="1">
                        <a:latin typeface="Twentieth Century"/>
                        <a:ea typeface="Twentieth Century"/>
                        <a:cs typeface="Twentieth Century"/>
                        <a:sym typeface="Twentieth Century"/>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10</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88%</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87%</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extLst>
                  <a:ext uri="{0D108BD9-81ED-4DB2-BD59-A6C34878D82A}">
                    <a16:rowId xmlns:a16="http://schemas.microsoft.com/office/drawing/2014/main" val="10001"/>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20</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87%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wentieth Century"/>
                          <a:ea typeface="Twentieth Century"/>
                          <a:cs typeface="Twentieth Century"/>
                          <a:sym typeface="Twentieth Century"/>
                        </a:rPr>
                        <a:t>87%</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86%</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extLst>
                  <a:ext uri="{0D108BD9-81ED-4DB2-BD59-A6C34878D82A}">
                    <a16:rowId xmlns:a16="http://schemas.microsoft.com/office/drawing/2014/main" val="10002"/>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32</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86%</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86%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Twentieth Century"/>
                          <a:ea typeface="Twentieth Century"/>
                          <a:cs typeface="Twentieth Century"/>
                          <a:sym typeface="Twentieth Century"/>
                        </a:rPr>
                        <a:t>88% </a:t>
                      </a:r>
                      <a:endParaRPr sz="1200" dirty="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87%</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3"/>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64</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87%</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86%</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87%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86%</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86%</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12121"/>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12121"/>
                    </a:solidFill>
                  </a:tcPr>
                </a:tc>
                <a:extLst>
                  <a:ext uri="{0D108BD9-81ED-4DB2-BD59-A6C34878D82A}">
                    <a16:rowId xmlns:a16="http://schemas.microsoft.com/office/drawing/2014/main" val="10004"/>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128</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87%</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86%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87%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86%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85%</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80%</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5"/>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500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86%</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87%</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86%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87%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86% </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83% </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Twentieth Century"/>
                          <a:ea typeface="Twentieth Century"/>
                          <a:cs typeface="Twentieth Century"/>
                          <a:sym typeface="Twentieth Century"/>
                        </a:rPr>
                        <a:t>77% </a:t>
                      </a:r>
                      <a:endParaRPr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33" name="Google Shape;633;g17fbd9ad849_2_250"/>
          <p:cNvSpPr/>
          <p:nvPr/>
        </p:nvSpPr>
        <p:spPr>
          <a:xfrm>
            <a:off x="0" y="1597875"/>
            <a:ext cx="1847700" cy="3109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1">
                <a:solidFill>
                  <a:srgbClr val="212121"/>
                </a:solidFill>
                <a:latin typeface="Twentieth Century"/>
                <a:ea typeface="Twentieth Century"/>
                <a:cs typeface="Twentieth Century"/>
                <a:sym typeface="Twentieth Century"/>
              </a:rPr>
              <a:t>Source nilai parameter untuk simulasi:</a:t>
            </a:r>
            <a:endParaRPr sz="1200" b="1">
              <a:solidFill>
                <a:srgbClr val="212121"/>
              </a:solidFill>
              <a:latin typeface="Twentieth Century"/>
              <a:ea typeface="Twentieth Century"/>
              <a:cs typeface="Twentieth Century"/>
              <a:sym typeface="Twentieth Century"/>
            </a:endParaRPr>
          </a:p>
          <a:p>
            <a:pPr marL="342900" marR="0" lvl="0" indent="-304800" algn="l" rtl="0">
              <a:lnSpc>
                <a:spcPct val="100000"/>
              </a:lnSpc>
              <a:spcBef>
                <a:spcPts val="0"/>
              </a:spcBef>
              <a:spcAft>
                <a:spcPts val="0"/>
              </a:spcAft>
              <a:buClr>
                <a:srgbClr val="212121"/>
              </a:buClr>
              <a:buSzPts val="1200"/>
              <a:buFont typeface="Twentieth Century"/>
              <a:buAutoNum type="arabicPeriod"/>
            </a:pPr>
            <a:r>
              <a:rPr lang="en-US" sz="1200" b="1" u="sng">
                <a:solidFill>
                  <a:schemeClr val="hlink"/>
                </a:solidFill>
                <a:latin typeface="Twentieth Century"/>
                <a:ea typeface="Twentieth Century"/>
                <a:cs typeface="Twentieth Century"/>
                <a:sym typeface="Twentieth Century"/>
                <a:hlinkClick r:id="rId4"/>
              </a:rPr>
              <a:t>https://www.srose.biz/wp-content/uploads/2020/08/Deep-Learning-Performance-1-Batch-Size-Epochs-and-Optimizers-.html</a:t>
            </a:r>
            <a:endParaRPr sz="1200" b="1">
              <a:solidFill>
                <a:srgbClr val="212121"/>
              </a:solidFill>
              <a:latin typeface="Twentieth Century"/>
              <a:ea typeface="Twentieth Century"/>
              <a:cs typeface="Twentieth Century"/>
              <a:sym typeface="Twentieth Century"/>
            </a:endParaRPr>
          </a:p>
          <a:p>
            <a:pPr marL="342900" marR="0" lvl="0" indent="-304800" algn="l" rtl="0">
              <a:lnSpc>
                <a:spcPct val="100000"/>
              </a:lnSpc>
              <a:spcBef>
                <a:spcPts val="0"/>
              </a:spcBef>
              <a:spcAft>
                <a:spcPts val="0"/>
              </a:spcAft>
              <a:buClr>
                <a:srgbClr val="212121"/>
              </a:buClr>
              <a:buSzPts val="1200"/>
              <a:buFont typeface="Twentieth Century"/>
              <a:buAutoNum type="arabicPeriod"/>
            </a:pPr>
            <a:r>
              <a:rPr lang="en-US" sz="1200" b="1" u="sng">
                <a:solidFill>
                  <a:schemeClr val="hlink"/>
                </a:solidFill>
                <a:latin typeface="Twentieth Century"/>
                <a:ea typeface="Twentieth Century"/>
                <a:cs typeface="Twentieth Century"/>
                <a:sym typeface="Twentieth Century"/>
                <a:hlinkClick r:id="rId5"/>
              </a:rPr>
              <a:t>https://www.srose.biz/wp-content/uploads/2020/08/Batch-Size-and-Epochs.html</a:t>
            </a:r>
            <a:r>
              <a:rPr lang="en-US" sz="1200" b="1">
                <a:solidFill>
                  <a:srgbClr val="212121"/>
                </a:solidFill>
                <a:latin typeface="Twentieth Century"/>
                <a:ea typeface="Twentieth Century"/>
                <a:cs typeface="Twentieth Century"/>
                <a:sym typeface="Twentieth Century"/>
              </a:rPr>
              <a:t> </a:t>
            </a:r>
            <a:endParaRPr sz="1200" b="1">
              <a:solidFill>
                <a:srgbClr val="212121"/>
              </a:solidFill>
              <a:latin typeface="Twentieth Century"/>
              <a:ea typeface="Twentieth Century"/>
              <a:cs typeface="Twentieth Century"/>
              <a:sym typeface="Twentieth Century"/>
            </a:endParaRPr>
          </a:p>
        </p:txBody>
      </p:sp>
      <p:sp>
        <p:nvSpPr>
          <p:cNvPr id="634" name="Google Shape;634;g17fbd9ad849_2_25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520"/>
              <a:buNone/>
            </a:pPr>
            <a:r>
              <a:rPr lang="en-US" sz="2420"/>
              <a:t>Simulasi Parameter Model LSTM</a:t>
            </a:r>
            <a:endParaRPr sz="2420"/>
          </a:p>
          <a:p>
            <a:pPr marL="0" lvl="0" indent="0" algn="l" rtl="0">
              <a:lnSpc>
                <a:spcPct val="100000"/>
              </a:lnSpc>
              <a:spcBef>
                <a:spcPts val="0"/>
              </a:spcBef>
              <a:spcAft>
                <a:spcPts val="0"/>
              </a:spcAft>
              <a:buSzPts val="2520"/>
              <a:buNone/>
            </a:pPr>
            <a:r>
              <a:rPr lang="en-US" sz="2420"/>
              <a:t>(Nilai f1-accuracy)</a:t>
            </a:r>
            <a:endParaRPr sz="242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cxnSp>
        <p:nvCxnSpPr>
          <p:cNvPr id="639" name="Google Shape;639;g17fbd9ad849_2_270"/>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640" name="Google Shape;640;g17fbd9ad849_2_270"/>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641" name="Google Shape;641;g17fbd9ad849_2_27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520"/>
              <a:buNone/>
            </a:pPr>
            <a:r>
              <a:rPr lang="en-US" sz="2420"/>
              <a:t>Simulasi Parameter Model LSTM</a:t>
            </a:r>
            <a:endParaRPr sz="2420"/>
          </a:p>
          <a:p>
            <a:pPr marL="0" lvl="0" indent="0" algn="l" rtl="0">
              <a:lnSpc>
                <a:spcPct val="100000"/>
              </a:lnSpc>
              <a:spcBef>
                <a:spcPts val="0"/>
              </a:spcBef>
              <a:spcAft>
                <a:spcPts val="0"/>
              </a:spcAft>
              <a:buSzPts val="2520"/>
              <a:buNone/>
            </a:pPr>
            <a:r>
              <a:rPr lang="en-US" sz="2420"/>
              <a:t>(Nilai Val_loss)</a:t>
            </a:r>
            <a:endParaRPr sz="2420"/>
          </a:p>
        </p:txBody>
      </p:sp>
      <p:graphicFrame>
        <p:nvGraphicFramePr>
          <p:cNvPr id="642" name="Google Shape;642;g17fbd9ad849_2_270"/>
          <p:cNvGraphicFramePr/>
          <p:nvPr>
            <p:extLst>
              <p:ext uri="{D42A27DB-BD31-4B8C-83A1-F6EECF244321}">
                <p14:modId xmlns:p14="http://schemas.microsoft.com/office/powerpoint/2010/main" val="657778873"/>
              </p:ext>
            </p:extLst>
          </p:nvPr>
        </p:nvGraphicFramePr>
        <p:xfrm>
          <a:off x="1020325" y="1777725"/>
          <a:ext cx="6994300" cy="2789325"/>
        </p:xfrm>
        <a:graphic>
          <a:graphicData uri="http://schemas.openxmlformats.org/drawingml/2006/table">
            <a:tbl>
              <a:tblPr>
                <a:noFill/>
                <a:tableStyleId>{C71FCC55-BD4A-4D34-B0CB-6854838BC8F8}</a:tableStyleId>
              </a:tblPr>
              <a:tblGrid>
                <a:gridCol w="672300">
                  <a:extLst>
                    <a:ext uri="{9D8B030D-6E8A-4147-A177-3AD203B41FA5}">
                      <a16:colId xmlns:a16="http://schemas.microsoft.com/office/drawing/2014/main" val="20000"/>
                    </a:ext>
                  </a:extLst>
                </a:gridCol>
                <a:gridCol w="790250">
                  <a:extLst>
                    <a:ext uri="{9D8B030D-6E8A-4147-A177-3AD203B41FA5}">
                      <a16:colId xmlns:a16="http://schemas.microsoft.com/office/drawing/2014/main" val="20001"/>
                    </a:ext>
                  </a:extLst>
                </a:gridCol>
                <a:gridCol w="790250">
                  <a:extLst>
                    <a:ext uri="{9D8B030D-6E8A-4147-A177-3AD203B41FA5}">
                      <a16:colId xmlns:a16="http://schemas.microsoft.com/office/drawing/2014/main" val="20002"/>
                    </a:ext>
                  </a:extLst>
                </a:gridCol>
                <a:gridCol w="790250">
                  <a:extLst>
                    <a:ext uri="{9D8B030D-6E8A-4147-A177-3AD203B41FA5}">
                      <a16:colId xmlns:a16="http://schemas.microsoft.com/office/drawing/2014/main" val="20003"/>
                    </a:ext>
                  </a:extLst>
                </a:gridCol>
                <a:gridCol w="790250">
                  <a:extLst>
                    <a:ext uri="{9D8B030D-6E8A-4147-A177-3AD203B41FA5}">
                      <a16:colId xmlns:a16="http://schemas.microsoft.com/office/drawing/2014/main" val="20004"/>
                    </a:ext>
                  </a:extLst>
                </a:gridCol>
                <a:gridCol w="790250">
                  <a:extLst>
                    <a:ext uri="{9D8B030D-6E8A-4147-A177-3AD203B41FA5}">
                      <a16:colId xmlns:a16="http://schemas.microsoft.com/office/drawing/2014/main" val="20005"/>
                    </a:ext>
                  </a:extLst>
                </a:gridCol>
                <a:gridCol w="790250">
                  <a:extLst>
                    <a:ext uri="{9D8B030D-6E8A-4147-A177-3AD203B41FA5}">
                      <a16:colId xmlns:a16="http://schemas.microsoft.com/office/drawing/2014/main" val="20006"/>
                    </a:ext>
                  </a:extLst>
                </a:gridCol>
                <a:gridCol w="790250">
                  <a:extLst>
                    <a:ext uri="{9D8B030D-6E8A-4147-A177-3AD203B41FA5}">
                      <a16:colId xmlns:a16="http://schemas.microsoft.com/office/drawing/2014/main" val="20007"/>
                    </a:ext>
                  </a:extLst>
                </a:gridCol>
                <a:gridCol w="790250">
                  <a:extLst>
                    <a:ext uri="{9D8B030D-6E8A-4147-A177-3AD203B41FA5}">
                      <a16:colId xmlns:a16="http://schemas.microsoft.com/office/drawing/2014/main" val="20008"/>
                    </a:ext>
                  </a:extLst>
                </a:gridCol>
              </a:tblGrid>
              <a:tr h="398475">
                <a:tc gridSpan="2">
                  <a:txBody>
                    <a:bodyPr/>
                    <a:lstStyle/>
                    <a:p>
                      <a:pPr marL="0" lvl="0" indent="0" algn="ctr" rtl="0">
                        <a:spcBef>
                          <a:spcPts val="0"/>
                        </a:spcBef>
                        <a:spcAft>
                          <a:spcPts val="0"/>
                        </a:spcAft>
                        <a:buNone/>
                      </a:pPr>
                      <a:r>
                        <a:rPr lang="en-US" sz="1200" b="1">
                          <a:latin typeface="Twentieth Century"/>
                          <a:ea typeface="Twentieth Century"/>
                          <a:cs typeface="Twentieth Century"/>
                          <a:sym typeface="Twentieth Century"/>
                        </a:rPr>
                        <a:t>  batch size</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5</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10</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16</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32</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64</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128</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256</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98475">
                <a:tc rowSpan="6">
                  <a:txBody>
                    <a:bodyPr/>
                    <a:lstStyle/>
                    <a:p>
                      <a:pPr marL="0" lvl="0" indent="0" algn="ctr" rtl="0">
                        <a:spcBef>
                          <a:spcPts val="0"/>
                        </a:spcBef>
                        <a:spcAft>
                          <a:spcPts val="0"/>
                        </a:spcAft>
                        <a:buNone/>
                      </a:pPr>
                      <a:r>
                        <a:rPr lang="en-US" sz="1200" b="1">
                          <a:latin typeface="Twentieth Century"/>
                          <a:ea typeface="Twentieth Century"/>
                          <a:cs typeface="Twentieth Century"/>
                          <a:sym typeface="Twentieth Century"/>
                        </a:rPr>
                        <a:t>epoch</a:t>
                      </a:r>
                      <a:endParaRPr sz="1200" b="1">
                        <a:latin typeface="Twentieth Century"/>
                        <a:ea typeface="Twentieth Century"/>
                        <a:cs typeface="Twentieth Century"/>
                        <a:sym typeface="Twentieth Century"/>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10</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Twentieth Century"/>
                          <a:ea typeface="Twentieth Century"/>
                          <a:cs typeface="Twentieth Century"/>
                          <a:sym typeface="Twentieth Century"/>
                        </a:rPr>
                        <a:t>0,3784</a:t>
                      </a:r>
                      <a:endParaRPr sz="1200" dirty="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Twentieth Century"/>
                          <a:ea typeface="Twentieth Century"/>
                          <a:cs typeface="Twentieth Century"/>
                          <a:sym typeface="Twentieth Century"/>
                        </a:rPr>
                        <a:t>0,3874</a:t>
                      </a:r>
                      <a:endParaRPr sz="1200" dirty="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extLst>
                  <a:ext uri="{0D108BD9-81ED-4DB2-BD59-A6C34878D82A}">
                    <a16:rowId xmlns:a16="http://schemas.microsoft.com/office/drawing/2014/main" val="10001"/>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20</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0,3825</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0,3830</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0,3800</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212121"/>
                      </a:solidFill>
                      <a:prstDash val="solid"/>
                      <a:round/>
                      <a:headEnd type="none" w="sm" len="sm"/>
                      <a:tailEnd type="none" w="sm" len="sm"/>
                    </a:lnL>
                    <a:lnR w="9525" cap="flat" cmpd="sng">
                      <a:solidFill>
                        <a:srgbClr val="212121"/>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212121"/>
                      </a:solidFill>
                      <a:prstDash val="solid"/>
                      <a:round/>
                      <a:headEnd type="none" w="sm" len="sm"/>
                      <a:tailEnd type="none" w="sm" len="sm"/>
                    </a:lnB>
                    <a:solidFill>
                      <a:srgbClr val="000000"/>
                    </a:solidFill>
                  </a:tcPr>
                </a:tc>
                <a:extLst>
                  <a:ext uri="{0D108BD9-81ED-4DB2-BD59-A6C34878D82A}">
                    <a16:rowId xmlns:a16="http://schemas.microsoft.com/office/drawing/2014/main" val="10002"/>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32</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0,3932</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0,4044</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Twentieth Century"/>
                          <a:ea typeface="Twentieth Century"/>
                          <a:cs typeface="Twentieth Century"/>
                          <a:sym typeface="Twentieth Century"/>
                        </a:rPr>
                        <a:t>0,3684</a:t>
                      </a:r>
                      <a:endParaRPr sz="1200" dirty="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0,3901</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212121"/>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3"/>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64</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0,3874</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0,3880</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0,3968</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0,3764</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0,3938</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12121"/>
                    </a:solidFill>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212121"/>
                    </a:solidFill>
                  </a:tcPr>
                </a:tc>
                <a:extLst>
                  <a:ext uri="{0D108BD9-81ED-4DB2-BD59-A6C34878D82A}">
                    <a16:rowId xmlns:a16="http://schemas.microsoft.com/office/drawing/2014/main" val="10004"/>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128</a:t>
                      </a:r>
                      <a:endParaRPr sz="1200" b="1">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0,3796</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0,4157</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0,3795</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0,3943</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0,3889</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0,4844</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 </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5"/>
                  </a:ext>
                </a:extLst>
              </a:tr>
              <a:tr h="398475">
                <a:tc vMerge="1">
                  <a:txBody>
                    <a:bodyPr/>
                    <a:lstStyle/>
                    <a:p>
                      <a:endParaRPr lang="en-US"/>
                    </a:p>
                  </a:txBody>
                  <a:tcPr/>
                </a:tc>
                <a:tc>
                  <a:txBody>
                    <a:bodyPr/>
                    <a:lstStyle/>
                    <a:p>
                      <a:pPr marL="0" lvl="0" indent="0" algn="ctr" rtl="0">
                        <a:lnSpc>
                          <a:spcPct val="115000"/>
                        </a:lnSpc>
                        <a:spcBef>
                          <a:spcPts val="0"/>
                        </a:spcBef>
                        <a:spcAft>
                          <a:spcPts val="0"/>
                        </a:spcAft>
                        <a:buNone/>
                      </a:pPr>
                      <a:r>
                        <a:rPr lang="en-US" sz="1200" b="1">
                          <a:latin typeface="Twentieth Century"/>
                          <a:ea typeface="Twentieth Century"/>
                          <a:cs typeface="Twentieth Century"/>
                          <a:sym typeface="Twentieth Century"/>
                        </a:rPr>
                        <a:t>500</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0,4047</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0,3904</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0,3865</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0,3740</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0,3872</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a:latin typeface="Twentieth Century"/>
                          <a:ea typeface="Twentieth Century"/>
                          <a:cs typeface="Twentieth Century"/>
                          <a:sym typeface="Twentieth Century"/>
                        </a:rPr>
                        <a:t>0,4573</a:t>
                      </a:r>
                      <a:endParaRPr sz="120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latin typeface="Twentieth Century"/>
                          <a:ea typeface="Twentieth Century"/>
                          <a:cs typeface="Twentieth Century"/>
                          <a:sym typeface="Twentieth Century"/>
                        </a:rPr>
                        <a:t>0,5901</a:t>
                      </a:r>
                      <a:endParaRPr sz="1200" dirty="0">
                        <a:latin typeface="Twentieth Century"/>
                        <a:ea typeface="Twentieth Century"/>
                        <a:cs typeface="Twentieth Century"/>
                        <a:sym typeface="Twentieth Century"/>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cxnSp>
        <p:nvCxnSpPr>
          <p:cNvPr id="647" name="Google Shape;647;g1a4ff0c6d43_1_38"/>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648" name="Google Shape;648;g1a4ff0c6d43_1_38"/>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649" name="Google Shape;649;g1a4ff0c6d43_1_3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520"/>
              <a:buNone/>
            </a:pPr>
            <a:r>
              <a:rPr lang="en-US" sz="2420"/>
              <a:t>Parameter Optimal Model LSTM</a:t>
            </a:r>
            <a:endParaRPr sz="2420"/>
          </a:p>
        </p:txBody>
      </p:sp>
      <p:sp>
        <p:nvSpPr>
          <p:cNvPr id="650" name="Google Shape;650;g1a4ff0c6d43_1_38"/>
          <p:cNvSpPr/>
          <p:nvPr/>
        </p:nvSpPr>
        <p:spPr>
          <a:xfrm>
            <a:off x="595650" y="1586588"/>
            <a:ext cx="8050800" cy="4566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None/>
            </a:pPr>
            <a:r>
              <a:rPr lang="en-US" sz="1500" dirty="0" err="1">
                <a:solidFill>
                  <a:srgbClr val="212121"/>
                </a:solidFill>
                <a:latin typeface="Twentieth Century"/>
                <a:ea typeface="Twentieth Century"/>
                <a:cs typeface="Twentieth Century"/>
                <a:sym typeface="Twentieth Century"/>
              </a:rPr>
              <a:t>Berdasar</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simulasi</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untuk</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menentukan</a:t>
            </a:r>
            <a:r>
              <a:rPr lang="en-US" sz="1500" dirty="0">
                <a:solidFill>
                  <a:srgbClr val="212121"/>
                </a:solidFill>
                <a:latin typeface="Twentieth Century"/>
                <a:ea typeface="Twentieth Century"/>
                <a:cs typeface="Twentieth Century"/>
                <a:sym typeface="Twentieth Century"/>
              </a:rPr>
              <a:t> parameter optimal pada model LSTM, </a:t>
            </a:r>
            <a:r>
              <a:rPr lang="en-US" sz="1500" dirty="0" err="1">
                <a:solidFill>
                  <a:srgbClr val="212121"/>
                </a:solidFill>
                <a:latin typeface="Twentieth Century"/>
                <a:ea typeface="Twentieth Century"/>
                <a:cs typeface="Twentieth Century"/>
                <a:sym typeface="Twentieth Century"/>
              </a:rPr>
              <a:t>secara</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umum</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semakin</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besar</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nilai</a:t>
            </a:r>
            <a:r>
              <a:rPr lang="en-US" sz="1500" dirty="0">
                <a:solidFill>
                  <a:srgbClr val="212121"/>
                </a:solidFill>
                <a:latin typeface="Twentieth Century"/>
                <a:ea typeface="Twentieth Century"/>
                <a:cs typeface="Twentieth Century"/>
                <a:sym typeface="Twentieth Century"/>
              </a:rPr>
              <a:t> epoch dan batch size, </a:t>
            </a:r>
            <a:r>
              <a:rPr lang="en-US" sz="1500" dirty="0" err="1">
                <a:solidFill>
                  <a:srgbClr val="212121"/>
                </a:solidFill>
                <a:latin typeface="Twentieth Century"/>
                <a:ea typeface="Twentieth Century"/>
                <a:cs typeface="Twentieth Century"/>
                <a:sym typeface="Twentieth Century"/>
              </a:rPr>
              <a:t>performa</a:t>
            </a:r>
            <a:r>
              <a:rPr lang="en-US" sz="1500" dirty="0">
                <a:solidFill>
                  <a:srgbClr val="212121"/>
                </a:solidFill>
                <a:latin typeface="Twentieth Century"/>
                <a:ea typeface="Twentieth Century"/>
                <a:cs typeface="Twentieth Century"/>
                <a:sym typeface="Twentieth Century"/>
              </a:rPr>
              <a:t> model juga </a:t>
            </a:r>
            <a:r>
              <a:rPr lang="en-US" sz="1500" dirty="0" err="1">
                <a:solidFill>
                  <a:srgbClr val="212121"/>
                </a:solidFill>
                <a:latin typeface="Twentieth Century"/>
                <a:ea typeface="Twentieth Century"/>
                <a:cs typeface="Twentieth Century"/>
                <a:sym typeface="Twentieth Century"/>
              </a:rPr>
              <a:t>semakin</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menurun</a:t>
            </a:r>
            <a:r>
              <a:rPr lang="en-US" sz="1500" dirty="0">
                <a:solidFill>
                  <a:srgbClr val="212121"/>
                </a:solidFill>
                <a:latin typeface="Twentieth Century"/>
                <a:ea typeface="Twentieth Century"/>
                <a:cs typeface="Twentieth Century"/>
                <a:sym typeface="Twentieth Century"/>
              </a:rPr>
              <a:t>.</a:t>
            </a:r>
            <a:endParaRPr sz="1500" dirty="0">
              <a:solidFill>
                <a:srgbClr val="212121"/>
              </a:solidFill>
              <a:latin typeface="Twentieth Century"/>
              <a:ea typeface="Twentieth Century"/>
              <a:cs typeface="Twentieth Century"/>
              <a:sym typeface="Twentieth Century"/>
            </a:endParaRPr>
          </a:p>
        </p:txBody>
      </p:sp>
      <p:sp>
        <p:nvSpPr>
          <p:cNvPr id="651" name="Google Shape;651;g1a4ff0c6d43_1_38"/>
          <p:cNvSpPr/>
          <p:nvPr/>
        </p:nvSpPr>
        <p:spPr>
          <a:xfrm>
            <a:off x="595650" y="2499889"/>
            <a:ext cx="8050800" cy="1707000"/>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None/>
            </a:pPr>
            <a:r>
              <a:rPr lang="en-US" sz="1500" b="1" dirty="0" err="1">
                <a:solidFill>
                  <a:srgbClr val="212121"/>
                </a:solidFill>
                <a:latin typeface="Twentieth Century"/>
                <a:ea typeface="Twentieth Century"/>
                <a:cs typeface="Twentieth Century"/>
                <a:sym typeface="Twentieth Century"/>
              </a:rPr>
              <a:t>Dengan</a:t>
            </a:r>
            <a:r>
              <a:rPr lang="en-US" sz="1500" b="1" dirty="0">
                <a:solidFill>
                  <a:srgbClr val="212121"/>
                </a:solidFill>
                <a:latin typeface="Twentieth Century"/>
                <a:ea typeface="Twentieth Century"/>
                <a:cs typeface="Twentieth Century"/>
                <a:sym typeface="Twentieth Century"/>
              </a:rPr>
              <a:t> </a:t>
            </a:r>
            <a:r>
              <a:rPr lang="en-US" sz="1500" b="1" dirty="0" err="1">
                <a:solidFill>
                  <a:srgbClr val="212121"/>
                </a:solidFill>
                <a:latin typeface="Twentieth Century"/>
                <a:ea typeface="Twentieth Century"/>
                <a:cs typeface="Twentieth Century"/>
                <a:sym typeface="Twentieth Century"/>
              </a:rPr>
              <a:t>pertimbangan</a:t>
            </a:r>
            <a:r>
              <a:rPr lang="en-US" sz="1500" b="1" dirty="0">
                <a:solidFill>
                  <a:srgbClr val="212121"/>
                </a:solidFill>
                <a:latin typeface="Twentieth Century"/>
                <a:ea typeface="Twentieth Century"/>
                <a:cs typeface="Twentieth Century"/>
                <a:sym typeface="Twentieth Century"/>
              </a:rPr>
              <a:t> </a:t>
            </a:r>
            <a:r>
              <a:rPr lang="en-US" sz="1500" b="1" dirty="0" err="1">
                <a:solidFill>
                  <a:srgbClr val="212121"/>
                </a:solidFill>
                <a:latin typeface="Twentieth Century"/>
                <a:ea typeface="Twentieth Century"/>
                <a:cs typeface="Twentieth Century"/>
                <a:sym typeface="Twentieth Century"/>
              </a:rPr>
              <a:t>simulasi</a:t>
            </a:r>
            <a:r>
              <a:rPr lang="en-US" sz="1500" b="1" dirty="0">
                <a:solidFill>
                  <a:srgbClr val="212121"/>
                </a:solidFill>
                <a:latin typeface="Twentieth Century"/>
                <a:ea typeface="Twentieth Century"/>
                <a:cs typeface="Twentieth Century"/>
                <a:sym typeface="Twentieth Century"/>
              </a:rPr>
              <a:t>, parameter optimal </a:t>
            </a:r>
            <a:r>
              <a:rPr lang="en-US" sz="1500" b="1" dirty="0" err="1">
                <a:solidFill>
                  <a:srgbClr val="212121"/>
                </a:solidFill>
                <a:latin typeface="Twentieth Century"/>
                <a:ea typeface="Twentieth Century"/>
                <a:cs typeface="Twentieth Century"/>
                <a:sym typeface="Twentieth Century"/>
              </a:rPr>
              <a:t>dalam</a:t>
            </a:r>
            <a:r>
              <a:rPr lang="en-US" sz="1500" b="1" dirty="0">
                <a:solidFill>
                  <a:srgbClr val="212121"/>
                </a:solidFill>
                <a:latin typeface="Twentieth Century"/>
                <a:ea typeface="Twentieth Century"/>
                <a:cs typeface="Twentieth Century"/>
                <a:sym typeface="Twentieth Century"/>
              </a:rPr>
              <a:t> model LSTM:</a:t>
            </a:r>
            <a:endParaRPr sz="1500" b="1" dirty="0">
              <a:solidFill>
                <a:srgbClr val="212121"/>
              </a:solidFill>
              <a:latin typeface="Twentieth Century"/>
              <a:ea typeface="Twentieth Century"/>
              <a:cs typeface="Twentieth Century"/>
              <a:sym typeface="Twentieth Century"/>
            </a:endParaRPr>
          </a:p>
          <a:p>
            <a:pPr marL="457200" marR="0" lvl="0" indent="-323850" algn="just" rtl="0">
              <a:lnSpc>
                <a:spcPct val="115000"/>
              </a:lnSpc>
              <a:spcBef>
                <a:spcPts val="0"/>
              </a:spcBef>
              <a:spcAft>
                <a:spcPts val="0"/>
              </a:spcAft>
              <a:buClr>
                <a:srgbClr val="212529"/>
              </a:buClr>
              <a:buSzPts val="1500"/>
              <a:buFont typeface="Twentieth Century"/>
              <a:buAutoNum type="arabicPeriod"/>
            </a:pPr>
            <a:r>
              <a:rPr lang="en-US" sz="1500" dirty="0" err="1">
                <a:solidFill>
                  <a:srgbClr val="212121"/>
                </a:solidFill>
                <a:latin typeface="Twentieth Century"/>
                <a:ea typeface="Twentieth Century"/>
                <a:cs typeface="Twentieth Century"/>
                <a:sym typeface="Twentieth Century"/>
              </a:rPr>
              <a:t>Fungsi</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aktivasi</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softmax</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karena</a:t>
            </a:r>
            <a:r>
              <a:rPr lang="en-US" sz="1500" dirty="0">
                <a:solidFill>
                  <a:srgbClr val="212121"/>
                </a:solidFill>
                <a:latin typeface="Twentieth Century"/>
                <a:ea typeface="Twentieth Century"/>
                <a:cs typeface="Twentieth Century"/>
                <a:sym typeface="Twentieth Century"/>
              </a:rPr>
              <a:t> </a:t>
            </a:r>
            <a:r>
              <a:rPr lang="en-US" sz="1500" dirty="0" err="1">
                <a:solidFill>
                  <a:srgbClr val="212121"/>
                </a:solidFill>
                <a:latin typeface="Twentieth Century"/>
                <a:ea typeface="Twentieth Century"/>
                <a:cs typeface="Twentieth Century"/>
                <a:sym typeface="Twentieth Century"/>
              </a:rPr>
              <a:t>ada</a:t>
            </a:r>
            <a:r>
              <a:rPr lang="en-US" sz="1500" dirty="0">
                <a:solidFill>
                  <a:srgbClr val="212121"/>
                </a:solidFill>
                <a:latin typeface="Twentieth Century"/>
                <a:ea typeface="Twentieth Century"/>
                <a:cs typeface="Twentieth Century"/>
                <a:sym typeface="Twentieth Century"/>
              </a:rPr>
              <a:t> 3 </a:t>
            </a:r>
            <a:r>
              <a:rPr lang="en-US" sz="1500" i="1" dirty="0">
                <a:solidFill>
                  <a:srgbClr val="212121"/>
                </a:solidFill>
                <a:latin typeface="Twentieth Century"/>
                <a:ea typeface="Twentieth Century"/>
                <a:cs typeface="Twentieth Century"/>
                <a:sym typeface="Twentieth Century"/>
              </a:rPr>
              <a:t>output </a:t>
            </a:r>
            <a:r>
              <a:rPr lang="en-US" sz="1500" dirty="0">
                <a:solidFill>
                  <a:srgbClr val="212121"/>
                </a:solidFill>
                <a:latin typeface="Twentieth Century"/>
                <a:ea typeface="Twentieth Century"/>
                <a:cs typeface="Twentieth Century"/>
                <a:sym typeface="Twentieth Century"/>
              </a:rPr>
              <a:t>sentiment (positive, neutral, negative).</a:t>
            </a:r>
            <a:endParaRPr sz="1500" dirty="0">
              <a:solidFill>
                <a:srgbClr val="212121"/>
              </a:solidFill>
              <a:latin typeface="Twentieth Century"/>
              <a:ea typeface="Twentieth Century"/>
              <a:cs typeface="Twentieth Century"/>
              <a:sym typeface="Twentieth Century"/>
            </a:endParaRPr>
          </a:p>
          <a:p>
            <a:pPr marL="457200" marR="0" lvl="0" indent="-323850" algn="just" rtl="0">
              <a:lnSpc>
                <a:spcPct val="115000"/>
              </a:lnSpc>
              <a:spcBef>
                <a:spcPts val="0"/>
              </a:spcBef>
              <a:spcAft>
                <a:spcPts val="0"/>
              </a:spcAft>
              <a:buClr>
                <a:srgbClr val="212529"/>
              </a:buClr>
              <a:buSzPts val="1500"/>
              <a:buFont typeface="Twentieth Century"/>
              <a:buAutoNum type="arabicPeriod"/>
            </a:pPr>
            <a:r>
              <a:rPr lang="en-US" sz="1500" dirty="0">
                <a:solidFill>
                  <a:srgbClr val="212121"/>
                </a:solidFill>
                <a:latin typeface="Twentieth Century"/>
                <a:ea typeface="Twentieth Century"/>
                <a:cs typeface="Twentieth Century"/>
                <a:sym typeface="Twentieth Century"/>
              </a:rPr>
              <a:t>Optimizer: </a:t>
            </a:r>
            <a:r>
              <a:rPr lang="en-US" sz="1500" dirty="0" err="1">
                <a:solidFill>
                  <a:srgbClr val="212121"/>
                </a:solidFill>
                <a:latin typeface="Twentieth Century"/>
                <a:ea typeface="Twentieth Century"/>
                <a:cs typeface="Twentieth Century"/>
                <a:sym typeface="Twentieth Century"/>
              </a:rPr>
              <a:t>adam</a:t>
            </a:r>
            <a:r>
              <a:rPr lang="en-US" sz="1500" dirty="0">
                <a:solidFill>
                  <a:srgbClr val="212121"/>
                </a:solidFill>
                <a:latin typeface="Twentieth Century"/>
                <a:ea typeface="Twentieth Century"/>
                <a:cs typeface="Twentieth Century"/>
                <a:sym typeface="Twentieth Century"/>
              </a:rPr>
              <a:t>.</a:t>
            </a:r>
            <a:endParaRPr sz="1500" dirty="0">
              <a:solidFill>
                <a:srgbClr val="212121"/>
              </a:solidFill>
              <a:latin typeface="Twentieth Century"/>
              <a:ea typeface="Twentieth Century"/>
              <a:cs typeface="Twentieth Century"/>
              <a:sym typeface="Twentieth Century"/>
            </a:endParaRPr>
          </a:p>
          <a:p>
            <a:pPr marL="457200" marR="0" lvl="0" indent="-323850" algn="just" rtl="0">
              <a:lnSpc>
                <a:spcPct val="115000"/>
              </a:lnSpc>
              <a:spcBef>
                <a:spcPts val="0"/>
              </a:spcBef>
              <a:spcAft>
                <a:spcPts val="0"/>
              </a:spcAft>
              <a:buClr>
                <a:srgbClr val="212529"/>
              </a:buClr>
              <a:buSzPts val="1500"/>
              <a:buFont typeface="Twentieth Century"/>
              <a:buAutoNum type="arabicPeriod"/>
            </a:pPr>
            <a:r>
              <a:rPr lang="en-US" sz="1500" dirty="0">
                <a:solidFill>
                  <a:srgbClr val="212121"/>
                </a:solidFill>
                <a:latin typeface="Twentieth Century"/>
                <a:ea typeface="Twentieth Century"/>
                <a:cs typeface="Twentieth Century"/>
                <a:sym typeface="Twentieth Century"/>
              </a:rPr>
              <a:t>Mode: Auto</a:t>
            </a:r>
            <a:endParaRPr sz="1500" dirty="0">
              <a:solidFill>
                <a:srgbClr val="212121"/>
              </a:solidFill>
              <a:latin typeface="Twentieth Century"/>
              <a:ea typeface="Twentieth Century"/>
              <a:cs typeface="Twentieth Century"/>
              <a:sym typeface="Twentieth Century"/>
            </a:endParaRPr>
          </a:p>
          <a:p>
            <a:pPr marL="457200" marR="0" lvl="0" indent="-323850" algn="just" rtl="0">
              <a:lnSpc>
                <a:spcPct val="115000"/>
              </a:lnSpc>
              <a:spcBef>
                <a:spcPts val="0"/>
              </a:spcBef>
              <a:spcAft>
                <a:spcPts val="0"/>
              </a:spcAft>
              <a:buClr>
                <a:srgbClr val="212529"/>
              </a:buClr>
              <a:buSzPts val="1500"/>
              <a:buFont typeface="Twentieth Century"/>
              <a:buAutoNum type="arabicPeriod"/>
            </a:pPr>
            <a:r>
              <a:rPr lang="en-US" sz="1500" dirty="0">
                <a:solidFill>
                  <a:srgbClr val="212121"/>
                </a:solidFill>
                <a:latin typeface="Twentieth Century"/>
                <a:ea typeface="Twentieth Century"/>
                <a:cs typeface="Twentieth Century"/>
                <a:sym typeface="Twentieth Century"/>
              </a:rPr>
              <a:t>Number of epoch: 32</a:t>
            </a:r>
            <a:endParaRPr sz="1500" dirty="0">
              <a:solidFill>
                <a:srgbClr val="212121"/>
              </a:solidFill>
              <a:latin typeface="Twentieth Century"/>
              <a:ea typeface="Twentieth Century"/>
              <a:cs typeface="Twentieth Century"/>
              <a:sym typeface="Twentieth Century"/>
            </a:endParaRPr>
          </a:p>
          <a:p>
            <a:pPr marL="457200" marR="0" lvl="0" indent="-323850" algn="just" rtl="0">
              <a:lnSpc>
                <a:spcPct val="115000"/>
              </a:lnSpc>
              <a:spcBef>
                <a:spcPts val="0"/>
              </a:spcBef>
              <a:spcAft>
                <a:spcPts val="0"/>
              </a:spcAft>
              <a:buClr>
                <a:srgbClr val="212529"/>
              </a:buClr>
              <a:buSzPts val="1500"/>
              <a:buFont typeface="Twentieth Century"/>
              <a:buAutoNum type="arabicPeriod"/>
            </a:pPr>
            <a:r>
              <a:rPr lang="en-US" sz="1500" dirty="0">
                <a:solidFill>
                  <a:srgbClr val="212121"/>
                </a:solidFill>
                <a:latin typeface="Twentieth Century"/>
                <a:ea typeface="Twentieth Century"/>
                <a:cs typeface="Twentieth Century"/>
                <a:sym typeface="Twentieth Century"/>
              </a:rPr>
              <a:t>Batch size: 16</a:t>
            </a:r>
            <a:endParaRPr sz="1500" dirty="0">
              <a:solidFill>
                <a:srgbClr val="212121"/>
              </a:solidFill>
              <a:latin typeface="Twentieth Century"/>
              <a:ea typeface="Twentieth Century"/>
              <a:cs typeface="Twentieth Century"/>
              <a:sym typeface="Twentieth Century"/>
            </a:endParaRPr>
          </a:p>
          <a:p>
            <a:pPr marL="0" marR="0" lvl="0" indent="0" algn="just" rtl="0">
              <a:lnSpc>
                <a:spcPct val="115000"/>
              </a:lnSpc>
              <a:spcBef>
                <a:spcPts val="0"/>
              </a:spcBef>
              <a:spcAft>
                <a:spcPts val="0"/>
              </a:spcAft>
              <a:buNone/>
            </a:pPr>
            <a:endParaRPr sz="1500" dirty="0">
              <a:solidFill>
                <a:srgbClr val="212121"/>
              </a:solidFill>
              <a:latin typeface="Twentieth Century"/>
              <a:ea typeface="Twentieth Century"/>
              <a:cs typeface="Twentieth Century"/>
              <a:sym typeface="Twentieth Centur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g17fbd9ad849_2_23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Evaluasi Model LSTM</a:t>
            </a:r>
            <a:endParaRPr/>
          </a:p>
        </p:txBody>
      </p:sp>
      <p:cxnSp>
        <p:nvCxnSpPr>
          <p:cNvPr id="657" name="Google Shape;657;g17fbd9ad849_2_232"/>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658" name="Google Shape;658;g17fbd9ad849_2_232"/>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659" name="Google Shape;659;g17fbd9ad849_2_232"/>
          <p:cNvSpPr txBox="1">
            <a:spLocks noGrp="1"/>
          </p:cNvSpPr>
          <p:nvPr>
            <p:ph type="body" idx="1"/>
          </p:nvPr>
        </p:nvSpPr>
        <p:spPr>
          <a:xfrm>
            <a:off x="1526350" y="1236872"/>
            <a:ext cx="1186200" cy="747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4000"/>
              </a:lnSpc>
              <a:spcBef>
                <a:spcPts val="0"/>
              </a:spcBef>
              <a:spcAft>
                <a:spcPts val="0"/>
              </a:spcAft>
              <a:buSzPts val="1300"/>
              <a:buNone/>
            </a:pPr>
            <a:r>
              <a:rPr lang="en-US" sz="3500" b="1" dirty="0">
                <a:solidFill>
                  <a:schemeClr val="bg2">
                    <a:lumMod val="50000"/>
                  </a:schemeClr>
                </a:solidFill>
                <a:latin typeface="Twentieth Century"/>
                <a:ea typeface="Twentieth Century"/>
                <a:cs typeface="Twentieth Century"/>
                <a:sym typeface="Twentieth Century"/>
              </a:rPr>
              <a:t>88%</a:t>
            </a:r>
            <a:endParaRPr sz="3500" b="1" dirty="0">
              <a:solidFill>
                <a:schemeClr val="bg2">
                  <a:lumMod val="50000"/>
                </a:schemeClr>
              </a:solidFill>
              <a:latin typeface="Twentieth Century"/>
              <a:ea typeface="Twentieth Century"/>
              <a:cs typeface="Twentieth Century"/>
              <a:sym typeface="Twentieth Century"/>
            </a:endParaRPr>
          </a:p>
        </p:txBody>
      </p:sp>
      <p:sp>
        <p:nvSpPr>
          <p:cNvPr id="660" name="Google Shape;660;g17fbd9ad849_2_232"/>
          <p:cNvSpPr/>
          <p:nvPr/>
        </p:nvSpPr>
        <p:spPr>
          <a:xfrm>
            <a:off x="74650" y="1403875"/>
            <a:ext cx="1536300" cy="349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700">
                <a:solidFill>
                  <a:srgbClr val="212121"/>
                </a:solidFill>
                <a:latin typeface="Twentieth Century"/>
                <a:ea typeface="Twentieth Century"/>
                <a:cs typeface="Twentieth Century"/>
                <a:sym typeface="Twentieth Century"/>
              </a:rPr>
              <a:t>Akurasi Model:</a:t>
            </a:r>
            <a:endParaRPr sz="1700" b="0" i="0" u="none" strike="noStrike" cap="none">
              <a:solidFill>
                <a:srgbClr val="212121"/>
              </a:solidFill>
              <a:latin typeface="Twentieth Century"/>
              <a:ea typeface="Twentieth Century"/>
              <a:cs typeface="Twentieth Century"/>
              <a:sym typeface="Twentieth Century"/>
            </a:endParaRPr>
          </a:p>
        </p:txBody>
      </p:sp>
      <p:sp>
        <p:nvSpPr>
          <p:cNvPr id="662" name="Google Shape;662;g17fbd9ad849_2_232"/>
          <p:cNvSpPr txBox="1"/>
          <p:nvPr/>
        </p:nvSpPr>
        <p:spPr>
          <a:xfrm>
            <a:off x="121449" y="2536237"/>
            <a:ext cx="3279674" cy="1034099"/>
          </a:xfrm>
          <a:prstGeom prst="rect">
            <a:avLst/>
          </a:prstGeom>
          <a:noFill/>
          <a:ln>
            <a:noFill/>
          </a:ln>
        </p:spPr>
        <p:txBody>
          <a:bodyPr spcFirstLastPara="1" wrap="square" lIns="91425" tIns="91425" rIns="91425" bIns="91425" anchor="t" anchorCtr="0">
            <a:spAutoFit/>
          </a:bodyPr>
          <a:lstStyle/>
          <a:p>
            <a:pPr lvl="0" algn="just">
              <a:lnSpc>
                <a:spcPct val="115000"/>
              </a:lnSpc>
            </a:pPr>
            <a:r>
              <a:rPr lang="en-US" sz="1200" dirty="0">
                <a:latin typeface="Twentieth Century"/>
                <a:ea typeface="Twentieth Century"/>
                <a:cs typeface="Twentieth Century"/>
                <a:sym typeface="Twentieth Century"/>
              </a:rPr>
              <a:t>Model LSTM </a:t>
            </a:r>
            <a:r>
              <a:rPr lang="en-US" sz="1200" dirty="0" err="1">
                <a:latin typeface="Twentieth Century"/>
                <a:ea typeface="Twentieth Century"/>
                <a:cs typeface="Twentieth Century"/>
                <a:sym typeface="Twentieth Century"/>
              </a:rPr>
              <a:t>sudah</a:t>
            </a:r>
            <a:r>
              <a:rPr lang="en-US" sz="1200" dirty="0">
                <a:latin typeface="Twentieth Century"/>
                <a:ea typeface="Twentieth Century"/>
                <a:cs typeface="Twentieth Century"/>
                <a:sym typeface="Twentieth Century"/>
              </a:rPr>
              <a:t> </a:t>
            </a:r>
            <a:r>
              <a:rPr lang="en-US" sz="1200" dirty="0" err="1">
                <a:latin typeface="Twentieth Century"/>
                <a:ea typeface="Twentieth Century"/>
                <a:cs typeface="Twentieth Century"/>
                <a:sym typeface="Twentieth Century"/>
              </a:rPr>
              <a:t>memperlihatkan</a:t>
            </a:r>
            <a:r>
              <a:rPr lang="en-US" sz="1200" dirty="0">
                <a:latin typeface="Twentieth Century"/>
                <a:ea typeface="Twentieth Century"/>
                <a:cs typeface="Twentieth Century"/>
                <a:sym typeface="Twentieth Century"/>
              </a:rPr>
              <a:t> model yang </a:t>
            </a:r>
            <a:r>
              <a:rPr lang="en-US" sz="1200" dirty="0" err="1">
                <a:latin typeface="Twentieth Century"/>
                <a:ea typeface="Twentieth Century"/>
                <a:cs typeface="Twentieth Century"/>
                <a:sym typeface="Twentieth Century"/>
              </a:rPr>
              <a:t>baik</a:t>
            </a:r>
            <a:r>
              <a:rPr lang="en-US" sz="1200" dirty="0">
                <a:latin typeface="Twentieth Century"/>
                <a:ea typeface="Twentieth Century"/>
                <a:cs typeface="Twentieth Century"/>
                <a:sym typeface="Twentieth Century"/>
              </a:rPr>
              <a:t> </a:t>
            </a:r>
            <a:r>
              <a:rPr lang="en-US" sz="1200" dirty="0" err="1">
                <a:latin typeface="Twentieth Century"/>
                <a:ea typeface="Twentieth Century"/>
                <a:cs typeface="Twentieth Century"/>
                <a:sym typeface="Twentieth Century"/>
              </a:rPr>
              <a:t>dengan</a:t>
            </a:r>
            <a:r>
              <a:rPr lang="en-US" sz="1200" dirty="0">
                <a:latin typeface="Twentieth Century"/>
                <a:ea typeface="Twentieth Century"/>
                <a:cs typeface="Twentieth Century"/>
                <a:sym typeface="Twentieth Century"/>
              </a:rPr>
              <a:t> </a:t>
            </a:r>
            <a:r>
              <a:rPr lang="en-US" sz="1200" dirty="0" err="1">
                <a:latin typeface="Twentieth Century"/>
                <a:ea typeface="Twentieth Century"/>
                <a:cs typeface="Twentieth Century"/>
                <a:sym typeface="Twentieth Century"/>
              </a:rPr>
              <a:t>akurasi</a:t>
            </a:r>
            <a:r>
              <a:rPr lang="en-US" sz="1200" dirty="0">
                <a:latin typeface="Twentieth Century"/>
                <a:ea typeface="Twentieth Century"/>
                <a:cs typeface="Twentieth Century"/>
                <a:sym typeface="Twentieth Century"/>
              </a:rPr>
              <a:t> </a:t>
            </a:r>
            <a:r>
              <a:rPr lang="en-US" sz="1200" dirty="0" err="1">
                <a:latin typeface="Twentieth Century"/>
                <a:ea typeface="Twentieth Century"/>
                <a:cs typeface="Twentieth Century"/>
                <a:sym typeface="Twentieth Century"/>
              </a:rPr>
              <a:t>diatas</a:t>
            </a:r>
            <a:r>
              <a:rPr lang="en-US" sz="1200" dirty="0">
                <a:latin typeface="Twentieth Century"/>
                <a:ea typeface="Twentieth Century"/>
                <a:cs typeface="Twentieth Century"/>
                <a:sym typeface="Twentieth Century"/>
              </a:rPr>
              <a:t> 80%, </a:t>
            </a:r>
            <a:r>
              <a:rPr lang="en-US" sz="1200" dirty="0" err="1">
                <a:latin typeface="Twentieth Century"/>
                <a:ea typeface="Twentieth Century"/>
                <a:cs typeface="Twentieth Century"/>
                <a:sym typeface="Twentieth Century"/>
              </a:rPr>
              <a:t>namun</a:t>
            </a:r>
            <a:r>
              <a:rPr lang="en-US" sz="1200" dirty="0">
                <a:latin typeface="Twentieth Century"/>
                <a:ea typeface="Twentieth Century"/>
                <a:cs typeface="Twentieth Century"/>
                <a:sym typeface="Twentieth Century"/>
              </a:rPr>
              <a:t> </a:t>
            </a:r>
            <a:r>
              <a:rPr lang="en-US" sz="1200" b="1" dirty="0" err="1">
                <a:solidFill>
                  <a:schemeClr val="tx1"/>
                </a:solidFill>
                <a:latin typeface="Twentieth Century"/>
                <a:ea typeface="Twentieth Century"/>
                <a:cs typeface="Twentieth Century"/>
                <a:sym typeface="Twentieth Century"/>
              </a:rPr>
              <a:t>performa</a:t>
            </a:r>
            <a:r>
              <a:rPr lang="en-US" sz="1200" b="1" dirty="0">
                <a:solidFill>
                  <a:schemeClr val="tx1"/>
                </a:solidFill>
                <a:latin typeface="Twentieth Century"/>
                <a:ea typeface="Twentieth Century"/>
                <a:cs typeface="Twentieth Century"/>
                <a:sym typeface="Twentieth Century"/>
              </a:rPr>
              <a:t> model </a:t>
            </a:r>
            <a:r>
              <a:rPr lang="en-US" sz="1200" b="1" dirty="0" err="1">
                <a:solidFill>
                  <a:schemeClr val="tx1"/>
                </a:solidFill>
                <a:latin typeface="Twentieth Century"/>
                <a:ea typeface="Twentieth Century"/>
                <a:cs typeface="Twentieth Century"/>
                <a:sym typeface="Twentieth Century"/>
              </a:rPr>
              <a:t>masih</a:t>
            </a:r>
            <a:r>
              <a:rPr lang="en-US" sz="1200" b="1" dirty="0">
                <a:solidFill>
                  <a:schemeClr val="tx1"/>
                </a:solidFill>
                <a:latin typeface="Twentieth Century"/>
                <a:ea typeface="Twentieth Century"/>
                <a:cs typeface="Twentieth Century"/>
                <a:sym typeface="Twentieth Century"/>
              </a:rPr>
              <a:t> </a:t>
            </a:r>
            <a:r>
              <a:rPr lang="en-US" sz="1200" b="1" dirty="0" err="1">
                <a:solidFill>
                  <a:schemeClr val="tx1"/>
                </a:solidFill>
                <a:latin typeface="Twentieth Century"/>
                <a:ea typeface="Twentieth Century"/>
                <a:cs typeface="Twentieth Century"/>
                <a:sym typeface="Twentieth Century"/>
              </a:rPr>
              <a:t>cenderung</a:t>
            </a:r>
            <a:r>
              <a:rPr lang="en-US" sz="1200" b="1" dirty="0">
                <a:solidFill>
                  <a:schemeClr val="tx1"/>
                </a:solidFill>
                <a:latin typeface="Twentieth Century"/>
                <a:ea typeface="Twentieth Century"/>
                <a:cs typeface="Twentieth Century"/>
                <a:sym typeface="Twentieth Century"/>
              </a:rPr>
              <a:t> </a:t>
            </a:r>
            <a:r>
              <a:rPr lang="en-US" sz="1200" b="1" i="1" dirty="0">
                <a:solidFill>
                  <a:schemeClr val="tx1"/>
                </a:solidFill>
                <a:latin typeface="Twentieth Century"/>
                <a:ea typeface="Twentieth Century"/>
                <a:cs typeface="Twentieth Century"/>
                <a:sym typeface="Twentieth Century"/>
              </a:rPr>
              <a:t>overfitting</a:t>
            </a:r>
            <a:r>
              <a:rPr lang="en-US" sz="1200" b="1" dirty="0">
                <a:solidFill>
                  <a:schemeClr val="tx1"/>
                </a:solidFill>
                <a:latin typeface="Twentieth Century"/>
                <a:ea typeface="Twentieth Century"/>
                <a:cs typeface="Twentieth Century"/>
                <a:sym typeface="Twentieth Century"/>
              </a:rPr>
              <a:t> </a:t>
            </a:r>
            <a:r>
              <a:rPr lang="en-US" sz="1200" b="1" dirty="0" err="1">
                <a:solidFill>
                  <a:schemeClr val="tx1"/>
                </a:solidFill>
                <a:latin typeface="Twentieth Century"/>
                <a:ea typeface="Twentieth Century"/>
                <a:cs typeface="Twentieth Century"/>
                <a:sym typeface="Twentieth Century"/>
              </a:rPr>
              <a:t>untuk</a:t>
            </a:r>
            <a:r>
              <a:rPr lang="en-US" sz="1200" b="1" dirty="0">
                <a:solidFill>
                  <a:schemeClr val="tx1"/>
                </a:solidFill>
                <a:latin typeface="Twentieth Century"/>
                <a:ea typeface="Twentieth Century"/>
                <a:cs typeface="Twentieth Century"/>
                <a:sym typeface="Twentieth Century"/>
              </a:rPr>
              <a:t> </a:t>
            </a:r>
            <a:r>
              <a:rPr lang="en-US" sz="1200" b="1" dirty="0" err="1">
                <a:solidFill>
                  <a:schemeClr val="tx1"/>
                </a:solidFill>
                <a:latin typeface="Twentieth Century"/>
                <a:ea typeface="Twentieth Century"/>
                <a:cs typeface="Twentieth Century"/>
                <a:sym typeface="Twentieth Century"/>
              </a:rPr>
              <a:t>prediksi</a:t>
            </a:r>
            <a:r>
              <a:rPr lang="en-US" sz="1200" dirty="0">
                <a:latin typeface="Twentieth Century"/>
                <a:ea typeface="Twentieth Century"/>
                <a:cs typeface="Twentieth Century"/>
                <a:sym typeface="Twentieth Century"/>
              </a:rPr>
              <a:t>.</a:t>
            </a:r>
            <a:endParaRPr sz="1100" dirty="0"/>
          </a:p>
        </p:txBody>
      </p:sp>
      <p:pic>
        <p:nvPicPr>
          <p:cNvPr id="3074" name="Picture 2">
            <a:extLst>
              <a:ext uri="{FF2B5EF4-FFF2-40B4-BE49-F238E27FC236}">
                <a16:creationId xmlns:a16="http://schemas.microsoft.com/office/drawing/2014/main" id="{D05FAD30-5567-4DE7-93B7-35575E040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1122" y="1381137"/>
            <a:ext cx="5250270" cy="23563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1B7367C-E20C-44E0-9241-ECD4CF9E9695}"/>
              </a:ext>
            </a:extLst>
          </p:cNvPr>
          <p:cNvSpPr/>
          <p:nvPr/>
        </p:nvSpPr>
        <p:spPr>
          <a:xfrm>
            <a:off x="144115" y="3841725"/>
            <a:ext cx="2933670" cy="307777"/>
          </a:xfrm>
          <a:prstGeom prst="rect">
            <a:avLst/>
          </a:prstGeom>
        </p:spPr>
        <p:txBody>
          <a:bodyPr wrap="square">
            <a:spAutoFit/>
          </a:bodyPr>
          <a:lstStyle/>
          <a:p>
            <a:r>
              <a:rPr lang="en-US" b="1" dirty="0">
                <a:solidFill>
                  <a:schemeClr val="bg2">
                    <a:lumMod val="50000"/>
                  </a:schemeClr>
                </a:solidFill>
                <a:latin typeface="Twentieth Century"/>
                <a:ea typeface="Twentieth Century"/>
                <a:cs typeface="Twentieth Century"/>
                <a:sym typeface="Twentieth Century"/>
              </a:rPr>
              <a:t>Test model </a:t>
            </a:r>
            <a:r>
              <a:rPr lang="en-US" b="1" dirty="0" err="1">
                <a:solidFill>
                  <a:schemeClr val="bg2">
                    <a:lumMod val="50000"/>
                  </a:schemeClr>
                </a:solidFill>
                <a:latin typeface="Twentieth Century"/>
                <a:ea typeface="Twentieth Century"/>
                <a:cs typeface="Twentieth Century"/>
                <a:sym typeface="Twentieth Century"/>
              </a:rPr>
              <a:t>untuk</a:t>
            </a:r>
            <a:r>
              <a:rPr lang="en-US" b="1" dirty="0">
                <a:solidFill>
                  <a:schemeClr val="bg2">
                    <a:lumMod val="50000"/>
                  </a:schemeClr>
                </a:solidFill>
                <a:latin typeface="Twentieth Century"/>
                <a:ea typeface="Twentieth Century"/>
                <a:cs typeface="Twentieth Century"/>
                <a:sym typeface="Twentieth Century"/>
              </a:rPr>
              <a:t> </a:t>
            </a:r>
            <a:r>
              <a:rPr lang="en-US" b="1" dirty="0" err="1">
                <a:solidFill>
                  <a:schemeClr val="bg2">
                    <a:lumMod val="50000"/>
                  </a:schemeClr>
                </a:solidFill>
                <a:latin typeface="Twentieth Century"/>
                <a:ea typeface="Twentieth Century"/>
                <a:cs typeface="Twentieth Century"/>
                <a:sym typeface="Twentieth Century"/>
              </a:rPr>
              <a:t>prediksi</a:t>
            </a:r>
            <a:r>
              <a:rPr lang="en-US" b="1" dirty="0">
                <a:solidFill>
                  <a:schemeClr val="bg2">
                    <a:lumMod val="50000"/>
                  </a:schemeClr>
                </a:solidFill>
                <a:latin typeface="Twentieth Century"/>
                <a:ea typeface="Twentieth Century"/>
                <a:cs typeface="Twentieth Century"/>
                <a:sym typeface="Twentieth Century"/>
              </a:rPr>
              <a:t> </a:t>
            </a:r>
            <a:r>
              <a:rPr lang="en-US" b="1" dirty="0" err="1">
                <a:solidFill>
                  <a:schemeClr val="bg2">
                    <a:lumMod val="50000"/>
                  </a:schemeClr>
                </a:solidFill>
                <a:latin typeface="Twentieth Century"/>
                <a:ea typeface="Twentieth Century"/>
                <a:cs typeface="Twentieth Century"/>
                <a:sym typeface="Twentieth Century"/>
              </a:rPr>
              <a:t>sentimen</a:t>
            </a:r>
            <a:r>
              <a:rPr lang="en-US" b="1" dirty="0">
                <a:solidFill>
                  <a:schemeClr val="bg2">
                    <a:lumMod val="50000"/>
                  </a:schemeClr>
                </a:solidFill>
                <a:latin typeface="Twentieth Century"/>
                <a:ea typeface="Twentieth Century"/>
                <a:cs typeface="Twentieth Century"/>
                <a:sym typeface="Twentieth Century"/>
              </a:rPr>
              <a:t>:</a:t>
            </a:r>
            <a:endParaRPr lang="en-ID" dirty="0">
              <a:solidFill>
                <a:schemeClr val="bg2">
                  <a:lumMod val="50000"/>
                </a:schemeClr>
              </a:solidFill>
            </a:endParaRPr>
          </a:p>
        </p:txBody>
      </p:sp>
      <p:pic>
        <p:nvPicPr>
          <p:cNvPr id="2" name="Picture 1">
            <a:extLst>
              <a:ext uri="{FF2B5EF4-FFF2-40B4-BE49-F238E27FC236}">
                <a16:creationId xmlns:a16="http://schemas.microsoft.com/office/drawing/2014/main" id="{C02689F9-03E4-44D7-AF1D-82F6F9D6AFCA}"/>
              </a:ext>
            </a:extLst>
          </p:cNvPr>
          <p:cNvPicPr>
            <a:picLocks noChangeAspect="1"/>
          </p:cNvPicPr>
          <p:nvPr/>
        </p:nvPicPr>
        <p:blipFill>
          <a:blip r:embed="rId5"/>
          <a:stretch>
            <a:fillRect/>
          </a:stretch>
        </p:blipFill>
        <p:spPr>
          <a:xfrm>
            <a:off x="207023" y="4149502"/>
            <a:ext cx="3534677" cy="471290"/>
          </a:xfrm>
          <a:prstGeom prst="rect">
            <a:avLst/>
          </a:prstGeom>
        </p:spPr>
      </p:pic>
      <p:pic>
        <p:nvPicPr>
          <p:cNvPr id="4" name="Picture 3">
            <a:extLst>
              <a:ext uri="{FF2B5EF4-FFF2-40B4-BE49-F238E27FC236}">
                <a16:creationId xmlns:a16="http://schemas.microsoft.com/office/drawing/2014/main" id="{99C932FD-DC15-4C7F-942D-4D41ED33F124}"/>
              </a:ext>
            </a:extLst>
          </p:cNvPr>
          <p:cNvPicPr>
            <a:picLocks noChangeAspect="1"/>
          </p:cNvPicPr>
          <p:nvPr/>
        </p:nvPicPr>
        <p:blipFill>
          <a:blip r:embed="rId6"/>
          <a:stretch>
            <a:fillRect/>
          </a:stretch>
        </p:blipFill>
        <p:spPr>
          <a:xfrm>
            <a:off x="207023" y="4675861"/>
            <a:ext cx="8820603" cy="3873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Problem identification</a:t>
            </a:r>
            <a:endParaRPr/>
          </a:p>
        </p:txBody>
      </p:sp>
      <p:cxnSp>
        <p:nvCxnSpPr>
          <p:cNvPr id="301" name="Google Shape;301;p3"/>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302" name="Google Shape;302;p3"/>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303" name="Google Shape;303;p3"/>
          <p:cNvPicPr preferRelativeResize="0"/>
          <p:nvPr/>
        </p:nvPicPr>
        <p:blipFill rotWithShape="1">
          <a:blip r:embed="rId4">
            <a:alphaModFix/>
          </a:blip>
          <a:srcRect/>
          <a:stretch/>
        </p:blipFill>
        <p:spPr>
          <a:xfrm>
            <a:off x="6211364" y="1375207"/>
            <a:ext cx="1414549" cy="1414549"/>
          </a:xfrm>
          <a:prstGeom prst="rect">
            <a:avLst/>
          </a:prstGeom>
          <a:noFill/>
          <a:ln>
            <a:noFill/>
          </a:ln>
        </p:spPr>
      </p:pic>
      <p:pic>
        <p:nvPicPr>
          <p:cNvPr id="304" name="Google Shape;304;p3" descr="Avatar businesswoman or manager social icon Vector Image"/>
          <p:cNvPicPr preferRelativeResize="0"/>
          <p:nvPr/>
        </p:nvPicPr>
        <p:blipFill rotWithShape="1">
          <a:blip r:embed="rId5">
            <a:alphaModFix/>
          </a:blip>
          <a:srcRect/>
          <a:stretch/>
        </p:blipFill>
        <p:spPr>
          <a:xfrm>
            <a:off x="1420983" y="1149145"/>
            <a:ext cx="1860195" cy="2009010"/>
          </a:xfrm>
          <a:prstGeom prst="rect">
            <a:avLst/>
          </a:prstGeom>
          <a:noFill/>
          <a:ln>
            <a:noFill/>
          </a:ln>
        </p:spPr>
      </p:pic>
      <p:sp>
        <p:nvSpPr>
          <p:cNvPr id="305" name="Google Shape;305;p3"/>
          <p:cNvSpPr/>
          <p:nvPr/>
        </p:nvSpPr>
        <p:spPr>
          <a:xfrm>
            <a:off x="367886" y="3190375"/>
            <a:ext cx="3682524" cy="1534401"/>
          </a:xfrm>
          <a:prstGeom prst="rect">
            <a:avLst/>
          </a:prstGeom>
          <a:solidFill>
            <a:srgbClr val="F7FAE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6" name="Google Shape;306;p3"/>
          <p:cNvSpPr txBox="1"/>
          <p:nvPr/>
        </p:nvSpPr>
        <p:spPr>
          <a:xfrm>
            <a:off x="367886" y="3396604"/>
            <a:ext cx="3682524"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E18F24"/>
                </a:solidFill>
                <a:latin typeface="Twentieth Century"/>
                <a:ea typeface="Twentieth Century"/>
                <a:cs typeface="Twentieth Century"/>
                <a:sym typeface="Twentieth Century"/>
              </a:rPr>
              <a:t>Twitter is one of the popular social media that:</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E18F24"/>
                </a:solidFill>
                <a:latin typeface="Twentieth Century"/>
                <a:ea typeface="Twentieth Century"/>
                <a:cs typeface="Twentieth Century"/>
                <a:sym typeface="Twentieth Century"/>
              </a:rPr>
              <a:t>Giving public opinions in the form of criticism and suggestions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E18F24"/>
                </a:solidFill>
                <a:latin typeface="Twentieth Century"/>
                <a:ea typeface="Twentieth Century"/>
                <a:cs typeface="Twentieth Century"/>
                <a:sym typeface="Twentieth Century"/>
              </a:rPr>
              <a:t>often used to spread the hate speech and abusive language.</a:t>
            </a:r>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E18F24"/>
              </a:solidFill>
              <a:latin typeface="Twentieth Century"/>
              <a:ea typeface="Twentieth Century"/>
              <a:cs typeface="Twentieth Century"/>
              <a:sym typeface="Twentieth Century"/>
            </a:endParaRPr>
          </a:p>
        </p:txBody>
      </p:sp>
      <p:sp>
        <p:nvSpPr>
          <p:cNvPr id="307" name="Google Shape;307;p3"/>
          <p:cNvSpPr/>
          <p:nvPr/>
        </p:nvSpPr>
        <p:spPr>
          <a:xfrm>
            <a:off x="1196183" y="2902719"/>
            <a:ext cx="2025930" cy="461665"/>
          </a:xfrm>
          <a:prstGeom prst="rect">
            <a:avLst/>
          </a:prstGeom>
          <a:solidFill>
            <a:srgbClr val="E9B16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1" i="0" u="none" strike="noStrike" cap="none">
                <a:solidFill>
                  <a:srgbClr val="212121"/>
                </a:solidFill>
                <a:latin typeface="Twentieth Century"/>
                <a:ea typeface="Twentieth Century"/>
                <a:cs typeface="Twentieth Century"/>
                <a:sym typeface="Twentieth Century"/>
              </a:rPr>
              <a:t>(Ibrohim and Budi 2018;</a:t>
            </a:r>
            <a:endParaRPr sz="1300"/>
          </a:p>
          <a:p>
            <a:pPr marL="0" marR="0" lvl="0" indent="0" algn="l" rtl="0">
              <a:lnSpc>
                <a:spcPct val="100000"/>
              </a:lnSpc>
              <a:spcBef>
                <a:spcPts val="0"/>
              </a:spcBef>
              <a:spcAft>
                <a:spcPts val="0"/>
              </a:spcAft>
              <a:buNone/>
            </a:pPr>
            <a:r>
              <a:rPr lang="en-US" sz="1100" b="1" i="0" u="none" strike="noStrike" cap="none">
                <a:solidFill>
                  <a:srgbClr val="212121"/>
                </a:solidFill>
                <a:latin typeface="Twentieth Century"/>
                <a:ea typeface="Twentieth Century"/>
                <a:cs typeface="Twentieth Century"/>
                <a:sym typeface="Twentieth Century"/>
              </a:rPr>
              <a:t>Anistya and Setiawan, 2021)</a:t>
            </a:r>
            <a:endParaRPr sz="1100" b="0" i="0" u="none" strike="noStrike" cap="none">
              <a:solidFill>
                <a:srgbClr val="212121"/>
              </a:solidFill>
              <a:latin typeface="Arial"/>
              <a:ea typeface="Arial"/>
              <a:cs typeface="Arial"/>
              <a:sym typeface="Arial"/>
            </a:endParaRPr>
          </a:p>
        </p:txBody>
      </p:sp>
      <p:sp>
        <p:nvSpPr>
          <p:cNvPr id="308" name="Google Shape;308;p3"/>
          <p:cNvSpPr/>
          <p:nvPr/>
        </p:nvSpPr>
        <p:spPr>
          <a:xfrm>
            <a:off x="5148930" y="3190375"/>
            <a:ext cx="3682524" cy="1534401"/>
          </a:xfrm>
          <a:prstGeom prst="rect">
            <a:avLst/>
          </a:prstGeom>
          <a:solidFill>
            <a:srgbClr val="F7FAE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9" name="Google Shape;309;p3"/>
          <p:cNvSpPr txBox="1"/>
          <p:nvPr/>
        </p:nvSpPr>
        <p:spPr>
          <a:xfrm>
            <a:off x="5077400" y="3190375"/>
            <a:ext cx="3682500" cy="16008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E18F24"/>
              </a:buClr>
              <a:buSzPts val="1400"/>
              <a:buFont typeface="Twentieth Century"/>
              <a:buChar char="●"/>
            </a:pPr>
            <a:r>
              <a:rPr lang="en-US" b="1">
                <a:solidFill>
                  <a:srgbClr val="E18F24"/>
                </a:solidFill>
                <a:latin typeface="Twentieth Century"/>
                <a:ea typeface="Twentieth Century"/>
                <a:cs typeface="Twentieth Century"/>
                <a:sym typeface="Twentieth Century"/>
              </a:rPr>
              <a:t>Children are vulnerable to inappropriate language for their age when social media</a:t>
            </a:r>
            <a:endParaRPr sz="1400" b="1" i="0" u="none" strike="noStrike" cap="none">
              <a:solidFill>
                <a:srgbClr val="E18F24"/>
              </a:solidFill>
              <a:latin typeface="Twentieth Century"/>
              <a:ea typeface="Twentieth Century"/>
              <a:cs typeface="Twentieth Century"/>
              <a:sym typeface="Twentieth Century"/>
            </a:endParaRPr>
          </a:p>
          <a:p>
            <a:pPr marL="457200" marR="0" lvl="0" indent="-317500" algn="l" rtl="0">
              <a:lnSpc>
                <a:spcPct val="100000"/>
              </a:lnSpc>
              <a:spcBef>
                <a:spcPts val="0"/>
              </a:spcBef>
              <a:spcAft>
                <a:spcPts val="0"/>
              </a:spcAft>
              <a:buClr>
                <a:srgbClr val="E18F24"/>
              </a:buClr>
              <a:buSzPts val="1400"/>
              <a:buFont typeface="Twentieth Century"/>
              <a:buChar char="●"/>
            </a:pPr>
            <a:r>
              <a:rPr lang="en-US" b="1">
                <a:solidFill>
                  <a:srgbClr val="E18F24"/>
                </a:solidFill>
                <a:latin typeface="Twentieth Century"/>
                <a:ea typeface="Twentieth Century"/>
                <a:cs typeface="Twentieth Century"/>
                <a:sym typeface="Twentieth Century"/>
              </a:rPr>
              <a:t>Therefore, there is a need for further content categorization and moderation on Twitter to anticipate the adverse effects.</a:t>
            </a:r>
            <a:endParaRPr sz="1400" b="1" i="0" u="none" strike="noStrike" cap="none">
              <a:solidFill>
                <a:srgbClr val="E18F24"/>
              </a:solidFill>
              <a:latin typeface="Twentieth Century"/>
              <a:ea typeface="Twentieth Century"/>
              <a:cs typeface="Twentieth Century"/>
              <a:sym typeface="Twentieth Century"/>
            </a:endParaRPr>
          </a:p>
        </p:txBody>
      </p:sp>
      <p:sp>
        <p:nvSpPr>
          <p:cNvPr id="310" name="Google Shape;310;p3"/>
          <p:cNvSpPr/>
          <p:nvPr/>
        </p:nvSpPr>
        <p:spPr>
          <a:xfrm>
            <a:off x="5977227" y="2902719"/>
            <a:ext cx="2025930" cy="276999"/>
          </a:xfrm>
          <a:prstGeom prst="rect">
            <a:avLst/>
          </a:prstGeom>
          <a:solidFill>
            <a:srgbClr val="E9B166"/>
          </a:solid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r>
              <a:rPr lang="en-US" sz="1300" b="1">
                <a:solidFill>
                  <a:srgbClr val="212121"/>
                </a:solidFill>
                <a:latin typeface="Twentieth Century"/>
                <a:ea typeface="Twentieth Century"/>
                <a:cs typeface="Twentieth Century"/>
                <a:sym typeface="Twentieth Century"/>
              </a:rPr>
              <a:t>(Chen et al., 2012)</a:t>
            </a:r>
            <a:endParaRPr sz="1200" b="1" i="0" u="none" strike="noStrike" cap="none">
              <a:solidFill>
                <a:srgbClr val="212121"/>
              </a:solidFill>
              <a:latin typeface="Twentieth Century"/>
              <a:ea typeface="Twentieth Century"/>
              <a:cs typeface="Twentieth Century"/>
              <a:sym typeface="Twentieth 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23"/>
          <p:cNvSpPr txBox="1">
            <a:spLocks noGrp="1"/>
          </p:cNvSpPr>
          <p:nvPr>
            <p:ph type="title"/>
          </p:nvPr>
        </p:nvSpPr>
        <p:spPr>
          <a:xfrm>
            <a:off x="1388550" y="1640100"/>
            <a:ext cx="6366900" cy="186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0"/>
              <a:buNone/>
            </a:pPr>
            <a:r>
              <a:rPr lang="en-US" sz="5400"/>
              <a:t>Conclusion and Recommendation</a:t>
            </a:r>
            <a:endParaRPr sz="5400"/>
          </a:p>
        </p:txBody>
      </p:sp>
      <p:pic>
        <p:nvPicPr>
          <p:cNvPr id="668" name="Google Shape;668;p23"/>
          <p:cNvPicPr preferRelativeResize="0"/>
          <p:nvPr/>
        </p:nvPicPr>
        <p:blipFill rotWithShape="1">
          <a:blip r:embed="rId3">
            <a:alphaModFix/>
          </a:blip>
          <a:srcRect/>
          <a:stretch/>
        </p:blipFill>
        <p:spPr>
          <a:xfrm>
            <a:off x="6943877" y="272153"/>
            <a:ext cx="2008303" cy="5224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4"/>
          <p:cNvSpPr txBox="1"/>
          <p:nvPr/>
        </p:nvSpPr>
        <p:spPr>
          <a:xfrm>
            <a:off x="2644777" y="1246312"/>
            <a:ext cx="6218100" cy="3653278"/>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0"/>
              </a:spcBef>
              <a:spcAft>
                <a:spcPts val="0"/>
              </a:spcAft>
              <a:buSzPts val="1500"/>
              <a:buFont typeface="Twentieth Century"/>
              <a:buAutoNum type="arabicPeriod"/>
            </a:pPr>
            <a:r>
              <a:rPr lang="en-US" dirty="0" err="1">
                <a:latin typeface="Twentieth Century"/>
                <a:ea typeface="Twentieth Century"/>
                <a:cs typeface="Twentieth Century"/>
                <a:sym typeface="Twentieth Century"/>
              </a:rPr>
              <a:t>Jumlah</a:t>
            </a:r>
            <a:r>
              <a:rPr lang="en-US" dirty="0">
                <a:latin typeface="Twentieth Century"/>
                <a:ea typeface="Twentieth Century"/>
                <a:cs typeface="Twentieth Century"/>
                <a:sym typeface="Twentieth Century"/>
              </a:rPr>
              <a:t> total kata pada tweet </a:t>
            </a:r>
            <a:r>
              <a:rPr lang="en-US" dirty="0" err="1">
                <a:latin typeface="Twentieth Century"/>
                <a:ea typeface="Twentieth Century"/>
                <a:cs typeface="Twentieth Century"/>
                <a:sym typeface="Twentieth Century"/>
              </a:rPr>
              <a:t>berkisar</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antara</a:t>
            </a:r>
            <a:r>
              <a:rPr lang="en-US" dirty="0">
                <a:latin typeface="Twentieth Century"/>
                <a:ea typeface="Twentieth Century"/>
                <a:cs typeface="Twentieth Century"/>
                <a:sym typeface="Twentieth Century"/>
              </a:rPr>
              <a:t> 20 - 40 kata. </a:t>
            </a:r>
            <a:r>
              <a:rPr lang="en-US" dirty="0" err="1">
                <a:latin typeface="Twentieth Century"/>
                <a:ea typeface="Twentieth Century"/>
                <a:cs typeface="Twentieth Century"/>
                <a:sym typeface="Twentieth Century"/>
              </a:rPr>
              <a:t>Dilihat</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dari</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masing-masing</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sentimen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jumlah</a:t>
            </a:r>
            <a:r>
              <a:rPr lang="en-US" dirty="0">
                <a:latin typeface="Twentieth Century"/>
                <a:ea typeface="Twentieth Century"/>
                <a:cs typeface="Twentieth Century"/>
                <a:sym typeface="Twentieth Century"/>
              </a:rPr>
              <a:t> kata yang </a:t>
            </a:r>
            <a:r>
              <a:rPr lang="en-US" dirty="0" err="1">
                <a:latin typeface="Twentieth Century"/>
                <a:ea typeface="Twentieth Century"/>
                <a:cs typeface="Twentieth Century"/>
                <a:sym typeface="Twentieth Century"/>
              </a:rPr>
              <a:t>digunakan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dalam</a:t>
            </a:r>
            <a:r>
              <a:rPr lang="en-US" dirty="0">
                <a:latin typeface="Twentieth Century"/>
                <a:ea typeface="Twentieth Century"/>
                <a:cs typeface="Twentieth Century"/>
                <a:sym typeface="Twentieth Century"/>
              </a:rPr>
              <a:t> tweet </a:t>
            </a:r>
            <a:r>
              <a:rPr lang="en-US" dirty="0" err="1">
                <a:latin typeface="Twentieth Century"/>
                <a:ea typeface="Twentieth Century"/>
                <a:cs typeface="Twentieth Century"/>
                <a:sym typeface="Twentieth Century"/>
              </a:rPr>
              <a:t>sentimen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positif</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lebih</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banyak</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dibandingkan</a:t>
            </a:r>
            <a:r>
              <a:rPr lang="en-US" dirty="0">
                <a:latin typeface="Twentieth Century"/>
                <a:ea typeface="Twentieth Century"/>
                <a:cs typeface="Twentieth Century"/>
                <a:sym typeface="Twentieth Century"/>
              </a:rPr>
              <a:t> kata pada tweet </a:t>
            </a:r>
            <a:r>
              <a:rPr lang="en-US" dirty="0" err="1">
                <a:latin typeface="Twentieth Century"/>
                <a:ea typeface="Twentieth Century"/>
                <a:cs typeface="Twentieth Century"/>
                <a:sym typeface="Twentieth Century"/>
              </a:rPr>
              <a:t>dengan</a:t>
            </a:r>
            <a:r>
              <a:rPr lang="en-US" dirty="0">
                <a:latin typeface="Twentieth Century"/>
                <a:ea typeface="Twentieth Century"/>
                <a:cs typeface="Twentieth Century"/>
                <a:sym typeface="Twentieth Century"/>
              </a:rPr>
              <a:t> label </a:t>
            </a:r>
            <a:r>
              <a:rPr lang="en-US" dirty="0" err="1">
                <a:latin typeface="Twentieth Century"/>
                <a:ea typeface="Twentieth Century"/>
                <a:cs typeface="Twentieth Century"/>
                <a:sym typeface="Twentieth Century"/>
              </a:rPr>
              <a:t>sentimen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negatif</a:t>
            </a:r>
            <a:r>
              <a:rPr lang="en-US" dirty="0">
                <a:latin typeface="Twentieth Century"/>
                <a:ea typeface="Twentieth Century"/>
                <a:cs typeface="Twentieth Century"/>
                <a:sym typeface="Twentieth Century"/>
              </a:rPr>
              <a:t> dan </a:t>
            </a:r>
            <a:r>
              <a:rPr lang="en-US" dirty="0" err="1">
                <a:latin typeface="Twentieth Century"/>
                <a:ea typeface="Twentieth Century"/>
                <a:cs typeface="Twentieth Century"/>
                <a:sym typeface="Twentieth Century"/>
              </a:rPr>
              <a:t>netral</a:t>
            </a:r>
            <a:r>
              <a:rPr lang="en-US" dirty="0">
                <a:latin typeface="Twentieth Century"/>
                <a:ea typeface="Twentieth Century"/>
                <a:cs typeface="Twentieth Century"/>
                <a:sym typeface="Twentieth Century"/>
              </a:rPr>
              <a:t>.</a:t>
            </a:r>
            <a:endParaRPr dirty="0">
              <a:latin typeface="Twentieth Century"/>
              <a:ea typeface="Twentieth Century"/>
              <a:cs typeface="Twentieth Century"/>
              <a:sym typeface="Twentieth Century"/>
            </a:endParaRPr>
          </a:p>
          <a:p>
            <a:pPr marL="457200" lvl="0" indent="-323850" algn="just" rtl="0">
              <a:lnSpc>
                <a:spcPct val="115000"/>
              </a:lnSpc>
              <a:spcBef>
                <a:spcPts val="0"/>
              </a:spcBef>
              <a:spcAft>
                <a:spcPts val="0"/>
              </a:spcAft>
              <a:buSzPts val="1500"/>
              <a:buFont typeface="Twentieth Century"/>
              <a:buAutoNum type="arabicPeriod"/>
            </a:pPr>
            <a:r>
              <a:rPr lang="en-US" dirty="0" err="1">
                <a:latin typeface="Twentieth Century"/>
                <a:ea typeface="Twentieth Century"/>
                <a:cs typeface="Twentieth Century"/>
                <a:sym typeface="Twentieth Century"/>
              </a:rPr>
              <a:t>Akurasi</a:t>
            </a:r>
            <a:r>
              <a:rPr lang="en-US" dirty="0">
                <a:latin typeface="Twentieth Century"/>
                <a:ea typeface="Twentieth Century"/>
                <a:cs typeface="Twentieth Century"/>
                <a:sym typeface="Twentieth Century"/>
              </a:rPr>
              <a:t> model NN dan LSTM </a:t>
            </a:r>
            <a:r>
              <a:rPr lang="en-US" dirty="0" err="1">
                <a:latin typeface="Twentieth Century"/>
                <a:ea typeface="Twentieth Century"/>
                <a:cs typeface="Twentieth Century"/>
                <a:sym typeface="Twentieth Century"/>
              </a:rPr>
              <a:t>diatas</a:t>
            </a:r>
            <a:r>
              <a:rPr lang="en-US" dirty="0">
                <a:latin typeface="Twentieth Century"/>
                <a:ea typeface="Twentieth Century"/>
                <a:cs typeface="Twentieth Century"/>
                <a:sym typeface="Twentieth Century"/>
              </a:rPr>
              <a:t> 80%, </a:t>
            </a:r>
            <a:r>
              <a:rPr lang="en-US" dirty="0" err="1">
                <a:latin typeface="Twentieth Century"/>
                <a:ea typeface="Twentieth Century"/>
                <a:cs typeface="Twentieth Century"/>
                <a:sym typeface="Twentieth Century"/>
              </a:rPr>
              <a:t>namun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performa</a:t>
            </a:r>
            <a:r>
              <a:rPr lang="en-US" dirty="0">
                <a:latin typeface="Twentieth Century"/>
                <a:ea typeface="Twentieth Century"/>
                <a:cs typeface="Twentieth Century"/>
                <a:sym typeface="Twentieth Century"/>
              </a:rPr>
              <a:t> model </a:t>
            </a:r>
            <a:r>
              <a:rPr lang="en-US" dirty="0" err="1">
                <a:latin typeface="Twentieth Century"/>
                <a:ea typeface="Twentieth Century"/>
                <a:cs typeface="Twentieth Century"/>
                <a:sym typeface="Twentieth Century"/>
              </a:rPr>
              <a:t>masih</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cenderung</a:t>
            </a:r>
            <a:r>
              <a:rPr lang="en-US" dirty="0">
                <a:latin typeface="Twentieth Century"/>
                <a:ea typeface="Twentieth Century"/>
                <a:cs typeface="Twentieth Century"/>
                <a:sym typeface="Twentieth Century"/>
              </a:rPr>
              <a:t> overfitting dan underfitting </a:t>
            </a:r>
            <a:r>
              <a:rPr lang="en-US" dirty="0" err="1">
                <a:latin typeface="Twentieth Century"/>
                <a:ea typeface="Twentieth Century"/>
                <a:cs typeface="Twentieth Century"/>
                <a:sym typeface="Twentieth Century"/>
              </a:rPr>
              <a:t>untuk</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prediksi</a:t>
            </a:r>
            <a:r>
              <a:rPr lang="en-US" dirty="0">
                <a:latin typeface="Twentieth Century"/>
                <a:ea typeface="Twentieth Century"/>
                <a:cs typeface="Twentieth Century"/>
                <a:sym typeface="Twentieth Century"/>
              </a:rPr>
              <a:t>.</a:t>
            </a:r>
          </a:p>
          <a:p>
            <a:pPr marL="457200" lvl="0" indent="-323850" algn="just" rtl="0">
              <a:lnSpc>
                <a:spcPct val="115000"/>
              </a:lnSpc>
              <a:spcBef>
                <a:spcPts val="0"/>
              </a:spcBef>
              <a:spcAft>
                <a:spcPts val="0"/>
              </a:spcAft>
              <a:buSzPts val="1500"/>
              <a:buFont typeface="Twentieth Century"/>
              <a:buAutoNum type="arabicPeriod"/>
            </a:pPr>
            <a:r>
              <a:rPr lang="en-US" dirty="0">
                <a:latin typeface="Twentieth Century"/>
                <a:ea typeface="Twentieth Century"/>
                <a:cs typeface="Twentieth Century"/>
                <a:sym typeface="Twentieth Century"/>
              </a:rPr>
              <a:t>Model NN </a:t>
            </a:r>
            <a:r>
              <a:rPr lang="en-US" dirty="0" err="1">
                <a:latin typeface="Twentieth Century"/>
                <a:ea typeface="Twentieth Century"/>
                <a:cs typeface="Twentieth Century"/>
                <a:sym typeface="Twentieth Century"/>
              </a:rPr>
              <a:t>memperlihatkan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akurasi</a:t>
            </a:r>
            <a:r>
              <a:rPr lang="en-US" dirty="0">
                <a:latin typeface="Twentieth Century"/>
                <a:ea typeface="Twentieth Century"/>
                <a:cs typeface="Twentieth Century"/>
                <a:sym typeface="Twentieth Century"/>
              </a:rPr>
              <a:t> yang </a:t>
            </a:r>
            <a:r>
              <a:rPr lang="en-US" dirty="0" err="1">
                <a:latin typeface="Twentieth Century"/>
                <a:ea typeface="Twentieth Century"/>
                <a:cs typeface="Twentieth Century"/>
                <a:sym typeface="Twentieth Century"/>
              </a:rPr>
              <a:t>lebih</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baik</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jika</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menggunakan</a:t>
            </a:r>
            <a:r>
              <a:rPr lang="en-US" dirty="0">
                <a:latin typeface="Twentieth Century"/>
                <a:ea typeface="Twentieth Century"/>
                <a:cs typeface="Twentieth Century"/>
                <a:sym typeface="Twentieth Century"/>
              </a:rPr>
              <a:t> </a:t>
            </a:r>
            <a:r>
              <a:rPr lang="en-US" i="1" dirty="0">
                <a:latin typeface="Twentieth Century"/>
                <a:ea typeface="Twentieth Century"/>
                <a:cs typeface="Twentieth Century"/>
                <a:sym typeface="Twentieth Century"/>
              </a:rPr>
              <a:t>tools </a:t>
            </a:r>
            <a:r>
              <a:rPr lang="en-US" dirty="0" err="1">
                <a:latin typeface="Twentieth Century"/>
                <a:ea typeface="Twentieth Century"/>
                <a:cs typeface="Twentieth Century"/>
                <a:sym typeface="Twentieth Century"/>
              </a:rPr>
              <a:t>Tensorflow</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dibandingkan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Sklearn</a:t>
            </a:r>
            <a:r>
              <a:rPr lang="en-US" dirty="0">
                <a:latin typeface="Twentieth Century"/>
                <a:ea typeface="Twentieth Century"/>
                <a:cs typeface="Twentieth Century"/>
                <a:sym typeface="Twentieth Century"/>
              </a:rPr>
              <a:t>.</a:t>
            </a:r>
          </a:p>
          <a:p>
            <a:pPr marL="457200" lvl="0" indent="-323850" algn="just" rtl="0">
              <a:lnSpc>
                <a:spcPct val="115000"/>
              </a:lnSpc>
              <a:spcBef>
                <a:spcPts val="0"/>
              </a:spcBef>
              <a:spcAft>
                <a:spcPts val="0"/>
              </a:spcAft>
              <a:buSzPts val="1500"/>
              <a:buFont typeface="Twentieth Century"/>
              <a:buAutoNum type="arabicPeriod"/>
            </a:pPr>
            <a:r>
              <a:rPr lang="en-US" dirty="0">
                <a:latin typeface="Twentieth Century"/>
                <a:ea typeface="Twentieth Century"/>
                <a:cs typeface="Twentieth Century"/>
                <a:sym typeface="Twentieth Century"/>
              </a:rPr>
              <a:t>Model LSTM </a:t>
            </a:r>
            <a:r>
              <a:rPr lang="en-US" dirty="0" err="1">
                <a:latin typeface="Twentieth Century"/>
                <a:ea typeface="Twentieth Century"/>
                <a:cs typeface="Twentieth Century"/>
                <a:sym typeface="Twentieth Century"/>
              </a:rPr>
              <a:t>memperlihatkan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akurasi</a:t>
            </a:r>
            <a:r>
              <a:rPr lang="en-US" dirty="0">
                <a:latin typeface="Twentieth Century"/>
                <a:ea typeface="Twentieth Century"/>
                <a:cs typeface="Twentieth Century"/>
                <a:sym typeface="Twentieth Century"/>
              </a:rPr>
              <a:t> yang </a:t>
            </a:r>
            <a:r>
              <a:rPr lang="en-US" dirty="0" err="1">
                <a:latin typeface="Twentieth Century"/>
                <a:ea typeface="Twentieth Century"/>
                <a:cs typeface="Twentieth Century"/>
                <a:sym typeface="Twentieth Century"/>
              </a:rPr>
              <a:t>lebih</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baik</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dibandingkan</a:t>
            </a:r>
            <a:r>
              <a:rPr lang="en-US" dirty="0">
                <a:latin typeface="Twentieth Century"/>
                <a:ea typeface="Twentieth Century"/>
                <a:cs typeface="Twentieth Century"/>
                <a:sym typeface="Twentieth Century"/>
              </a:rPr>
              <a:t> model NN.</a:t>
            </a:r>
            <a:endParaRPr dirty="0">
              <a:latin typeface="Twentieth Century"/>
              <a:ea typeface="Twentieth Century"/>
              <a:cs typeface="Twentieth Century"/>
              <a:sym typeface="Twentieth Century"/>
            </a:endParaRPr>
          </a:p>
          <a:p>
            <a:pPr marL="457200" lvl="0" indent="-323850" algn="just" rtl="0">
              <a:lnSpc>
                <a:spcPct val="115000"/>
              </a:lnSpc>
              <a:spcBef>
                <a:spcPts val="0"/>
              </a:spcBef>
              <a:spcAft>
                <a:spcPts val="0"/>
              </a:spcAft>
              <a:buSzPts val="1500"/>
              <a:buFont typeface="Twentieth Century"/>
              <a:buAutoNum type="arabicPeriod"/>
            </a:pPr>
            <a:r>
              <a:rPr lang="en-US" dirty="0" err="1">
                <a:latin typeface="Twentieth Century"/>
                <a:ea typeface="Twentieth Century"/>
                <a:cs typeface="Twentieth Century"/>
                <a:sym typeface="Twentieth Century"/>
              </a:rPr>
              <a:t>Pengukuran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performa</a:t>
            </a:r>
            <a:r>
              <a:rPr lang="en-US" dirty="0">
                <a:latin typeface="Twentieth Century"/>
                <a:ea typeface="Twentieth Century"/>
                <a:cs typeface="Twentieth Century"/>
                <a:sym typeface="Twentieth Century"/>
              </a:rPr>
              <a:t> model </a:t>
            </a:r>
            <a:r>
              <a:rPr lang="en-US" dirty="0" err="1">
                <a:latin typeface="Twentieth Century"/>
                <a:ea typeface="Twentieth Century"/>
                <a:cs typeface="Twentieth Century"/>
                <a:sym typeface="Twentieth Century"/>
              </a:rPr>
              <a:t>dengan</a:t>
            </a:r>
            <a:r>
              <a:rPr lang="en-US" dirty="0">
                <a:latin typeface="Twentieth Century"/>
                <a:ea typeface="Twentieth Century"/>
                <a:cs typeface="Twentieth Century"/>
                <a:sym typeface="Twentieth Century"/>
              </a:rPr>
              <a:t> </a:t>
            </a:r>
            <a:r>
              <a:rPr lang="en-US" i="1" dirty="0">
                <a:latin typeface="Twentieth Century"/>
                <a:ea typeface="Twentieth Century"/>
                <a:cs typeface="Twentieth Century"/>
                <a:sym typeface="Twentieth Century"/>
              </a:rPr>
              <a:t>confusion matrix </a:t>
            </a:r>
            <a:r>
              <a:rPr lang="en-US" dirty="0" err="1">
                <a:latin typeface="Twentieth Century"/>
                <a:ea typeface="Twentieth Century"/>
                <a:cs typeface="Twentieth Century"/>
                <a:sym typeface="Twentieth Century"/>
              </a:rPr>
              <a:t>lebih</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dominan</a:t>
            </a:r>
            <a:r>
              <a:rPr lang="en-US" dirty="0">
                <a:latin typeface="Twentieth Century"/>
                <a:ea typeface="Twentieth Century"/>
                <a:cs typeface="Twentieth Century"/>
                <a:sym typeface="Twentieth Century"/>
              </a:rPr>
              <a:t> pada </a:t>
            </a:r>
            <a:r>
              <a:rPr lang="en-US" i="1" dirty="0">
                <a:latin typeface="Twentieth Century"/>
                <a:ea typeface="Twentieth Century"/>
                <a:cs typeface="Twentieth Century"/>
                <a:sym typeface="Twentieth Century"/>
              </a:rPr>
              <a:t>true positive</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artinya</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jumlah</a:t>
            </a:r>
            <a:r>
              <a:rPr lang="en-US" dirty="0">
                <a:latin typeface="Twentieth Century"/>
                <a:ea typeface="Twentieth Century"/>
                <a:cs typeface="Twentieth Century"/>
                <a:sym typeface="Twentieth Century"/>
              </a:rPr>
              <a:t> data </a:t>
            </a:r>
            <a:r>
              <a:rPr lang="en-US" dirty="0" err="1">
                <a:latin typeface="Twentieth Century"/>
                <a:ea typeface="Twentieth Century"/>
                <a:cs typeface="Twentieth Century"/>
                <a:sym typeface="Twentieth Century"/>
              </a:rPr>
              <a:t>aktual</a:t>
            </a:r>
            <a:r>
              <a:rPr lang="en-US" dirty="0">
                <a:latin typeface="Twentieth Century"/>
                <a:ea typeface="Twentieth Century"/>
                <a:cs typeface="Twentieth Century"/>
                <a:sym typeface="Twentieth Century"/>
              </a:rPr>
              <a:t> dan </a:t>
            </a:r>
            <a:r>
              <a:rPr lang="en-US" dirty="0" err="1">
                <a:latin typeface="Twentieth Century"/>
                <a:ea typeface="Twentieth Century"/>
                <a:cs typeface="Twentieth Century"/>
                <a:sym typeface="Twentieth Century"/>
              </a:rPr>
              <a:t>prediksinya</a:t>
            </a:r>
            <a:r>
              <a:rPr lang="en-US" dirty="0">
                <a:latin typeface="Twentieth Century"/>
                <a:ea typeface="Twentieth Century"/>
                <a:cs typeface="Twentieth Century"/>
                <a:sym typeface="Twentieth Century"/>
              </a:rPr>
              <a:t> yang </a:t>
            </a:r>
            <a:r>
              <a:rPr lang="en-US" dirty="0" err="1">
                <a:latin typeface="Twentieth Century"/>
                <a:ea typeface="Twentieth Century"/>
                <a:cs typeface="Twentieth Century"/>
                <a:sym typeface="Twentieth Century"/>
              </a:rPr>
              <a:t>terlabel</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dengan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sentimen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positif</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lebih</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dominan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dipicu</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dengan</a:t>
            </a:r>
            <a:r>
              <a:rPr lang="en-US" dirty="0">
                <a:latin typeface="Twentieth Century"/>
                <a:ea typeface="Twentieth Century"/>
                <a:cs typeface="Twentieth Century"/>
                <a:sym typeface="Twentieth Century"/>
              </a:rPr>
              <a:t> </a:t>
            </a:r>
            <a:r>
              <a:rPr lang="en-US" dirty="0" err="1">
                <a:latin typeface="Twentieth Century"/>
                <a:ea typeface="Twentieth Century"/>
                <a:cs typeface="Twentieth Century"/>
                <a:sym typeface="Twentieth Century"/>
              </a:rPr>
              <a:t>banyaknya</a:t>
            </a:r>
            <a:r>
              <a:rPr lang="en-US" dirty="0">
                <a:latin typeface="Twentieth Century"/>
                <a:ea typeface="Twentieth Century"/>
                <a:cs typeface="Twentieth Century"/>
                <a:sym typeface="Twentieth Century"/>
              </a:rPr>
              <a:t> data label </a:t>
            </a:r>
            <a:r>
              <a:rPr lang="en-US" dirty="0" err="1">
                <a:latin typeface="Twentieth Century"/>
                <a:ea typeface="Twentieth Century"/>
                <a:cs typeface="Twentieth Century"/>
                <a:sym typeface="Twentieth Century"/>
              </a:rPr>
              <a:t>positif</a:t>
            </a:r>
            <a:r>
              <a:rPr lang="en-US" dirty="0">
                <a:latin typeface="Twentieth Century"/>
                <a:ea typeface="Twentieth Century"/>
                <a:cs typeface="Twentieth Century"/>
                <a:sym typeface="Twentieth Century"/>
              </a:rPr>
              <a:t> yang </a:t>
            </a:r>
            <a:r>
              <a:rPr lang="en-US" dirty="0" err="1">
                <a:latin typeface="Twentieth Century"/>
                <a:ea typeface="Twentieth Century"/>
                <a:cs typeface="Twentieth Century"/>
                <a:sym typeface="Twentieth Century"/>
              </a:rPr>
              <a:t>mendominasi</a:t>
            </a:r>
            <a:r>
              <a:rPr lang="en-US" dirty="0">
                <a:latin typeface="Twentieth Century"/>
                <a:ea typeface="Twentieth Century"/>
                <a:cs typeface="Twentieth Century"/>
                <a:sym typeface="Twentieth Century"/>
              </a:rPr>
              <a:t>).</a:t>
            </a:r>
            <a:endParaRPr dirty="0">
              <a:latin typeface="Twentieth Century"/>
              <a:ea typeface="Twentieth Century"/>
              <a:cs typeface="Twentieth Century"/>
              <a:sym typeface="Twentieth Century"/>
            </a:endParaRPr>
          </a:p>
        </p:txBody>
      </p:sp>
      <p:sp>
        <p:nvSpPr>
          <p:cNvPr id="674" name="Google Shape;674;p2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dirty="0"/>
              <a:t>Conclusions</a:t>
            </a:r>
            <a:endParaRPr dirty="0"/>
          </a:p>
        </p:txBody>
      </p:sp>
      <p:cxnSp>
        <p:nvCxnSpPr>
          <p:cNvPr id="675" name="Google Shape;675;p24"/>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676" name="Google Shape;676;p24"/>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677" name="Google Shape;677;p24"/>
          <p:cNvPicPr preferRelativeResize="0"/>
          <p:nvPr/>
        </p:nvPicPr>
        <p:blipFill>
          <a:blip r:embed="rId4">
            <a:alphaModFix/>
          </a:blip>
          <a:stretch>
            <a:fillRect/>
          </a:stretch>
        </p:blipFill>
        <p:spPr>
          <a:xfrm>
            <a:off x="457200" y="1601250"/>
            <a:ext cx="1956125" cy="1880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g1a2d44ab21a_2_5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Recommendation</a:t>
            </a:r>
            <a:endParaRPr/>
          </a:p>
        </p:txBody>
      </p:sp>
      <p:sp>
        <p:nvSpPr>
          <p:cNvPr id="683" name="Google Shape;683;g1a2d44ab21a_2_50"/>
          <p:cNvSpPr txBox="1">
            <a:spLocks noGrp="1"/>
          </p:cNvSpPr>
          <p:nvPr>
            <p:ph type="body" idx="1"/>
          </p:nvPr>
        </p:nvSpPr>
        <p:spPr>
          <a:xfrm>
            <a:off x="665500" y="1459200"/>
            <a:ext cx="5730300" cy="3087600"/>
          </a:xfrm>
          <a:prstGeom prst="rect">
            <a:avLst/>
          </a:prstGeom>
          <a:noFill/>
          <a:ln>
            <a:noFill/>
          </a:ln>
        </p:spPr>
        <p:txBody>
          <a:bodyPr spcFirstLastPara="1" wrap="square" lIns="91425" tIns="91425" rIns="91425" bIns="91425" anchor="t" anchorCtr="0">
            <a:normAutofit/>
          </a:bodyPr>
          <a:lstStyle/>
          <a:p>
            <a:pPr marL="457200" lvl="0" indent="-349250" algn="just" rtl="0">
              <a:lnSpc>
                <a:spcPct val="114000"/>
              </a:lnSpc>
              <a:spcBef>
                <a:spcPts val="0"/>
              </a:spcBef>
              <a:spcAft>
                <a:spcPts val="0"/>
              </a:spcAft>
              <a:buClr>
                <a:srgbClr val="000000"/>
              </a:buClr>
              <a:buSzPts val="1900"/>
              <a:buFont typeface="Twentieth Century"/>
              <a:buAutoNum type="arabicPeriod"/>
            </a:pPr>
            <a:r>
              <a:rPr lang="en-US" sz="1900">
                <a:solidFill>
                  <a:srgbClr val="000000"/>
                </a:solidFill>
                <a:latin typeface="Twentieth Century"/>
                <a:ea typeface="Twentieth Century"/>
                <a:cs typeface="Twentieth Century"/>
                <a:sym typeface="Twentieth Century"/>
              </a:rPr>
              <a:t>Perbanyak jumlah dataset sentiment untuk masing-masing kategori. </a:t>
            </a:r>
            <a:endParaRPr sz="1900">
              <a:solidFill>
                <a:srgbClr val="000000"/>
              </a:solidFill>
              <a:latin typeface="Twentieth Century"/>
              <a:ea typeface="Twentieth Century"/>
              <a:cs typeface="Twentieth Century"/>
              <a:sym typeface="Twentieth Century"/>
            </a:endParaRPr>
          </a:p>
          <a:p>
            <a:pPr marL="457200" lvl="0" indent="-349250" algn="just" rtl="0">
              <a:lnSpc>
                <a:spcPct val="114000"/>
              </a:lnSpc>
              <a:spcBef>
                <a:spcPts val="0"/>
              </a:spcBef>
              <a:spcAft>
                <a:spcPts val="0"/>
              </a:spcAft>
              <a:buClr>
                <a:srgbClr val="000000"/>
              </a:buClr>
              <a:buSzPts val="1900"/>
              <a:buFont typeface="Twentieth Century"/>
              <a:buAutoNum type="arabicPeriod"/>
            </a:pPr>
            <a:r>
              <a:rPr lang="en-US" sz="1900">
                <a:solidFill>
                  <a:srgbClr val="000000"/>
                </a:solidFill>
                <a:latin typeface="Twentieth Century"/>
                <a:ea typeface="Twentieth Century"/>
                <a:cs typeface="Twentieth Century"/>
                <a:sym typeface="Twentieth Century"/>
              </a:rPr>
              <a:t>Menggunakan data yang lebih proporsional untuk setiap sentimen, sehingga model yang dihasilkan lebih goodfit.</a:t>
            </a:r>
            <a:endParaRPr sz="1900">
              <a:solidFill>
                <a:srgbClr val="000000"/>
              </a:solidFill>
              <a:latin typeface="Twentieth Century"/>
              <a:ea typeface="Twentieth Century"/>
              <a:cs typeface="Twentieth Century"/>
              <a:sym typeface="Twentieth Century"/>
            </a:endParaRPr>
          </a:p>
          <a:p>
            <a:pPr marL="457200" lvl="0" indent="-349250" algn="just" rtl="0">
              <a:lnSpc>
                <a:spcPct val="114000"/>
              </a:lnSpc>
              <a:spcBef>
                <a:spcPts val="0"/>
              </a:spcBef>
              <a:spcAft>
                <a:spcPts val="0"/>
              </a:spcAft>
              <a:buClr>
                <a:srgbClr val="000000"/>
              </a:buClr>
              <a:buSzPts val="1900"/>
              <a:buFont typeface="Twentieth Century"/>
              <a:buAutoNum type="arabicPeriod"/>
            </a:pPr>
            <a:r>
              <a:rPr lang="en-US" sz="1900">
                <a:solidFill>
                  <a:srgbClr val="000000"/>
                </a:solidFill>
                <a:latin typeface="Twentieth Century"/>
                <a:ea typeface="Twentieth Century"/>
                <a:cs typeface="Twentieth Century"/>
                <a:sym typeface="Twentieth Century"/>
              </a:rPr>
              <a:t>Proses cleansing agar dilakukan lebih kompleks, perlu mendefinisikan kembali stopword yang sesuai/kurang sesuai dengan kondisi data.</a:t>
            </a:r>
            <a:endParaRPr sz="1900">
              <a:solidFill>
                <a:srgbClr val="000000"/>
              </a:solidFill>
              <a:latin typeface="Twentieth Century"/>
              <a:ea typeface="Twentieth Century"/>
              <a:cs typeface="Twentieth Century"/>
              <a:sym typeface="Twentieth Century"/>
            </a:endParaRPr>
          </a:p>
        </p:txBody>
      </p:sp>
      <p:cxnSp>
        <p:nvCxnSpPr>
          <p:cNvPr id="684" name="Google Shape;684;g1a2d44ab21a_2_50"/>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685" name="Google Shape;685;g1a2d44ab21a_2_50"/>
          <p:cNvPicPr preferRelativeResize="0"/>
          <p:nvPr/>
        </p:nvPicPr>
        <p:blipFill rotWithShape="1">
          <a:blip r:embed="rId3">
            <a:alphaModFix/>
          </a:blip>
          <a:srcRect/>
          <a:stretch/>
        </p:blipFill>
        <p:spPr>
          <a:xfrm>
            <a:off x="7649550" y="243910"/>
            <a:ext cx="1318933" cy="349633"/>
          </a:xfrm>
          <a:prstGeom prst="rect">
            <a:avLst/>
          </a:prstGeom>
          <a:noFill/>
          <a:ln>
            <a:noFill/>
          </a:ln>
        </p:spPr>
      </p:pic>
      <p:pic>
        <p:nvPicPr>
          <p:cNvPr id="686" name="Google Shape;686;g1a2d44ab21a_2_50"/>
          <p:cNvPicPr preferRelativeResize="0"/>
          <p:nvPr/>
        </p:nvPicPr>
        <p:blipFill>
          <a:blip r:embed="rId4">
            <a:alphaModFix/>
          </a:blip>
          <a:stretch>
            <a:fillRect/>
          </a:stretch>
        </p:blipFill>
        <p:spPr>
          <a:xfrm>
            <a:off x="6121825" y="2841300"/>
            <a:ext cx="3022175" cy="23021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2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References &amp; Resources</a:t>
            </a:r>
            <a:endParaRPr/>
          </a:p>
        </p:txBody>
      </p:sp>
      <p:sp>
        <p:nvSpPr>
          <p:cNvPr id="692" name="Google Shape;692;p25"/>
          <p:cNvSpPr txBox="1">
            <a:spLocks noGrp="1"/>
          </p:cNvSpPr>
          <p:nvPr>
            <p:ph type="body" idx="1"/>
          </p:nvPr>
        </p:nvSpPr>
        <p:spPr>
          <a:xfrm>
            <a:off x="806675" y="1465350"/>
            <a:ext cx="7748700" cy="3300600"/>
          </a:xfrm>
          <a:prstGeom prst="rect">
            <a:avLst/>
          </a:prstGeom>
          <a:noFill/>
          <a:ln>
            <a:noFill/>
          </a:ln>
        </p:spPr>
        <p:txBody>
          <a:bodyPr spcFirstLastPara="1" wrap="square" lIns="91425" tIns="91425" rIns="91425" bIns="91425" anchor="t" anchorCtr="0">
            <a:noAutofit/>
          </a:bodyPr>
          <a:lstStyle/>
          <a:p>
            <a:pPr marL="457200" marR="50800" lvl="0" indent="-304800" algn="just" rtl="0">
              <a:lnSpc>
                <a:spcPct val="100000"/>
              </a:lnSpc>
              <a:spcBef>
                <a:spcPts val="0"/>
              </a:spcBef>
              <a:spcAft>
                <a:spcPts val="0"/>
              </a:spcAft>
              <a:buClr>
                <a:schemeClr val="accent3"/>
              </a:buClr>
              <a:buSzPts val="1200"/>
              <a:buFont typeface="Twentieth Century"/>
              <a:buChar char="●"/>
            </a:pPr>
            <a:r>
              <a:rPr lang="en-US" sz="1200">
                <a:solidFill>
                  <a:schemeClr val="accent3"/>
                </a:solidFill>
                <a:highlight>
                  <a:srgbClr val="FFFFFF"/>
                </a:highlight>
                <a:latin typeface="Twentieth Century"/>
                <a:ea typeface="Twentieth Century"/>
                <a:cs typeface="Twentieth Century"/>
                <a:sym typeface="Twentieth Century"/>
              </a:rPr>
              <a:t>Anistya, F., &amp; Setiawan, E. B. (2021). Hate Speech Detection on Twitter in Indonesia with Feature Expansion Using GloVe. </a:t>
            </a:r>
            <a:r>
              <a:rPr lang="en-US" sz="1200" i="1">
                <a:solidFill>
                  <a:schemeClr val="accent3"/>
                </a:solidFill>
                <a:highlight>
                  <a:srgbClr val="FFFFFF"/>
                </a:highlight>
                <a:latin typeface="Twentieth Century"/>
                <a:ea typeface="Twentieth Century"/>
                <a:cs typeface="Twentieth Century"/>
                <a:sym typeface="Twentieth Century"/>
              </a:rPr>
              <a:t>Jurnal RESTI (Rekayasa Sistem Dan Teknologi Informasi)</a:t>
            </a:r>
            <a:r>
              <a:rPr lang="en-US" sz="1200">
                <a:solidFill>
                  <a:schemeClr val="accent3"/>
                </a:solidFill>
                <a:highlight>
                  <a:srgbClr val="FFFFFF"/>
                </a:highlight>
                <a:latin typeface="Twentieth Century"/>
                <a:ea typeface="Twentieth Century"/>
                <a:cs typeface="Twentieth Century"/>
                <a:sym typeface="Twentieth Century"/>
              </a:rPr>
              <a:t>, </a:t>
            </a:r>
            <a:r>
              <a:rPr lang="en-US" sz="1200" i="1">
                <a:solidFill>
                  <a:schemeClr val="accent3"/>
                </a:solidFill>
                <a:highlight>
                  <a:srgbClr val="FFFFFF"/>
                </a:highlight>
                <a:latin typeface="Twentieth Century"/>
                <a:ea typeface="Twentieth Century"/>
                <a:cs typeface="Twentieth Century"/>
                <a:sym typeface="Twentieth Century"/>
              </a:rPr>
              <a:t>5</a:t>
            </a:r>
            <a:r>
              <a:rPr lang="en-US" sz="1200">
                <a:solidFill>
                  <a:schemeClr val="accent3"/>
                </a:solidFill>
                <a:highlight>
                  <a:srgbClr val="FFFFFF"/>
                </a:highlight>
                <a:latin typeface="Twentieth Century"/>
                <a:ea typeface="Twentieth Century"/>
                <a:cs typeface="Twentieth Century"/>
                <a:sym typeface="Twentieth Century"/>
              </a:rPr>
              <a:t>(6), 1044-1051.</a:t>
            </a:r>
            <a:endParaRPr sz="1200">
              <a:solidFill>
                <a:schemeClr val="accent3"/>
              </a:solidFill>
              <a:highlight>
                <a:srgbClr val="FFFFFF"/>
              </a:highlight>
              <a:latin typeface="Twentieth Century"/>
              <a:ea typeface="Twentieth Century"/>
              <a:cs typeface="Twentieth Century"/>
              <a:sym typeface="Twentieth Century"/>
            </a:endParaRPr>
          </a:p>
          <a:p>
            <a:pPr marL="457200" marR="50800" lvl="0" indent="-304800" algn="just" rtl="0">
              <a:lnSpc>
                <a:spcPct val="100000"/>
              </a:lnSpc>
              <a:spcBef>
                <a:spcPts val="0"/>
              </a:spcBef>
              <a:spcAft>
                <a:spcPts val="0"/>
              </a:spcAft>
              <a:buClr>
                <a:schemeClr val="accent3"/>
              </a:buClr>
              <a:buSzPts val="1200"/>
              <a:buFont typeface="Twentieth Century"/>
              <a:buChar char="●"/>
            </a:pPr>
            <a:r>
              <a:rPr lang="en-US" sz="1200">
                <a:solidFill>
                  <a:schemeClr val="accent3"/>
                </a:solidFill>
                <a:highlight>
                  <a:srgbClr val="FFFFFF"/>
                </a:highlight>
                <a:latin typeface="Twentieth Century"/>
                <a:ea typeface="Twentieth Century"/>
                <a:cs typeface="Twentieth Century"/>
                <a:sym typeface="Twentieth Century"/>
              </a:rPr>
              <a:t>Ibrohim, M. O., &amp; Budi, I. (2018). A dataset and preliminaries study for abusive language detection in Indonesian social media. </a:t>
            </a:r>
            <a:r>
              <a:rPr lang="en-US" sz="1200" i="1">
                <a:solidFill>
                  <a:schemeClr val="accent3"/>
                </a:solidFill>
                <a:highlight>
                  <a:srgbClr val="FFFFFF"/>
                </a:highlight>
                <a:latin typeface="Twentieth Century"/>
                <a:ea typeface="Twentieth Century"/>
                <a:cs typeface="Twentieth Century"/>
                <a:sym typeface="Twentieth Century"/>
              </a:rPr>
              <a:t>Procedia Computer Science</a:t>
            </a:r>
            <a:r>
              <a:rPr lang="en-US" sz="1200">
                <a:solidFill>
                  <a:schemeClr val="accent3"/>
                </a:solidFill>
                <a:highlight>
                  <a:srgbClr val="FFFFFF"/>
                </a:highlight>
                <a:latin typeface="Twentieth Century"/>
                <a:ea typeface="Twentieth Century"/>
                <a:cs typeface="Twentieth Century"/>
                <a:sym typeface="Twentieth Century"/>
              </a:rPr>
              <a:t>, </a:t>
            </a:r>
            <a:r>
              <a:rPr lang="en-US" sz="1200" i="1">
                <a:solidFill>
                  <a:schemeClr val="accent3"/>
                </a:solidFill>
                <a:highlight>
                  <a:srgbClr val="FFFFFF"/>
                </a:highlight>
                <a:latin typeface="Twentieth Century"/>
                <a:ea typeface="Twentieth Century"/>
                <a:cs typeface="Twentieth Century"/>
                <a:sym typeface="Twentieth Century"/>
              </a:rPr>
              <a:t>135</a:t>
            </a:r>
            <a:r>
              <a:rPr lang="en-US" sz="1200">
                <a:solidFill>
                  <a:schemeClr val="accent3"/>
                </a:solidFill>
                <a:highlight>
                  <a:srgbClr val="FFFFFF"/>
                </a:highlight>
                <a:latin typeface="Twentieth Century"/>
                <a:ea typeface="Twentieth Century"/>
                <a:cs typeface="Twentieth Century"/>
                <a:sym typeface="Twentieth Century"/>
              </a:rPr>
              <a:t>, 222-229.</a:t>
            </a:r>
            <a:endParaRPr sz="1200">
              <a:solidFill>
                <a:schemeClr val="accent3"/>
              </a:solidFill>
              <a:latin typeface="Twentieth Century"/>
              <a:ea typeface="Twentieth Century"/>
              <a:cs typeface="Twentieth Century"/>
              <a:sym typeface="Twentieth Century"/>
            </a:endParaRPr>
          </a:p>
          <a:p>
            <a:pPr marL="457200" marR="50800" lvl="0" indent="-304800" algn="just" rtl="0">
              <a:lnSpc>
                <a:spcPct val="100000"/>
              </a:lnSpc>
              <a:spcBef>
                <a:spcPts val="0"/>
              </a:spcBef>
              <a:spcAft>
                <a:spcPts val="0"/>
              </a:spcAft>
              <a:buClr>
                <a:schemeClr val="accent3"/>
              </a:buClr>
              <a:buSzPts val="1200"/>
              <a:buFont typeface="Twentieth Century"/>
              <a:buChar char="●"/>
            </a:pPr>
            <a:r>
              <a:rPr lang="en-US" sz="1200">
                <a:solidFill>
                  <a:schemeClr val="accent3"/>
                </a:solidFill>
                <a:latin typeface="Twentieth Century"/>
                <a:ea typeface="Twentieth Century"/>
                <a:cs typeface="Twentieth Century"/>
                <a:sym typeface="Twentieth Century"/>
              </a:rPr>
              <a:t>Thomas Davidson, Dana Warmsley, Michael W. Macy, and Ingmar Weber. 2017. Automated hate speech detection and the problem of offensive language. In International AAAI Conference on Web and Social Media (ICWSM), pages 512–515</a:t>
            </a:r>
            <a:endParaRPr sz="1200">
              <a:solidFill>
                <a:schemeClr val="accent3"/>
              </a:solidFill>
              <a:latin typeface="Twentieth Century"/>
              <a:ea typeface="Twentieth Century"/>
              <a:cs typeface="Twentieth Century"/>
              <a:sym typeface="Twentieth Century"/>
            </a:endParaRPr>
          </a:p>
          <a:p>
            <a:pPr marL="457200" marR="50800" lvl="0" indent="-304800" algn="just" rtl="0">
              <a:lnSpc>
                <a:spcPct val="100000"/>
              </a:lnSpc>
              <a:spcBef>
                <a:spcPts val="0"/>
              </a:spcBef>
              <a:spcAft>
                <a:spcPts val="0"/>
              </a:spcAft>
              <a:buClr>
                <a:schemeClr val="accent3"/>
              </a:buClr>
              <a:buSzPts val="1200"/>
              <a:buFont typeface="Twentieth Century"/>
              <a:buChar char="●"/>
            </a:pPr>
            <a:r>
              <a:rPr lang="en-US" sz="1200">
                <a:solidFill>
                  <a:schemeClr val="accent3"/>
                </a:solidFill>
                <a:latin typeface="Twentieth Century"/>
                <a:ea typeface="Twentieth Century"/>
                <a:cs typeface="Twentieth Century"/>
                <a:sym typeface="Twentieth Century"/>
              </a:rPr>
              <a:t>Ying Chen, Yilu Zhou, Sencun Zhu, and Heng Xu. 2012. Detecting offensive language in social media to protect adolescent online safety. In </a:t>
            </a:r>
            <a:r>
              <a:rPr lang="en-US" sz="1200" i="1">
                <a:solidFill>
                  <a:schemeClr val="accent3"/>
                </a:solidFill>
                <a:latin typeface="Twentieth Century"/>
                <a:ea typeface="Twentieth Century"/>
                <a:cs typeface="Twentieth Century"/>
                <a:sym typeface="Twentieth Century"/>
              </a:rPr>
              <a:t>Proceedings of the 2012 ASE/IEEE International Conference on Social Computing and 2012 ASE/IEEE International Conference on Privacy, Security, Risk and Trust</a:t>
            </a:r>
            <a:r>
              <a:rPr lang="en-US" sz="1200">
                <a:solidFill>
                  <a:schemeClr val="accent3"/>
                </a:solidFill>
                <a:latin typeface="Twentieth Century"/>
                <a:ea typeface="Twentieth Century"/>
                <a:cs typeface="Twentieth Century"/>
                <a:sym typeface="Twentieth Century"/>
              </a:rPr>
              <a:t>, SOCIALCOM-PASSAT ’12, pages 71– 80, Washington, DC, USA. IEEE Computer Society</a:t>
            </a:r>
            <a:endParaRPr sz="1200">
              <a:solidFill>
                <a:schemeClr val="accent3"/>
              </a:solidFill>
              <a:latin typeface="Twentieth Century"/>
              <a:ea typeface="Twentieth Century"/>
              <a:cs typeface="Twentieth Century"/>
              <a:sym typeface="Twentieth Century"/>
            </a:endParaRPr>
          </a:p>
          <a:p>
            <a:pPr marL="0" marR="50800" lvl="0" indent="0" algn="just" rtl="0">
              <a:lnSpc>
                <a:spcPct val="100000"/>
              </a:lnSpc>
              <a:spcBef>
                <a:spcPts val="0"/>
              </a:spcBef>
              <a:spcAft>
                <a:spcPts val="0"/>
              </a:spcAft>
              <a:buNone/>
            </a:pPr>
            <a:endParaRPr sz="1500">
              <a:solidFill>
                <a:srgbClr val="212121"/>
              </a:solidFill>
              <a:latin typeface="Twentieth Century"/>
              <a:ea typeface="Twentieth Century"/>
              <a:cs typeface="Twentieth Century"/>
              <a:sym typeface="Twentieth Century"/>
            </a:endParaRPr>
          </a:p>
          <a:p>
            <a:pPr marL="0" marR="50800" lvl="0" indent="0" algn="just" rtl="0">
              <a:lnSpc>
                <a:spcPct val="100000"/>
              </a:lnSpc>
              <a:spcBef>
                <a:spcPts val="0"/>
              </a:spcBef>
              <a:spcAft>
                <a:spcPts val="0"/>
              </a:spcAft>
              <a:buNone/>
            </a:pPr>
            <a:r>
              <a:rPr lang="en-US" sz="1500">
                <a:solidFill>
                  <a:srgbClr val="212121"/>
                </a:solidFill>
                <a:latin typeface="Twentieth Century"/>
                <a:ea typeface="Twentieth Century"/>
                <a:cs typeface="Twentieth Century"/>
                <a:sym typeface="Twentieth Century"/>
              </a:rPr>
              <a:t>Datasets</a:t>
            </a:r>
            <a:endParaRPr sz="1500">
              <a:solidFill>
                <a:srgbClr val="212121"/>
              </a:solidFill>
              <a:latin typeface="Twentieth Century"/>
              <a:ea typeface="Twentieth Century"/>
              <a:cs typeface="Twentieth Century"/>
              <a:sym typeface="Twentieth Century"/>
            </a:endParaRPr>
          </a:p>
          <a:p>
            <a:pPr marL="457200" marR="50800" lvl="0" indent="-323850" algn="just" rtl="0">
              <a:lnSpc>
                <a:spcPct val="100000"/>
              </a:lnSpc>
              <a:spcBef>
                <a:spcPts val="1200"/>
              </a:spcBef>
              <a:spcAft>
                <a:spcPts val="0"/>
              </a:spcAft>
              <a:buClr>
                <a:srgbClr val="212121"/>
              </a:buClr>
              <a:buSzPts val="1500"/>
              <a:buFont typeface="Twentieth Century"/>
              <a:buChar char="●"/>
            </a:pPr>
            <a:r>
              <a:rPr lang="en-US" sz="1500">
                <a:solidFill>
                  <a:srgbClr val="212121"/>
                </a:solidFill>
                <a:latin typeface="Twentieth Century"/>
                <a:ea typeface="Twentieth Century"/>
                <a:cs typeface="Twentieth Century"/>
                <a:sym typeface="Twentieth Century"/>
              </a:rPr>
              <a:t>https://www.kaggle.com/datasets/ilhamfp31/indonesian-abusive-and-hate-speech-twitter-text</a:t>
            </a:r>
            <a:endParaRPr sz="1500">
              <a:solidFill>
                <a:srgbClr val="212121"/>
              </a:solidFill>
              <a:latin typeface="Twentieth Century"/>
              <a:ea typeface="Twentieth Century"/>
              <a:cs typeface="Twentieth Century"/>
              <a:sym typeface="Twentieth Century"/>
            </a:endParaRPr>
          </a:p>
        </p:txBody>
      </p:sp>
      <p:cxnSp>
        <p:nvCxnSpPr>
          <p:cNvPr id="693" name="Google Shape;693;p25"/>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694" name="Google Shape;694;p25"/>
          <p:cNvPicPr preferRelativeResize="0"/>
          <p:nvPr/>
        </p:nvPicPr>
        <p:blipFill rotWithShape="1">
          <a:blip r:embed="rId3">
            <a:alphaModFix/>
          </a:blip>
          <a:srcRect/>
          <a:stretch/>
        </p:blipFill>
        <p:spPr>
          <a:xfrm>
            <a:off x="7649550" y="243910"/>
            <a:ext cx="1318933" cy="3496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Objective</a:t>
            </a:r>
            <a:endParaRPr/>
          </a:p>
        </p:txBody>
      </p:sp>
      <p:cxnSp>
        <p:nvCxnSpPr>
          <p:cNvPr id="316" name="Google Shape;316;p4"/>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sp>
        <p:nvSpPr>
          <p:cNvPr id="317" name="Google Shape;317;p4"/>
          <p:cNvSpPr/>
          <p:nvPr/>
        </p:nvSpPr>
        <p:spPr>
          <a:xfrm>
            <a:off x="1375646" y="1410076"/>
            <a:ext cx="7737669" cy="3314700"/>
          </a:xfrm>
          <a:prstGeom prst="rect">
            <a:avLst/>
          </a:prstGeom>
          <a:noFill/>
          <a:ln w="38100" cap="flat" cmpd="sng">
            <a:solidFill>
              <a:srgbClr val="05313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18" name="Google Shape;318;p4"/>
          <p:cNvPicPr preferRelativeResize="0"/>
          <p:nvPr/>
        </p:nvPicPr>
        <p:blipFill rotWithShape="1">
          <a:blip r:embed="rId3">
            <a:alphaModFix/>
          </a:blip>
          <a:srcRect/>
          <a:stretch/>
        </p:blipFill>
        <p:spPr>
          <a:xfrm>
            <a:off x="7649550" y="243910"/>
            <a:ext cx="1318933" cy="349633"/>
          </a:xfrm>
          <a:prstGeom prst="rect">
            <a:avLst/>
          </a:prstGeom>
          <a:noFill/>
          <a:ln>
            <a:noFill/>
          </a:ln>
        </p:spPr>
      </p:pic>
      <p:sp>
        <p:nvSpPr>
          <p:cNvPr id="319" name="Google Shape;319;p4"/>
          <p:cNvSpPr/>
          <p:nvPr/>
        </p:nvSpPr>
        <p:spPr>
          <a:xfrm>
            <a:off x="1797699" y="1410076"/>
            <a:ext cx="7346301" cy="351534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20" name="Google Shape;320;p4" descr="Why are you interested in increasing your Twitter followers? - Social media"/>
          <p:cNvPicPr preferRelativeResize="0"/>
          <p:nvPr/>
        </p:nvPicPr>
        <p:blipFill rotWithShape="1">
          <a:blip r:embed="rId4">
            <a:alphaModFix/>
          </a:blip>
          <a:srcRect/>
          <a:stretch/>
        </p:blipFill>
        <p:spPr>
          <a:xfrm>
            <a:off x="-1974941" y="1655663"/>
            <a:ext cx="5831821" cy="2907141"/>
          </a:xfrm>
          <a:prstGeom prst="rect">
            <a:avLst/>
          </a:prstGeom>
          <a:noFill/>
          <a:ln>
            <a:noFill/>
          </a:ln>
        </p:spPr>
      </p:pic>
      <p:sp>
        <p:nvSpPr>
          <p:cNvPr id="321" name="Google Shape;321;p4"/>
          <p:cNvSpPr txBox="1">
            <a:spLocks noGrp="1"/>
          </p:cNvSpPr>
          <p:nvPr>
            <p:ph type="body" idx="1"/>
          </p:nvPr>
        </p:nvSpPr>
        <p:spPr>
          <a:xfrm>
            <a:off x="5494492" y="1949067"/>
            <a:ext cx="3603480" cy="2366728"/>
          </a:xfrm>
          <a:prstGeom prst="rect">
            <a:avLst/>
          </a:prstGeom>
          <a:noFill/>
          <a:ln>
            <a:noFill/>
          </a:ln>
        </p:spPr>
        <p:txBody>
          <a:bodyPr spcFirstLastPara="1" wrap="square" lIns="91425" tIns="91425" rIns="91425" bIns="91425" anchor="t" anchorCtr="0">
            <a:normAutofit fontScale="92500"/>
          </a:bodyPr>
          <a:lstStyle/>
          <a:p>
            <a:pPr marL="355600" lvl="0" indent="-342900" algn="just" rtl="0">
              <a:lnSpc>
                <a:spcPct val="114000"/>
              </a:lnSpc>
              <a:spcBef>
                <a:spcPts val="0"/>
              </a:spcBef>
              <a:spcAft>
                <a:spcPts val="0"/>
              </a:spcAft>
              <a:buSzPts val="1300"/>
              <a:buFont typeface="Arial"/>
              <a:buAutoNum type="arabicPeriod"/>
            </a:pPr>
            <a:r>
              <a:rPr lang="en-US" sz="1400">
                <a:solidFill>
                  <a:srgbClr val="212121"/>
                </a:solidFill>
                <a:latin typeface="Twentieth Century"/>
                <a:ea typeface="Twentieth Century"/>
                <a:cs typeface="Twentieth Century"/>
                <a:sym typeface="Twentieth Century"/>
              </a:rPr>
              <a:t>Analisis statistika deskriptif data tweets</a:t>
            </a:r>
            <a:endParaRPr sz="1400">
              <a:solidFill>
                <a:srgbClr val="212121"/>
              </a:solidFill>
              <a:latin typeface="Twentieth Century"/>
              <a:ea typeface="Twentieth Century"/>
              <a:cs typeface="Twentieth Century"/>
              <a:sym typeface="Twentieth Century"/>
            </a:endParaRPr>
          </a:p>
          <a:p>
            <a:pPr marL="355600" lvl="0" indent="-342900" algn="just" rtl="0">
              <a:lnSpc>
                <a:spcPct val="114000"/>
              </a:lnSpc>
              <a:spcBef>
                <a:spcPts val="0"/>
              </a:spcBef>
              <a:spcAft>
                <a:spcPts val="0"/>
              </a:spcAft>
              <a:buSzPts val="1300"/>
              <a:buFont typeface="Arial"/>
              <a:buAutoNum type="arabicPeriod"/>
            </a:pPr>
            <a:r>
              <a:rPr lang="en-US" sz="1400">
                <a:solidFill>
                  <a:srgbClr val="212121"/>
                </a:solidFill>
                <a:latin typeface="Twentieth Century"/>
                <a:ea typeface="Twentieth Century"/>
                <a:cs typeface="Twentieth Century"/>
                <a:sym typeface="Twentieth Century"/>
              </a:rPr>
              <a:t>Pemodelan analisis sentimen menggunakan metode Neural Network dan LSTM</a:t>
            </a:r>
            <a:endParaRPr/>
          </a:p>
          <a:p>
            <a:pPr marL="355600" lvl="0" indent="-342900" algn="just" rtl="0">
              <a:lnSpc>
                <a:spcPct val="114000"/>
              </a:lnSpc>
              <a:spcBef>
                <a:spcPts val="0"/>
              </a:spcBef>
              <a:spcAft>
                <a:spcPts val="0"/>
              </a:spcAft>
              <a:buSzPts val="1300"/>
              <a:buFont typeface="Arial"/>
              <a:buAutoNum type="arabicPeriod"/>
            </a:pPr>
            <a:r>
              <a:rPr lang="en-US" sz="1400">
                <a:solidFill>
                  <a:srgbClr val="212121"/>
                </a:solidFill>
                <a:latin typeface="Twentieth Century"/>
                <a:ea typeface="Twentieth Century"/>
                <a:cs typeface="Twentieth Century"/>
                <a:sym typeface="Twentieth Century"/>
              </a:rPr>
              <a:t>Prediksi sentimen dari data hate speech di twitter</a:t>
            </a:r>
            <a:endParaRPr/>
          </a:p>
          <a:p>
            <a:pPr marL="355600" lvl="0" indent="-342900" algn="just" rtl="0">
              <a:lnSpc>
                <a:spcPct val="114000"/>
              </a:lnSpc>
              <a:spcBef>
                <a:spcPts val="0"/>
              </a:spcBef>
              <a:spcAft>
                <a:spcPts val="0"/>
              </a:spcAft>
              <a:buSzPts val="1300"/>
              <a:buFont typeface="Arial"/>
              <a:buAutoNum type="arabicPeriod"/>
            </a:pPr>
            <a:r>
              <a:rPr lang="en-US" sz="1400">
                <a:solidFill>
                  <a:srgbClr val="212121"/>
                </a:solidFill>
                <a:latin typeface="Twentieth Century"/>
                <a:ea typeface="Twentieth Century"/>
                <a:cs typeface="Twentieth Century"/>
                <a:sym typeface="Twentieth Century"/>
              </a:rPr>
              <a:t>Evaluasi kedua metode dengan performansi yang lebih baik untuk diimplementasikan dalam analisis sentimen data tweets</a:t>
            </a:r>
            <a:endParaRPr/>
          </a:p>
        </p:txBody>
      </p:sp>
      <p:sp>
        <p:nvSpPr>
          <p:cNvPr id="322" name="Google Shape;322;p4"/>
          <p:cNvSpPr/>
          <p:nvPr/>
        </p:nvSpPr>
        <p:spPr>
          <a:xfrm>
            <a:off x="2029280" y="1203421"/>
            <a:ext cx="1921247" cy="421334"/>
          </a:xfrm>
          <a:prstGeom prst="rect">
            <a:avLst/>
          </a:prstGeom>
          <a:solidFill>
            <a:srgbClr val="B8ECF8"/>
          </a:solid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2000" b="1" i="0" u="none" strike="noStrike" cap="none">
                <a:solidFill>
                  <a:srgbClr val="212529"/>
                </a:solidFill>
                <a:latin typeface="Twentieth Century"/>
                <a:ea typeface="Twentieth Century"/>
                <a:cs typeface="Twentieth Century"/>
                <a:sym typeface="Twentieth Century"/>
              </a:rPr>
              <a:t>Tujuan Umum</a:t>
            </a:r>
            <a:r>
              <a:rPr lang="en-US" sz="2000" b="0" i="0" u="none" strike="noStrike" cap="none">
                <a:solidFill>
                  <a:srgbClr val="212529"/>
                </a:solidFill>
                <a:latin typeface="Twentieth Century"/>
                <a:ea typeface="Twentieth Century"/>
                <a:cs typeface="Twentieth Century"/>
                <a:sym typeface="Twentieth Century"/>
              </a:rPr>
              <a:t> </a:t>
            </a:r>
            <a:endParaRPr/>
          </a:p>
        </p:txBody>
      </p:sp>
      <p:sp>
        <p:nvSpPr>
          <p:cNvPr id="323" name="Google Shape;323;p4"/>
          <p:cNvSpPr/>
          <p:nvPr/>
        </p:nvSpPr>
        <p:spPr>
          <a:xfrm>
            <a:off x="6281783" y="1234329"/>
            <a:ext cx="1921247" cy="421334"/>
          </a:xfrm>
          <a:prstGeom prst="rect">
            <a:avLst/>
          </a:prstGeom>
          <a:solidFill>
            <a:srgbClr val="B8ECF8"/>
          </a:solid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2000" b="1" i="0" u="none" strike="noStrike" cap="none">
                <a:solidFill>
                  <a:srgbClr val="212529"/>
                </a:solidFill>
                <a:latin typeface="Twentieth Century"/>
                <a:ea typeface="Twentieth Century"/>
                <a:cs typeface="Twentieth Century"/>
                <a:sym typeface="Twentieth Century"/>
              </a:rPr>
              <a:t>Tujuan Khusus</a:t>
            </a:r>
            <a:endParaRPr sz="2000" b="0" i="0" u="none" strike="noStrike" cap="none">
              <a:solidFill>
                <a:srgbClr val="212529"/>
              </a:solidFill>
              <a:latin typeface="Twentieth Century"/>
              <a:ea typeface="Twentieth Century"/>
              <a:cs typeface="Twentieth Century"/>
              <a:sym typeface="Twentieth Century"/>
            </a:endParaRPr>
          </a:p>
        </p:txBody>
      </p:sp>
      <p:sp>
        <p:nvSpPr>
          <p:cNvPr id="324" name="Google Shape;324;p4"/>
          <p:cNvSpPr txBox="1"/>
          <p:nvPr/>
        </p:nvSpPr>
        <p:spPr>
          <a:xfrm>
            <a:off x="2029280" y="1984386"/>
            <a:ext cx="3295279" cy="2366728"/>
          </a:xfrm>
          <a:prstGeom prst="rect">
            <a:avLst/>
          </a:prstGeom>
          <a:noFill/>
          <a:ln>
            <a:noFill/>
          </a:ln>
        </p:spPr>
        <p:txBody>
          <a:bodyPr spcFirstLastPara="1" wrap="square" lIns="91425" tIns="91425" rIns="91425" bIns="91425" anchor="t" anchorCtr="0">
            <a:normAutofit/>
          </a:bodyPr>
          <a:lstStyle/>
          <a:p>
            <a:pPr marL="88900" marR="0" lvl="0" indent="0" algn="l" rtl="0">
              <a:lnSpc>
                <a:spcPct val="114000"/>
              </a:lnSpc>
              <a:spcBef>
                <a:spcPts val="0"/>
              </a:spcBef>
              <a:spcAft>
                <a:spcPts val="0"/>
              </a:spcAft>
              <a:buClr>
                <a:schemeClr val="dk2"/>
              </a:buClr>
              <a:buSzPts val="1300"/>
              <a:buFont typeface="Nunito"/>
              <a:buNone/>
            </a:pPr>
            <a:r>
              <a:rPr lang="en-US" sz="1400" b="0" i="0" u="none" strike="noStrike" cap="none">
                <a:solidFill>
                  <a:srgbClr val="212121"/>
                </a:solidFill>
                <a:latin typeface="Twentieth Century"/>
                <a:ea typeface="Twentieth Century"/>
                <a:cs typeface="Twentieth Century"/>
                <a:sym typeface="Twentieth Century"/>
              </a:rPr>
              <a:t>Melakukan deployment (dokumentasi) model API untuk prediksi sentimen menggunakan model Neural Network dan LSTM dengan dua endpoint berupa inputan teks dan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
          <p:cNvSpPr txBox="1">
            <a:spLocks noGrp="1"/>
          </p:cNvSpPr>
          <p:nvPr>
            <p:ph type="title"/>
          </p:nvPr>
        </p:nvSpPr>
        <p:spPr>
          <a:xfrm>
            <a:off x="1388550" y="1640100"/>
            <a:ext cx="6366900" cy="18633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US"/>
              <a:t>Analysis Methods</a:t>
            </a:r>
            <a:endParaRPr/>
          </a:p>
        </p:txBody>
      </p:sp>
      <p:pic>
        <p:nvPicPr>
          <p:cNvPr id="330" name="Google Shape;330;p5"/>
          <p:cNvPicPr preferRelativeResize="0"/>
          <p:nvPr/>
        </p:nvPicPr>
        <p:blipFill rotWithShape="1">
          <a:blip r:embed="rId3">
            <a:alphaModFix/>
          </a:blip>
          <a:srcRect/>
          <a:stretch/>
        </p:blipFill>
        <p:spPr>
          <a:xfrm>
            <a:off x="6943877" y="272153"/>
            <a:ext cx="2008303" cy="522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
          <p:cNvSpPr txBox="1"/>
          <p:nvPr/>
        </p:nvSpPr>
        <p:spPr>
          <a:xfrm>
            <a:off x="3426300" y="3885652"/>
            <a:ext cx="2291400" cy="99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400"/>
              <a:buFont typeface="Arial"/>
              <a:buNone/>
            </a:pPr>
            <a:r>
              <a:rPr lang="en-US">
                <a:solidFill>
                  <a:srgbClr val="262626"/>
                </a:solidFill>
                <a:latin typeface="Twentieth Century"/>
                <a:ea typeface="Twentieth Century"/>
                <a:cs typeface="Twentieth Century"/>
                <a:sym typeface="Twentieth Century"/>
              </a:rPr>
              <a:t>Analysis Descriptive Statistics </a:t>
            </a:r>
            <a:endParaRPr>
              <a:solidFill>
                <a:srgbClr val="262626"/>
              </a:solidFill>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262626"/>
                </a:solidFill>
                <a:latin typeface="Twentieth Century"/>
                <a:ea typeface="Twentieth Century"/>
                <a:cs typeface="Twentieth Century"/>
                <a:sym typeface="Twentieth Century"/>
              </a:rPr>
              <a:t>Neural Network Model</a:t>
            </a:r>
            <a:endParaRPr sz="1400" i="0" u="none" strike="noStrike" cap="none">
              <a:solidFill>
                <a:srgbClr val="262626"/>
              </a:solidFill>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262626"/>
                </a:solidFill>
                <a:latin typeface="Twentieth Century"/>
                <a:ea typeface="Twentieth Century"/>
                <a:cs typeface="Twentieth Century"/>
                <a:sym typeface="Twentieth Century"/>
              </a:rPr>
              <a:t>LSTM Model</a:t>
            </a:r>
            <a:endParaRPr sz="1400" i="0" u="none" strike="noStrike" cap="none">
              <a:solidFill>
                <a:srgbClr val="262626"/>
              </a:solidFill>
              <a:latin typeface="Twentieth Century"/>
              <a:ea typeface="Twentieth Century"/>
              <a:cs typeface="Twentieth Century"/>
              <a:sym typeface="Twentieth Century"/>
            </a:endParaRPr>
          </a:p>
        </p:txBody>
      </p:sp>
      <p:sp>
        <p:nvSpPr>
          <p:cNvPr id="336" name="Google Shape;336;p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Research Identification</a:t>
            </a:r>
            <a:endParaRPr/>
          </a:p>
        </p:txBody>
      </p:sp>
      <p:sp>
        <p:nvSpPr>
          <p:cNvPr id="337" name="Google Shape;337;p6"/>
          <p:cNvSpPr/>
          <p:nvPr/>
        </p:nvSpPr>
        <p:spPr>
          <a:xfrm>
            <a:off x="3426302" y="3356425"/>
            <a:ext cx="2291400" cy="4518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600" i="0" u="none" strike="noStrike" cap="none">
                <a:solidFill>
                  <a:srgbClr val="EEEEEE"/>
                </a:solidFill>
                <a:latin typeface="Twentieth Century"/>
                <a:ea typeface="Twentieth Century"/>
                <a:cs typeface="Twentieth Century"/>
                <a:sym typeface="Twentieth Century"/>
              </a:rPr>
              <a:t>Modeling and Analysis</a:t>
            </a:r>
            <a:endParaRPr sz="1600" i="0" u="none" strike="noStrike" cap="none">
              <a:solidFill>
                <a:srgbClr val="FFFFFF"/>
              </a:solidFill>
              <a:latin typeface="Twentieth Century"/>
              <a:ea typeface="Twentieth Century"/>
              <a:cs typeface="Twentieth Century"/>
              <a:sym typeface="Twentieth Century"/>
            </a:endParaRPr>
          </a:p>
        </p:txBody>
      </p:sp>
      <p:sp>
        <p:nvSpPr>
          <p:cNvPr id="338" name="Google Shape;338;p6"/>
          <p:cNvSpPr txBox="1"/>
          <p:nvPr/>
        </p:nvSpPr>
        <p:spPr>
          <a:xfrm>
            <a:off x="3426312" y="1458275"/>
            <a:ext cx="2291400" cy="511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i="0" u="none" strike="noStrike" cap="none">
                <a:solidFill>
                  <a:srgbClr val="EEEEEE"/>
                </a:solidFill>
                <a:latin typeface="Twentieth Century"/>
                <a:ea typeface="Twentieth Century"/>
                <a:cs typeface="Twentieth Century"/>
                <a:sym typeface="Twentieth Century"/>
              </a:rPr>
              <a:t>Data Collecting </a:t>
            </a:r>
            <a:endParaRPr sz="1600">
              <a:latin typeface="Twentieth Century"/>
              <a:ea typeface="Twentieth Century"/>
              <a:cs typeface="Twentieth Century"/>
              <a:sym typeface="Twentieth Century"/>
            </a:endParaRPr>
          </a:p>
        </p:txBody>
      </p:sp>
      <p:sp>
        <p:nvSpPr>
          <p:cNvPr id="339" name="Google Shape;339;p6"/>
          <p:cNvSpPr txBox="1"/>
          <p:nvPr/>
        </p:nvSpPr>
        <p:spPr>
          <a:xfrm>
            <a:off x="842200" y="1458875"/>
            <a:ext cx="2291400" cy="511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i="0" u="none" strike="noStrike" cap="none">
                <a:solidFill>
                  <a:srgbClr val="EEEEEE"/>
                </a:solidFill>
                <a:latin typeface="Twentieth Century"/>
                <a:ea typeface="Twentieth Century"/>
                <a:cs typeface="Twentieth Century"/>
                <a:sym typeface="Twentieth Century"/>
              </a:rPr>
              <a:t>Problem Identification</a:t>
            </a:r>
            <a:endParaRPr sz="1600">
              <a:latin typeface="Twentieth Century"/>
              <a:ea typeface="Twentieth Century"/>
              <a:cs typeface="Twentieth Century"/>
              <a:sym typeface="Twentieth Century"/>
            </a:endParaRPr>
          </a:p>
        </p:txBody>
      </p:sp>
      <p:sp>
        <p:nvSpPr>
          <p:cNvPr id="340" name="Google Shape;340;p6"/>
          <p:cNvSpPr txBox="1"/>
          <p:nvPr/>
        </p:nvSpPr>
        <p:spPr>
          <a:xfrm>
            <a:off x="842229" y="1981527"/>
            <a:ext cx="2280600" cy="67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262626"/>
                </a:solidFill>
                <a:latin typeface="Twentieth Century"/>
                <a:ea typeface="Twentieth Century"/>
                <a:cs typeface="Twentieth Century"/>
                <a:sym typeface="Twentieth Century"/>
              </a:rPr>
              <a:t>Dijelaskan di bagian Background</a:t>
            </a:r>
            <a:endParaRPr sz="1400" i="0" u="none" strike="noStrike" cap="none">
              <a:solidFill>
                <a:srgbClr val="262626"/>
              </a:solidFill>
              <a:latin typeface="Twentieth Century"/>
              <a:ea typeface="Twentieth Century"/>
              <a:cs typeface="Twentieth Century"/>
              <a:sym typeface="Twentieth Century"/>
            </a:endParaRPr>
          </a:p>
        </p:txBody>
      </p:sp>
      <p:sp>
        <p:nvSpPr>
          <p:cNvPr id="341" name="Google Shape;341;p6"/>
          <p:cNvSpPr txBox="1"/>
          <p:nvPr/>
        </p:nvSpPr>
        <p:spPr>
          <a:xfrm>
            <a:off x="910871" y="3356506"/>
            <a:ext cx="2222700" cy="451200"/>
          </a:xfrm>
          <a:prstGeom prst="rect">
            <a:avLst/>
          </a:prstGeom>
          <a:solidFill>
            <a:schemeClr val="accent3"/>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600">
                <a:solidFill>
                  <a:srgbClr val="EEEEEE"/>
                </a:solidFill>
                <a:latin typeface="Twentieth Century"/>
                <a:ea typeface="Twentieth Century"/>
                <a:cs typeface="Twentieth Century"/>
                <a:sym typeface="Twentieth Century"/>
              </a:rPr>
              <a:t>Model </a:t>
            </a:r>
            <a:r>
              <a:rPr lang="en-US" sz="1600" i="0" u="none" strike="noStrike" cap="none">
                <a:solidFill>
                  <a:srgbClr val="EEEEEE"/>
                </a:solidFill>
                <a:latin typeface="Twentieth Century"/>
                <a:ea typeface="Twentieth Century"/>
                <a:cs typeface="Twentieth Century"/>
                <a:sym typeface="Twentieth Century"/>
              </a:rPr>
              <a:t>Evaluation </a:t>
            </a:r>
            <a:endParaRPr sz="1600" i="0" u="none" strike="noStrike" cap="none">
              <a:solidFill>
                <a:srgbClr val="EEEEEE"/>
              </a:solidFill>
              <a:latin typeface="Twentieth Century"/>
              <a:ea typeface="Twentieth Century"/>
              <a:cs typeface="Twentieth Century"/>
              <a:sym typeface="Twentieth Century"/>
            </a:endParaRPr>
          </a:p>
        </p:txBody>
      </p:sp>
      <p:sp>
        <p:nvSpPr>
          <p:cNvPr id="342" name="Google Shape;342;p6"/>
          <p:cNvSpPr txBox="1"/>
          <p:nvPr/>
        </p:nvSpPr>
        <p:spPr>
          <a:xfrm>
            <a:off x="6276238" y="2137793"/>
            <a:ext cx="2291400" cy="511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600" i="0" u="none" strike="noStrike" cap="none">
                <a:solidFill>
                  <a:srgbClr val="EEEEEE"/>
                </a:solidFill>
                <a:latin typeface="Twentieth Century"/>
                <a:ea typeface="Twentieth Century"/>
                <a:cs typeface="Twentieth Century"/>
                <a:sym typeface="Twentieth Century"/>
              </a:rPr>
              <a:t>Cleansing Process</a:t>
            </a:r>
            <a:endParaRPr sz="1600" i="0" u="none" strike="noStrike" cap="none">
              <a:solidFill>
                <a:srgbClr val="EEEEEE"/>
              </a:solidFill>
              <a:latin typeface="Twentieth Century"/>
              <a:ea typeface="Twentieth Century"/>
              <a:cs typeface="Twentieth Century"/>
              <a:sym typeface="Twentieth Century"/>
            </a:endParaRPr>
          </a:p>
        </p:txBody>
      </p:sp>
      <p:sp>
        <p:nvSpPr>
          <p:cNvPr id="343" name="Google Shape;343;p6"/>
          <p:cNvSpPr txBox="1"/>
          <p:nvPr/>
        </p:nvSpPr>
        <p:spPr>
          <a:xfrm>
            <a:off x="6215700" y="2948856"/>
            <a:ext cx="2867700" cy="120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dirty="0">
                <a:solidFill>
                  <a:srgbClr val="262626"/>
                </a:solidFill>
                <a:latin typeface="Twentieth Century"/>
                <a:ea typeface="Twentieth Century"/>
                <a:cs typeface="Twentieth Century"/>
                <a:sym typeface="Twentieth Century"/>
              </a:rPr>
              <a:t>Cleansing </a:t>
            </a:r>
            <a:r>
              <a:rPr lang="en-US" dirty="0">
                <a:solidFill>
                  <a:srgbClr val="262626"/>
                </a:solidFill>
                <a:latin typeface="Twentieth Century"/>
                <a:ea typeface="Twentieth Century"/>
                <a:cs typeface="Twentieth Century"/>
                <a:sym typeface="Twentieth Century"/>
              </a:rPr>
              <a:t>via </a:t>
            </a:r>
            <a:r>
              <a:rPr lang="en-US" sz="1400" i="0" u="none" strike="noStrike" cap="none" dirty="0">
                <a:solidFill>
                  <a:srgbClr val="262626"/>
                </a:solidFill>
                <a:latin typeface="Twentieth Century"/>
                <a:ea typeface="Twentieth Century"/>
                <a:cs typeface="Twentieth Century"/>
                <a:sym typeface="Twentieth Century"/>
              </a:rPr>
              <a:t> Regex:</a:t>
            </a:r>
            <a:endParaRPr dirty="0">
              <a:latin typeface="Twentieth Century"/>
              <a:ea typeface="Twentieth Century"/>
              <a:cs typeface="Twentieth Century"/>
              <a:sym typeface="Twentieth Century"/>
            </a:endParaRPr>
          </a:p>
          <a:p>
            <a:pPr marL="342900" marR="0" lvl="0" indent="-342900" algn="l" rtl="0">
              <a:lnSpc>
                <a:spcPct val="100000"/>
              </a:lnSpc>
              <a:spcBef>
                <a:spcPts val="0"/>
              </a:spcBef>
              <a:spcAft>
                <a:spcPts val="0"/>
              </a:spcAft>
              <a:buClr>
                <a:srgbClr val="000000"/>
              </a:buClr>
              <a:buSzPts val="1400"/>
              <a:buFont typeface="Twentieth Century"/>
              <a:buAutoNum type="arabicPeriod"/>
            </a:pPr>
            <a:r>
              <a:rPr lang="en-US" dirty="0" err="1">
                <a:solidFill>
                  <a:srgbClr val="262626"/>
                </a:solidFill>
                <a:latin typeface="Twentieth Century"/>
                <a:ea typeface="Twentieth Century"/>
                <a:cs typeface="Twentieth Century"/>
                <a:sym typeface="Twentieth Century"/>
              </a:rPr>
              <a:t>Menghilangkan</a:t>
            </a:r>
            <a:r>
              <a:rPr lang="en-US" sz="1400" i="0" u="none" strike="noStrike" cap="none" dirty="0">
                <a:solidFill>
                  <a:srgbClr val="262626"/>
                </a:solidFill>
                <a:latin typeface="Twentieth Century"/>
                <a:ea typeface="Twentieth Century"/>
                <a:cs typeface="Twentieth Century"/>
                <a:sym typeface="Twentieth Century"/>
              </a:rPr>
              <a:t> emoji</a:t>
            </a:r>
            <a:endParaRPr dirty="0">
              <a:latin typeface="Twentieth Century"/>
              <a:ea typeface="Twentieth Century"/>
              <a:cs typeface="Twentieth Century"/>
              <a:sym typeface="Twentieth Century"/>
            </a:endParaRPr>
          </a:p>
          <a:p>
            <a:pPr marL="342900" marR="0" lvl="0" indent="-342900" algn="l" rtl="0">
              <a:lnSpc>
                <a:spcPct val="100000"/>
              </a:lnSpc>
              <a:spcBef>
                <a:spcPts val="0"/>
              </a:spcBef>
              <a:spcAft>
                <a:spcPts val="0"/>
              </a:spcAft>
              <a:buClr>
                <a:srgbClr val="000000"/>
              </a:buClr>
              <a:buSzPts val="1400"/>
              <a:buFont typeface="Twentieth Century"/>
              <a:buAutoNum type="arabicPeriod"/>
            </a:pPr>
            <a:r>
              <a:rPr lang="en-US" dirty="0" err="1">
                <a:solidFill>
                  <a:srgbClr val="262626"/>
                </a:solidFill>
                <a:latin typeface="Twentieth Century"/>
                <a:ea typeface="Twentieth Century"/>
                <a:cs typeface="Twentieth Century"/>
                <a:sym typeface="Twentieth Century"/>
              </a:rPr>
              <a:t>Menghilangkan</a:t>
            </a:r>
            <a:r>
              <a:rPr lang="en-US" dirty="0">
                <a:solidFill>
                  <a:srgbClr val="262626"/>
                </a:solidFill>
                <a:latin typeface="Twentieth Century"/>
                <a:ea typeface="Twentieth Century"/>
                <a:cs typeface="Twentieth Century"/>
                <a:sym typeface="Twentieth Century"/>
              </a:rPr>
              <a:t> </a:t>
            </a:r>
            <a:r>
              <a:rPr lang="en-US" sz="1400" i="0" u="none" strike="noStrike" cap="none" dirty="0">
                <a:solidFill>
                  <a:srgbClr val="262626"/>
                </a:solidFill>
                <a:latin typeface="Twentieth Century"/>
                <a:ea typeface="Twentieth Century"/>
                <a:cs typeface="Twentieth Century"/>
                <a:sym typeface="Twentieth Century"/>
              </a:rPr>
              <a:t> link/</a:t>
            </a:r>
            <a:r>
              <a:rPr lang="en-US" sz="1400" i="0" u="none" strike="noStrike" cap="none" dirty="0" err="1">
                <a:solidFill>
                  <a:srgbClr val="262626"/>
                </a:solidFill>
                <a:latin typeface="Twentieth Century"/>
                <a:ea typeface="Twentieth Century"/>
                <a:cs typeface="Twentieth Century"/>
                <a:sym typeface="Twentieth Century"/>
              </a:rPr>
              <a:t>url</a:t>
            </a:r>
            <a:endParaRPr sz="1400" i="0" u="none" strike="noStrike" cap="none" dirty="0">
              <a:solidFill>
                <a:srgbClr val="262626"/>
              </a:solidFill>
              <a:latin typeface="Twentieth Century"/>
              <a:ea typeface="Twentieth Century"/>
              <a:cs typeface="Twentieth Century"/>
              <a:sym typeface="Twentieth Century"/>
            </a:endParaRPr>
          </a:p>
          <a:p>
            <a:pPr marL="342900" marR="0" lvl="0" indent="-336550" algn="l" rtl="0">
              <a:lnSpc>
                <a:spcPct val="100000"/>
              </a:lnSpc>
              <a:spcBef>
                <a:spcPts val="0"/>
              </a:spcBef>
              <a:spcAft>
                <a:spcPts val="0"/>
              </a:spcAft>
              <a:buClr>
                <a:srgbClr val="000000"/>
              </a:buClr>
              <a:buSzPts val="1300"/>
              <a:buFont typeface="Twentieth Century"/>
              <a:buAutoNum type="arabicPeriod"/>
            </a:pPr>
            <a:r>
              <a:rPr lang="en-US" sz="1300" dirty="0" err="1">
                <a:solidFill>
                  <a:srgbClr val="262626"/>
                </a:solidFill>
                <a:latin typeface="Twentieth Century"/>
                <a:ea typeface="Twentieth Century"/>
                <a:cs typeface="Twentieth Century"/>
                <a:sym typeface="Twentieth Century"/>
              </a:rPr>
              <a:t>Menghilangkan</a:t>
            </a:r>
            <a:r>
              <a:rPr lang="en-US" sz="1300" dirty="0">
                <a:solidFill>
                  <a:srgbClr val="262626"/>
                </a:solidFill>
                <a:latin typeface="Twentieth Century"/>
                <a:ea typeface="Twentieth Century"/>
                <a:cs typeface="Twentieth Century"/>
                <a:sym typeface="Twentieth Century"/>
              </a:rPr>
              <a:t>  kata</a:t>
            </a:r>
            <a:r>
              <a:rPr lang="en-US" sz="1300" i="0" u="none" strike="noStrike" cap="none" dirty="0">
                <a:solidFill>
                  <a:srgbClr val="262626"/>
                </a:solidFill>
                <a:latin typeface="Twentieth Century"/>
                <a:ea typeface="Twentieth Century"/>
                <a:cs typeface="Twentieth Century"/>
                <a:sym typeface="Twentieth Century"/>
              </a:rPr>
              <a:t> &lt; 3 char</a:t>
            </a:r>
          </a:p>
          <a:p>
            <a:pPr marL="342900" marR="0" lvl="0" indent="-336550" algn="l" rtl="0">
              <a:lnSpc>
                <a:spcPct val="100000"/>
              </a:lnSpc>
              <a:spcBef>
                <a:spcPts val="0"/>
              </a:spcBef>
              <a:spcAft>
                <a:spcPts val="0"/>
              </a:spcAft>
              <a:buClr>
                <a:srgbClr val="000000"/>
              </a:buClr>
              <a:buSzPts val="1300"/>
              <a:buFont typeface="Twentieth Century"/>
              <a:buAutoNum type="arabicPeriod"/>
            </a:pPr>
            <a:r>
              <a:rPr lang="en-US" sz="1300" dirty="0" err="1">
                <a:latin typeface="Twentieth Century"/>
                <a:ea typeface="Twentieth Century"/>
                <a:cs typeface="Twentieth Century"/>
                <a:sym typeface="Twentieth Century"/>
              </a:rPr>
              <a:t>Menghilangkan</a:t>
            </a:r>
            <a:r>
              <a:rPr lang="en-US" sz="1300" dirty="0">
                <a:latin typeface="Twentieth Century"/>
                <a:ea typeface="Twentieth Century"/>
                <a:cs typeface="Twentieth Century"/>
                <a:sym typeface="Twentieth Century"/>
              </a:rPr>
              <a:t> </a:t>
            </a:r>
            <a:r>
              <a:rPr lang="en-US" sz="1300" dirty="0" err="1">
                <a:latin typeface="Twentieth Century"/>
                <a:ea typeface="Twentieth Century"/>
                <a:cs typeface="Twentieth Century"/>
                <a:sym typeface="Twentieth Century"/>
              </a:rPr>
              <a:t>nama</a:t>
            </a:r>
            <a:r>
              <a:rPr lang="en-US" sz="1300" dirty="0">
                <a:latin typeface="Twentieth Century"/>
                <a:ea typeface="Twentieth Century"/>
                <a:cs typeface="Twentieth Century"/>
                <a:sym typeface="Twentieth Century"/>
              </a:rPr>
              <a:t> user, @, RT, </a:t>
            </a:r>
            <a:r>
              <a:rPr lang="en-US" sz="1300" dirty="0" err="1">
                <a:latin typeface="Twentieth Century"/>
                <a:ea typeface="Twentieth Century"/>
                <a:cs typeface="Twentieth Century"/>
                <a:sym typeface="Twentieth Century"/>
              </a:rPr>
              <a:t>angka</a:t>
            </a:r>
            <a:r>
              <a:rPr lang="en-US" sz="1300" dirty="0">
                <a:latin typeface="Twentieth Century"/>
                <a:ea typeface="Twentieth Century"/>
                <a:cs typeface="Twentieth Century"/>
                <a:sym typeface="Twentieth Century"/>
              </a:rPr>
              <a:t>, </a:t>
            </a:r>
            <a:r>
              <a:rPr lang="en-US" sz="1300" dirty="0" err="1">
                <a:latin typeface="Twentieth Century"/>
                <a:ea typeface="Twentieth Century"/>
                <a:cs typeface="Twentieth Century"/>
                <a:sym typeface="Twentieth Century"/>
              </a:rPr>
              <a:t>dst</a:t>
            </a:r>
            <a:endParaRPr sz="1300" dirty="0">
              <a:latin typeface="Twentieth Century"/>
              <a:ea typeface="Twentieth Century"/>
              <a:cs typeface="Twentieth Century"/>
              <a:sym typeface="Twentieth Century"/>
            </a:endParaRPr>
          </a:p>
          <a:p>
            <a:pPr marL="342900" marR="0" lvl="0" indent="-342900" algn="l" rtl="0">
              <a:lnSpc>
                <a:spcPct val="100000"/>
              </a:lnSpc>
              <a:spcBef>
                <a:spcPts val="0"/>
              </a:spcBef>
              <a:spcAft>
                <a:spcPts val="0"/>
              </a:spcAft>
              <a:buClr>
                <a:srgbClr val="000000"/>
              </a:buClr>
              <a:buSzPts val="1400"/>
              <a:buFont typeface="Twentieth Century"/>
              <a:buAutoNum type="arabicPeriod"/>
            </a:pPr>
            <a:r>
              <a:rPr lang="en-US" dirty="0" err="1">
                <a:solidFill>
                  <a:srgbClr val="262626"/>
                </a:solidFill>
                <a:latin typeface="Twentieth Century"/>
                <a:ea typeface="Twentieth Century"/>
                <a:cs typeface="Twentieth Century"/>
                <a:sym typeface="Twentieth Century"/>
              </a:rPr>
              <a:t>Menghilangkan</a:t>
            </a:r>
            <a:r>
              <a:rPr lang="en-US" dirty="0">
                <a:solidFill>
                  <a:srgbClr val="262626"/>
                </a:solidFill>
                <a:latin typeface="Twentieth Century"/>
                <a:ea typeface="Twentieth Century"/>
                <a:cs typeface="Twentieth Century"/>
                <a:sym typeface="Twentieth Century"/>
              </a:rPr>
              <a:t> </a:t>
            </a:r>
            <a:r>
              <a:rPr lang="en-US" sz="1400" i="0" u="none" strike="noStrike" cap="none" dirty="0" err="1">
                <a:solidFill>
                  <a:srgbClr val="262626"/>
                </a:solidFill>
                <a:latin typeface="Twentieth Century"/>
                <a:ea typeface="Twentieth Century"/>
                <a:cs typeface="Twentieth Century"/>
                <a:sym typeface="Twentieth Century"/>
              </a:rPr>
              <a:t>Stopwords</a:t>
            </a:r>
            <a:endParaRPr sz="1400" i="0" u="none" strike="noStrike" cap="none" dirty="0">
              <a:solidFill>
                <a:srgbClr val="262626"/>
              </a:solidFill>
              <a:latin typeface="Twentieth Century"/>
              <a:ea typeface="Twentieth Century"/>
              <a:cs typeface="Twentieth Century"/>
              <a:sym typeface="Twentieth Century"/>
            </a:endParaRPr>
          </a:p>
        </p:txBody>
      </p:sp>
      <p:sp>
        <p:nvSpPr>
          <p:cNvPr id="344" name="Google Shape;344;p6"/>
          <p:cNvSpPr txBox="1"/>
          <p:nvPr/>
        </p:nvSpPr>
        <p:spPr>
          <a:xfrm>
            <a:off x="3426325" y="2067424"/>
            <a:ext cx="2302200" cy="673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a:solidFill>
                  <a:srgbClr val="262626"/>
                </a:solidFill>
                <a:latin typeface="Twentieth Century"/>
                <a:ea typeface="Twentieth Century"/>
                <a:cs typeface="Twentieth Century"/>
                <a:sym typeface="Twentieth Century"/>
              </a:rPr>
              <a:t>D</a:t>
            </a:r>
            <a:r>
              <a:rPr lang="en-US" sz="1400" i="0" u="none" strike="noStrike" cap="none">
                <a:solidFill>
                  <a:srgbClr val="262626"/>
                </a:solidFill>
                <a:latin typeface="Twentieth Century"/>
                <a:ea typeface="Twentieth Century"/>
                <a:cs typeface="Twentieth Century"/>
                <a:sym typeface="Twentieth Century"/>
              </a:rPr>
              <a:t>ataset  t</a:t>
            </a:r>
            <a:r>
              <a:rPr lang="en-US">
                <a:solidFill>
                  <a:srgbClr val="262626"/>
                </a:solidFill>
                <a:latin typeface="Twentieth Century"/>
                <a:ea typeface="Twentieth Century"/>
                <a:cs typeface="Twentieth Century"/>
                <a:sym typeface="Twentieth Century"/>
              </a:rPr>
              <a:t>raining model</a:t>
            </a:r>
            <a:r>
              <a:rPr lang="en-US" sz="1400" i="0" u="none" strike="noStrike" cap="none">
                <a:solidFill>
                  <a:srgbClr val="262626"/>
                </a:solidFill>
                <a:latin typeface="Twentieth Century"/>
                <a:ea typeface="Twentieth Century"/>
                <a:cs typeface="Twentieth Century"/>
                <a:sym typeface="Twentieth Century"/>
              </a:rPr>
              <a:t> berupa tweet </a:t>
            </a:r>
            <a:r>
              <a:rPr lang="en-US">
                <a:solidFill>
                  <a:srgbClr val="262626"/>
                </a:solidFill>
                <a:latin typeface="Twentieth Century"/>
                <a:ea typeface="Twentieth Century"/>
                <a:cs typeface="Twentieth Century"/>
                <a:sym typeface="Twentieth Century"/>
              </a:rPr>
              <a:t>dari </a:t>
            </a:r>
            <a:r>
              <a:rPr lang="en-US" u="sng">
                <a:solidFill>
                  <a:schemeClr val="hlink"/>
                </a:solidFill>
                <a:latin typeface="Twentieth Century"/>
                <a:ea typeface="Twentieth Century"/>
                <a:cs typeface="Twentieth Century"/>
                <a:sym typeface="Twentieth Century"/>
                <a:hlinkClick r:id="rId3"/>
              </a:rPr>
              <a:t>link berikut</a:t>
            </a:r>
            <a:endParaRPr sz="1400" i="0" u="none" strike="noStrike" cap="none">
              <a:solidFill>
                <a:srgbClr val="262626"/>
              </a:solidFill>
              <a:latin typeface="Twentieth Century"/>
              <a:ea typeface="Twentieth Century"/>
              <a:cs typeface="Twentieth Century"/>
              <a:sym typeface="Twentieth Century"/>
            </a:endParaRPr>
          </a:p>
        </p:txBody>
      </p:sp>
      <p:sp>
        <p:nvSpPr>
          <p:cNvPr id="345" name="Google Shape;345;p6"/>
          <p:cNvSpPr txBox="1"/>
          <p:nvPr/>
        </p:nvSpPr>
        <p:spPr>
          <a:xfrm>
            <a:off x="748925" y="3885650"/>
            <a:ext cx="2518500" cy="999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262626"/>
                </a:solidFill>
                <a:latin typeface="Twentieth Century"/>
                <a:ea typeface="Twentieth Century"/>
                <a:cs typeface="Twentieth Century"/>
                <a:sym typeface="Twentieth Century"/>
              </a:rPr>
              <a:t>Eval</a:t>
            </a:r>
            <a:r>
              <a:rPr lang="en-US">
                <a:solidFill>
                  <a:srgbClr val="262626"/>
                </a:solidFill>
                <a:latin typeface="Twentieth Century"/>
                <a:ea typeface="Twentieth Century"/>
                <a:cs typeface="Twentieth Century"/>
                <a:sym typeface="Twentieth Century"/>
              </a:rPr>
              <a:t>ua</a:t>
            </a:r>
            <a:r>
              <a:rPr lang="en-US" sz="1400" i="0" u="none" strike="noStrike" cap="none">
                <a:solidFill>
                  <a:srgbClr val="262626"/>
                </a:solidFill>
                <a:latin typeface="Twentieth Century"/>
                <a:ea typeface="Twentieth Century"/>
                <a:cs typeface="Twentieth Century"/>
                <a:sym typeface="Twentieth Century"/>
              </a:rPr>
              <a:t>si </a:t>
            </a:r>
            <a:r>
              <a:rPr lang="en-US">
                <a:solidFill>
                  <a:srgbClr val="262626"/>
                </a:solidFill>
                <a:latin typeface="Twentieth Century"/>
                <a:ea typeface="Twentieth Century"/>
                <a:cs typeface="Twentieth Century"/>
                <a:sym typeface="Twentieth Century"/>
              </a:rPr>
              <a:t>good-fit model </a:t>
            </a:r>
            <a:r>
              <a:rPr lang="en-US" sz="1400" i="0" u="none" strike="noStrike" cap="none">
                <a:solidFill>
                  <a:srgbClr val="262626"/>
                </a:solidFill>
                <a:latin typeface="Twentieth Century"/>
                <a:ea typeface="Twentieth Century"/>
                <a:cs typeface="Twentieth Century"/>
                <a:sym typeface="Twentieth Century"/>
              </a:rPr>
              <a:t>dengan kriteria </a:t>
            </a:r>
            <a:r>
              <a:rPr lang="en-US">
                <a:solidFill>
                  <a:srgbClr val="262626"/>
                </a:solidFill>
                <a:latin typeface="Twentieth Century"/>
                <a:ea typeface="Twentieth Century"/>
                <a:cs typeface="Twentieth Century"/>
                <a:sym typeface="Twentieth Century"/>
              </a:rPr>
              <a:t>a</a:t>
            </a:r>
            <a:r>
              <a:rPr lang="en-US" sz="1400" i="0" u="none" strike="noStrike" cap="none">
                <a:solidFill>
                  <a:srgbClr val="262626"/>
                </a:solidFill>
                <a:latin typeface="Twentieth Century"/>
                <a:ea typeface="Twentieth Century"/>
                <a:cs typeface="Twentieth Century"/>
                <a:sym typeface="Twentieth Century"/>
              </a:rPr>
              <a:t>kurasi</a:t>
            </a:r>
            <a:r>
              <a:rPr lang="en-US">
                <a:solidFill>
                  <a:srgbClr val="262626"/>
                </a:solidFill>
                <a:latin typeface="Twentieth Century"/>
                <a:ea typeface="Twentieth Century"/>
                <a:cs typeface="Twentieth Century"/>
                <a:sym typeface="Twentieth Century"/>
              </a:rPr>
              <a:t> &amp; </a:t>
            </a:r>
            <a:r>
              <a:rPr lang="en-US" sz="1400" i="0" u="none" strike="noStrike" cap="none">
                <a:solidFill>
                  <a:srgbClr val="262626"/>
                </a:solidFill>
                <a:latin typeface="Twentieth Century"/>
                <a:ea typeface="Twentieth Century"/>
                <a:cs typeface="Twentieth Century"/>
                <a:sym typeface="Twentieth Century"/>
              </a:rPr>
              <a:t>loss</a:t>
            </a:r>
            <a:endParaRPr sz="1400" i="0" u="none" strike="noStrike" cap="none">
              <a:solidFill>
                <a:srgbClr val="262626"/>
              </a:solidFill>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rgbClr val="000000"/>
              </a:buClr>
              <a:buSzPts val="1400"/>
              <a:buFont typeface="Arial"/>
              <a:buNone/>
            </a:pPr>
            <a:r>
              <a:rPr lang="en-US">
                <a:solidFill>
                  <a:srgbClr val="262626"/>
                </a:solidFill>
                <a:latin typeface="Twentieth Century"/>
                <a:ea typeface="Twentieth Century"/>
                <a:cs typeface="Twentieth Century"/>
                <a:sym typeface="Twentieth Century"/>
              </a:rPr>
              <a:t>Testing menggunakan dataset </a:t>
            </a:r>
            <a:r>
              <a:rPr lang="en-US" u="sng">
                <a:solidFill>
                  <a:schemeClr val="hlink"/>
                </a:solidFill>
                <a:latin typeface="Twentieth Century"/>
                <a:ea typeface="Twentieth Century"/>
                <a:cs typeface="Twentieth Century"/>
                <a:sym typeface="Twentieth Century"/>
                <a:hlinkClick r:id="rId4"/>
              </a:rPr>
              <a:t>berikut</a:t>
            </a:r>
            <a:endParaRPr>
              <a:solidFill>
                <a:srgbClr val="262626"/>
              </a:solidFill>
              <a:latin typeface="Twentieth Century"/>
              <a:ea typeface="Twentieth Century"/>
              <a:cs typeface="Twentieth Century"/>
              <a:sym typeface="Twentieth Century"/>
            </a:endParaRPr>
          </a:p>
        </p:txBody>
      </p:sp>
      <p:cxnSp>
        <p:nvCxnSpPr>
          <p:cNvPr id="346" name="Google Shape;346;p6"/>
          <p:cNvCxnSpPr/>
          <p:nvPr/>
        </p:nvCxnSpPr>
        <p:spPr>
          <a:xfrm rot="10800000">
            <a:off x="60350" y="418725"/>
            <a:ext cx="7362800" cy="0"/>
          </a:xfrm>
          <a:prstGeom prst="straightConnector1">
            <a:avLst/>
          </a:prstGeom>
          <a:noFill/>
          <a:ln w="19050" cap="flat" cmpd="sng">
            <a:solidFill>
              <a:srgbClr val="761A79"/>
            </a:solidFill>
            <a:prstDash val="solid"/>
            <a:round/>
            <a:headEnd type="none" w="sm" len="sm"/>
            <a:tailEnd type="none" w="sm" len="sm"/>
          </a:ln>
        </p:spPr>
      </p:cxnSp>
      <p:pic>
        <p:nvPicPr>
          <p:cNvPr id="347" name="Google Shape;347;p6"/>
          <p:cNvPicPr preferRelativeResize="0"/>
          <p:nvPr/>
        </p:nvPicPr>
        <p:blipFill rotWithShape="1">
          <a:blip r:embed="rId5">
            <a:alphaModFix/>
          </a:blip>
          <a:srcRect/>
          <a:stretch/>
        </p:blipFill>
        <p:spPr>
          <a:xfrm>
            <a:off x="7649550" y="243910"/>
            <a:ext cx="1318933" cy="3496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3"/>
          <p:cNvSpPr txBox="1"/>
          <p:nvPr/>
        </p:nvSpPr>
        <p:spPr>
          <a:xfrm>
            <a:off x="444283" y="1013725"/>
            <a:ext cx="8524200" cy="4044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4000"/>
              </a:lnSpc>
              <a:spcBef>
                <a:spcPts val="0"/>
              </a:spcBef>
              <a:spcAft>
                <a:spcPts val="0"/>
              </a:spcAft>
              <a:buNone/>
            </a:pPr>
            <a:r>
              <a:rPr lang="en-US" sz="2000" b="1" dirty="0">
                <a:latin typeface="Twentieth Century"/>
                <a:ea typeface="Twentieth Century"/>
                <a:cs typeface="Twentieth Century"/>
                <a:sym typeface="Twentieth Century"/>
              </a:rPr>
              <a:t>Exploratory Analysis:</a:t>
            </a:r>
            <a:endParaRPr sz="2000" b="1" dirty="0">
              <a:latin typeface="Twentieth Century"/>
              <a:ea typeface="Twentieth Century"/>
              <a:cs typeface="Twentieth Century"/>
              <a:sym typeface="Twentieth Century"/>
            </a:endParaRPr>
          </a:p>
          <a:p>
            <a:pPr marL="0" lvl="0" indent="0" algn="l" rtl="0">
              <a:lnSpc>
                <a:spcPct val="114000"/>
              </a:lnSpc>
              <a:spcBef>
                <a:spcPts val="0"/>
              </a:spcBef>
              <a:spcAft>
                <a:spcPts val="0"/>
              </a:spcAft>
              <a:buNone/>
            </a:pPr>
            <a:r>
              <a:rPr lang="en-US" sz="1700" dirty="0" err="1">
                <a:latin typeface="Twentieth Century"/>
                <a:ea typeface="Twentieth Century"/>
                <a:cs typeface="Twentieth Century"/>
                <a:sym typeface="Twentieth Century"/>
              </a:rPr>
              <a:t>Analisis</a:t>
            </a:r>
            <a:r>
              <a:rPr lang="en-US" sz="1700" dirty="0">
                <a:latin typeface="Twentieth Century"/>
                <a:ea typeface="Twentieth Century"/>
                <a:cs typeface="Twentieth Century"/>
                <a:sym typeface="Twentieth Century"/>
              </a:rPr>
              <a:t> Univariate: Central Tendency of total words, Distribution of Sentiments and Word cloud. </a:t>
            </a:r>
            <a:endParaRPr sz="1700" dirty="0">
              <a:latin typeface="Twentieth Century"/>
              <a:ea typeface="Twentieth Century"/>
              <a:cs typeface="Twentieth Century"/>
              <a:sym typeface="Twentieth Century"/>
            </a:endParaRPr>
          </a:p>
          <a:p>
            <a:pPr marL="0" lvl="0" indent="0" algn="l" rtl="0">
              <a:lnSpc>
                <a:spcPct val="114000"/>
              </a:lnSpc>
              <a:spcBef>
                <a:spcPts val="0"/>
              </a:spcBef>
              <a:spcAft>
                <a:spcPts val="0"/>
              </a:spcAft>
              <a:buNone/>
            </a:pPr>
            <a:endParaRPr sz="1800" dirty="0">
              <a:latin typeface="Twentieth Century"/>
              <a:ea typeface="Twentieth Century"/>
              <a:cs typeface="Twentieth Century"/>
              <a:sym typeface="Twentieth Century"/>
            </a:endParaRPr>
          </a:p>
          <a:p>
            <a:pPr marL="0" lvl="0" indent="0" algn="l" rtl="0">
              <a:lnSpc>
                <a:spcPct val="114000"/>
              </a:lnSpc>
              <a:spcBef>
                <a:spcPts val="0"/>
              </a:spcBef>
              <a:spcAft>
                <a:spcPts val="0"/>
              </a:spcAft>
              <a:buNone/>
            </a:pPr>
            <a:r>
              <a:rPr lang="en-US" sz="2000" b="1" dirty="0">
                <a:latin typeface="Twentieth Century"/>
                <a:ea typeface="Twentieth Century"/>
                <a:cs typeface="Twentieth Century"/>
                <a:sym typeface="Twentieth Century"/>
              </a:rPr>
              <a:t>Analysis for Modeling:</a:t>
            </a:r>
            <a:endParaRPr sz="2000" b="1" dirty="0">
              <a:latin typeface="Twentieth Century"/>
              <a:ea typeface="Twentieth Century"/>
              <a:cs typeface="Twentieth Century"/>
              <a:sym typeface="Twentieth Century"/>
            </a:endParaRPr>
          </a:p>
          <a:p>
            <a:pPr marL="0" lvl="0" indent="0" algn="l" rtl="0">
              <a:lnSpc>
                <a:spcPct val="114000"/>
              </a:lnSpc>
              <a:spcBef>
                <a:spcPts val="0"/>
              </a:spcBef>
              <a:spcAft>
                <a:spcPts val="0"/>
              </a:spcAft>
              <a:buNone/>
            </a:pPr>
            <a:r>
              <a:rPr lang="en-US" sz="1800" dirty="0">
                <a:latin typeface="Twentieth Century"/>
                <a:ea typeface="Twentieth Century"/>
                <a:cs typeface="Twentieth Century"/>
                <a:sym typeface="Twentieth Century"/>
              </a:rPr>
              <a:t>Neural Network and LSTM modeling.</a:t>
            </a:r>
            <a:endParaRPr sz="1800" dirty="0">
              <a:latin typeface="Twentieth Century"/>
              <a:ea typeface="Twentieth Century"/>
              <a:cs typeface="Twentieth Century"/>
              <a:sym typeface="Twentieth Century"/>
            </a:endParaRPr>
          </a:p>
          <a:p>
            <a:pPr marL="0" lvl="0" indent="0" algn="l" rtl="0">
              <a:lnSpc>
                <a:spcPct val="114000"/>
              </a:lnSpc>
              <a:spcBef>
                <a:spcPts val="0"/>
              </a:spcBef>
              <a:spcAft>
                <a:spcPts val="0"/>
              </a:spcAft>
              <a:buNone/>
            </a:pPr>
            <a:r>
              <a:rPr lang="en-US" sz="2400" b="1" dirty="0">
                <a:latin typeface="Twentieth Century"/>
                <a:ea typeface="Twentieth Century"/>
                <a:cs typeface="Twentieth Century"/>
                <a:sym typeface="Twentieth Century"/>
              </a:rPr>
              <a:t> </a:t>
            </a:r>
            <a:endParaRPr sz="2400" b="1" dirty="0">
              <a:latin typeface="Twentieth Century"/>
              <a:ea typeface="Twentieth Century"/>
              <a:cs typeface="Twentieth Century"/>
              <a:sym typeface="Twentieth Century"/>
            </a:endParaRPr>
          </a:p>
          <a:p>
            <a:pPr marL="0" lvl="0" indent="0" algn="l" rtl="0">
              <a:lnSpc>
                <a:spcPct val="114000"/>
              </a:lnSpc>
              <a:spcBef>
                <a:spcPts val="0"/>
              </a:spcBef>
              <a:spcAft>
                <a:spcPts val="0"/>
              </a:spcAft>
              <a:buNone/>
            </a:pPr>
            <a:r>
              <a:rPr lang="en-US" sz="2000" b="1" dirty="0">
                <a:latin typeface="Twentieth Century"/>
                <a:ea typeface="Twentieth Century"/>
                <a:cs typeface="Twentieth Century"/>
                <a:sym typeface="Twentieth Century"/>
              </a:rPr>
              <a:t>Modeling Process:</a:t>
            </a:r>
            <a:endParaRPr sz="2000" b="1" dirty="0">
              <a:latin typeface="Twentieth Century"/>
              <a:ea typeface="Twentieth Century"/>
              <a:cs typeface="Twentieth Century"/>
              <a:sym typeface="Twentieth Century"/>
            </a:endParaRPr>
          </a:p>
          <a:p>
            <a:pPr marL="457200" lvl="0" indent="-336550" algn="l" rtl="0">
              <a:lnSpc>
                <a:spcPct val="115000"/>
              </a:lnSpc>
              <a:spcBef>
                <a:spcPts val="0"/>
              </a:spcBef>
              <a:spcAft>
                <a:spcPts val="0"/>
              </a:spcAft>
              <a:buSzPts val="1700"/>
              <a:buFont typeface="Twentieth Century"/>
              <a:buChar char="●"/>
            </a:pPr>
            <a:r>
              <a:rPr lang="en-US" sz="1700" dirty="0" err="1">
                <a:latin typeface="Twentieth Century"/>
                <a:ea typeface="Twentieth Century"/>
                <a:cs typeface="Twentieth Century"/>
                <a:sym typeface="Twentieth Century"/>
              </a:rPr>
              <a:t>Simulasi</a:t>
            </a:r>
            <a:r>
              <a:rPr lang="en-US" sz="1700" dirty="0">
                <a:latin typeface="Twentieth Century"/>
                <a:ea typeface="Twentieth Century"/>
                <a:cs typeface="Twentieth Century"/>
                <a:sym typeface="Twentieth Century"/>
              </a:rPr>
              <a:t> optimizer, </a:t>
            </a:r>
            <a:r>
              <a:rPr lang="en-US" sz="1700" dirty="0" err="1">
                <a:latin typeface="Twentieth Century"/>
                <a:ea typeface="Twentieth Century"/>
                <a:cs typeface="Twentieth Century"/>
                <a:sym typeface="Twentieth Century"/>
              </a:rPr>
              <a:t>n_epoch</a:t>
            </a:r>
            <a:r>
              <a:rPr lang="en-US" sz="1700" dirty="0">
                <a:latin typeface="Twentieth Century"/>
                <a:ea typeface="Twentieth Century"/>
                <a:cs typeface="Twentieth Century"/>
                <a:sym typeface="Twentieth Century"/>
              </a:rPr>
              <a:t>, batch size, mode</a:t>
            </a:r>
            <a:endParaRPr sz="1700" dirty="0">
              <a:latin typeface="Twentieth Century"/>
              <a:ea typeface="Twentieth Century"/>
              <a:cs typeface="Twentieth Century"/>
              <a:sym typeface="Twentieth Century"/>
            </a:endParaRPr>
          </a:p>
          <a:p>
            <a:pPr marL="457200" lvl="0" indent="-336550" algn="l" rtl="0">
              <a:lnSpc>
                <a:spcPct val="115000"/>
              </a:lnSpc>
              <a:spcBef>
                <a:spcPts val="0"/>
              </a:spcBef>
              <a:spcAft>
                <a:spcPts val="0"/>
              </a:spcAft>
              <a:buSzPts val="1700"/>
              <a:buFont typeface="Twentieth Century"/>
              <a:buChar char="●"/>
            </a:pPr>
            <a:r>
              <a:rPr lang="en-US" sz="1700" dirty="0">
                <a:latin typeface="Twentieth Century"/>
                <a:ea typeface="Twentieth Century"/>
                <a:cs typeface="Twentieth Century"/>
                <a:sym typeface="Twentieth Century"/>
              </a:rPr>
              <a:t>multi-layer </a:t>
            </a:r>
            <a:r>
              <a:rPr lang="en-US" sz="1700" dirty="0" err="1">
                <a:latin typeface="Twentieth Century"/>
                <a:ea typeface="Twentieth Century"/>
                <a:cs typeface="Twentieth Century"/>
                <a:sym typeface="Twentieth Century"/>
              </a:rPr>
              <a:t>preception</a:t>
            </a:r>
            <a:r>
              <a:rPr lang="en-US" sz="1700" dirty="0">
                <a:latin typeface="Twentieth Century"/>
                <a:ea typeface="Twentieth Century"/>
                <a:cs typeface="Twentieth Century"/>
                <a:sym typeface="Twentieth Century"/>
              </a:rPr>
              <a:t> yang </a:t>
            </a:r>
            <a:r>
              <a:rPr lang="en-US" sz="1700" dirty="0" err="1">
                <a:latin typeface="Twentieth Century"/>
                <a:ea typeface="Twentieth Century"/>
                <a:cs typeface="Twentieth Century"/>
                <a:sym typeface="Twentieth Century"/>
              </a:rPr>
              <a:t>terdiri</a:t>
            </a:r>
            <a:r>
              <a:rPr lang="en-US" sz="1700" dirty="0">
                <a:latin typeface="Twentieth Century"/>
                <a:ea typeface="Twentieth Century"/>
                <a:cs typeface="Twentieth Century"/>
                <a:sym typeface="Twentieth Century"/>
              </a:rPr>
              <a:t> </a:t>
            </a:r>
            <a:r>
              <a:rPr lang="en-US" sz="1700" dirty="0" err="1">
                <a:latin typeface="Twentieth Century"/>
                <a:ea typeface="Twentieth Century"/>
                <a:cs typeface="Twentieth Century"/>
                <a:sym typeface="Twentieth Century"/>
              </a:rPr>
              <a:t>dari</a:t>
            </a:r>
            <a:r>
              <a:rPr lang="en-US" sz="1700" dirty="0">
                <a:latin typeface="Twentieth Century"/>
                <a:ea typeface="Twentieth Century"/>
                <a:cs typeface="Twentieth Century"/>
                <a:sym typeface="Twentieth Century"/>
              </a:rPr>
              <a:t> 110 input (max total words) dan 3 output (positive, neutral, negative).</a:t>
            </a:r>
            <a:endParaRPr sz="1700" dirty="0">
              <a:latin typeface="Twentieth Century"/>
              <a:ea typeface="Twentieth Century"/>
              <a:cs typeface="Twentieth Century"/>
              <a:sym typeface="Twentieth Century"/>
            </a:endParaRPr>
          </a:p>
          <a:p>
            <a:pPr marL="457200" lvl="0" indent="-336550" algn="l" rtl="0">
              <a:lnSpc>
                <a:spcPct val="115000"/>
              </a:lnSpc>
              <a:spcBef>
                <a:spcPts val="0"/>
              </a:spcBef>
              <a:spcAft>
                <a:spcPts val="0"/>
              </a:spcAft>
              <a:buSzPts val="1700"/>
              <a:buFont typeface="Twentieth Century"/>
              <a:buChar char="●"/>
            </a:pPr>
            <a:r>
              <a:rPr lang="en-US" sz="1700" dirty="0" err="1">
                <a:latin typeface="Twentieth Century"/>
                <a:ea typeface="Twentieth Century"/>
                <a:cs typeface="Twentieth Century"/>
                <a:sym typeface="Twentieth Century"/>
              </a:rPr>
              <a:t>Fungsi</a:t>
            </a:r>
            <a:r>
              <a:rPr lang="en-US" sz="1700" dirty="0">
                <a:latin typeface="Twentieth Century"/>
                <a:ea typeface="Twentieth Century"/>
                <a:cs typeface="Twentieth Century"/>
                <a:sym typeface="Twentieth Century"/>
              </a:rPr>
              <a:t> </a:t>
            </a:r>
            <a:r>
              <a:rPr lang="en-US" sz="1700" dirty="0" err="1">
                <a:latin typeface="Twentieth Century"/>
                <a:ea typeface="Twentieth Century"/>
                <a:cs typeface="Twentieth Century"/>
                <a:sym typeface="Twentieth Century"/>
              </a:rPr>
              <a:t>aktivasi</a:t>
            </a:r>
            <a:r>
              <a:rPr lang="en-US" sz="1700" dirty="0">
                <a:latin typeface="Twentieth Century"/>
                <a:ea typeface="Twentieth Century"/>
                <a:cs typeface="Twentieth Century"/>
                <a:sym typeface="Twentieth Century"/>
              </a:rPr>
              <a:t>: </a:t>
            </a:r>
            <a:r>
              <a:rPr lang="en-US" sz="1700" dirty="0" err="1">
                <a:latin typeface="Twentieth Century"/>
                <a:ea typeface="Twentieth Century"/>
                <a:cs typeface="Twentieth Century"/>
                <a:sym typeface="Twentieth Century"/>
              </a:rPr>
              <a:t>ReLU</a:t>
            </a:r>
            <a:r>
              <a:rPr lang="en-US" sz="1700" dirty="0">
                <a:latin typeface="Twentieth Century"/>
                <a:ea typeface="Twentieth Century"/>
                <a:cs typeface="Twentieth Century"/>
                <a:sym typeface="Twentieth Century"/>
              </a:rPr>
              <a:t> dan </a:t>
            </a:r>
            <a:r>
              <a:rPr lang="en-US" sz="1700" dirty="0" err="1">
                <a:latin typeface="Twentieth Century"/>
                <a:ea typeface="Twentieth Century"/>
                <a:cs typeface="Twentieth Century"/>
                <a:sym typeface="Twentieth Century"/>
              </a:rPr>
              <a:t>softmax</a:t>
            </a:r>
            <a:endParaRPr sz="2400" b="1" dirty="0">
              <a:latin typeface="Twentieth Century"/>
              <a:ea typeface="Twentieth Century"/>
              <a:cs typeface="Twentieth Century"/>
              <a:sym typeface="Twentieth Century"/>
            </a:endParaRPr>
          </a:p>
        </p:txBody>
      </p:sp>
      <p:sp>
        <p:nvSpPr>
          <p:cNvPr id="353" name="Google Shape;353;p13"/>
          <p:cNvSpPr txBox="1">
            <a:spLocks noGrp="1"/>
          </p:cNvSpPr>
          <p:nvPr>
            <p:ph type="title"/>
          </p:nvPr>
        </p:nvSpPr>
        <p:spPr>
          <a:xfrm>
            <a:off x="1267575" y="5140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Methods</a:t>
            </a:r>
            <a:endParaRPr/>
          </a:p>
        </p:txBody>
      </p:sp>
      <p:cxnSp>
        <p:nvCxnSpPr>
          <p:cNvPr id="354" name="Google Shape;354;p13"/>
          <p:cNvCxnSpPr/>
          <p:nvPr/>
        </p:nvCxnSpPr>
        <p:spPr>
          <a:xfrm rot="10800000">
            <a:off x="60250" y="418725"/>
            <a:ext cx="7362900" cy="0"/>
          </a:xfrm>
          <a:prstGeom prst="straightConnector1">
            <a:avLst/>
          </a:prstGeom>
          <a:noFill/>
          <a:ln w="19050" cap="flat" cmpd="sng">
            <a:solidFill>
              <a:srgbClr val="761A79"/>
            </a:solidFill>
            <a:prstDash val="solid"/>
            <a:round/>
            <a:headEnd type="none" w="sm" len="sm"/>
            <a:tailEnd type="none" w="sm" len="sm"/>
          </a:ln>
        </p:spPr>
      </p:cxnSp>
      <p:pic>
        <p:nvPicPr>
          <p:cNvPr id="355" name="Google Shape;355;p13"/>
          <p:cNvPicPr preferRelativeResize="0"/>
          <p:nvPr/>
        </p:nvPicPr>
        <p:blipFill rotWithShape="1">
          <a:blip r:embed="rId3">
            <a:alphaModFix/>
          </a:blip>
          <a:srcRect/>
          <a:stretch/>
        </p:blipFill>
        <p:spPr>
          <a:xfrm>
            <a:off x="7649550" y="243910"/>
            <a:ext cx="1318933" cy="3496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
          <p:cNvSpPr txBox="1">
            <a:spLocks noGrp="1"/>
          </p:cNvSpPr>
          <p:nvPr>
            <p:ph type="title"/>
          </p:nvPr>
        </p:nvSpPr>
        <p:spPr>
          <a:xfrm>
            <a:off x="531292" y="165027"/>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Flowchart</a:t>
            </a:r>
            <a:endParaRPr/>
          </a:p>
        </p:txBody>
      </p:sp>
      <p:pic>
        <p:nvPicPr>
          <p:cNvPr id="361" name="Google Shape;361;p7"/>
          <p:cNvPicPr preferRelativeResize="0"/>
          <p:nvPr/>
        </p:nvPicPr>
        <p:blipFill rotWithShape="1">
          <a:blip r:embed="rId3">
            <a:alphaModFix/>
          </a:blip>
          <a:srcRect/>
          <a:stretch/>
        </p:blipFill>
        <p:spPr>
          <a:xfrm>
            <a:off x="7561792" y="234462"/>
            <a:ext cx="1318933" cy="349633"/>
          </a:xfrm>
          <a:prstGeom prst="rect">
            <a:avLst/>
          </a:prstGeom>
          <a:noFill/>
          <a:ln>
            <a:noFill/>
          </a:ln>
        </p:spPr>
      </p:pic>
      <p:grpSp>
        <p:nvGrpSpPr>
          <p:cNvPr id="362" name="Google Shape;362;p7"/>
          <p:cNvGrpSpPr/>
          <p:nvPr/>
        </p:nvGrpSpPr>
        <p:grpSpPr>
          <a:xfrm>
            <a:off x="1159933" y="239724"/>
            <a:ext cx="6163658" cy="4827542"/>
            <a:chOff x="1159933" y="239724"/>
            <a:chExt cx="6163658" cy="4827542"/>
          </a:xfrm>
        </p:grpSpPr>
        <p:grpSp>
          <p:nvGrpSpPr>
            <p:cNvPr id="363" name="Google Shape;363;p7"/>
            <p:cNvGrpSpPr/>
            <p:nvPr/>
          </p:nvGrpSpPr>
          <p:grpSpPr>
            <a:xfrm>
              <a:off x="1159933" y="239724"/>
              <a:ext cx="6079158" cy="4425409"/>
              <a:chOff x="1080628" y="239724"/>
              <a:chExt cx="6158463" cy="4736824"/>
            </a:xfrm>
          </p:grpSpPr>
          <p:grpSp>
            <p:nvGrpSpPr>
              <p:cNvPr id="364" name="Google Shape;364;p7"/>
              <p:cNvGrpSpPr/>
              <p:nvPr/>
            </p:nvGrpSpPr>
            <p:grpSpPr>
              <a:xfrm>
                <a:off x="4203328" y="239724"/>
                <a:ext cx="1374876" cy="2227496"/>
                <a:chOff x="1396933" y="1320762"/>
                <a:chExt cx="1788720" cy="3042166"/>
              </a:xfrm>
            </p:grpSpPr>
            <p:sp>
              <p:nvSpPr>
                <p:cNvPr id="365" name="Google Shape;365;p7"/>
                <p:cNvSpPr/>
                <p:nvPr/>
              </p:nvSpPr>
              <p:spPr>
                <a:xfrm>
                  <a:off x="1424541" y="1926053"/>
                  <a:ext cx="1761112" cy="386621"/>
                </a:xfrm>
                <a:prstGeom prst="parallelogram">
                  <a:avLst>
                    <a:gd name="adj" fmla="val 25000"/>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Twentieth Century"/>
                      <a:ea typeface="Twentieth Century"/>
                      <a:cs typeface="Twentieth Century"/>
                      <a:sym typeface="Twentieth Century"/>
                    </a:rPr>
                    <a:t>Data</a:t>
                  </a:r>
                  <a:endParaRPr sz="1200" b="0" i="0" u="none" strike="noStrike" cap="none">
                    <a:solidFill>
                      <a:schemeClr val="dk1"/>
                    </a:solidFill>
                    <a:latin typeface="Twentieth Century"/>
                    <a:ea typeface="Twentieth Century"/>
                    <a:cs typeface="Twentieth Century"/>
                    <a:sym typeface="Twentieth Century"/>
                  </a:endParaRPr>
                </a:p>
              </p:txBody>
            </p:sp>
            <p:cxnSp>
              <p:nvCxnSpPr>
                <p:cNvPr id="366" name="Google Shape;366;p7"/>
                <p:cNvCxnSpPr/>
                <p:nvPr/>
              </p:nvCxnSpPr>
              <p:spPr>
                <a:xfrm>
                  <a:off x="2219572" y="2310466"/>
                  <a:ext cx="0" cy="203750"/>
                </a:xfrm>
                <a:prstGeom prst="straightConnector1">
                  <a:avLst/>
                </a:prstGeom>
                <a:noFill/>
                <a:ln w="9525" cap="flat" cmpd="sng">
                  <a:solidFill>
                    <a:schemeClr val="dk1"/>
                  </a:solidFill>
                  <a:prstDash val="solid"/>
                  <a:round/>
                  <a:headEnd type="none" w="sm" len="sm"/>
                  <a:tailEnd type="triangle" w="med" len="med"/>
                </a:ln>
              </p:spPr>
            </p:cxnSp>
            <p:sp>
              <p:nvSpPr>
                <p:cNvPr id="367" name="Google Shape;367;p7"/>
                <p:cNvSpPr/>
                <p:nvPr/>
              </p:nvSpPr>
              <p:spPr>
                <a:xfrm>
                  <a:off x="1399051" y="2513635"/>
                  <a:ext cx="1641041" cy="48245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Twentieth Century"/>
                      <a:ea typeface="Twentieth Century"/>
                      <a:cs typeface="Twentieth Century"/>
                      <a:sym typeface="Twentieth Century"/>
                    </a:rPr>
                    <a:t>Text cleansing (Regex)</a:t>
                  </a:r>
                  <a:endParaRPr sz="1100" b="0" i="0" u="none" strike="noStrike" cap="none">
                    <a:solidFill>
                      <a:schemeClr val="dk1"/>
                    </a:solidFill>
                    <a:latin typeface="Twentieth Century"/>
                    <a:ea typeface="Twentieth Century"/>
                    <a:cs typeface="Twentieth Century"/>
                    <a:sym typeface="Twentieth Century"/>
                  </a:endParaRPr>
                </a:p>
              </p:txBody>
            </p:sp>
            <p:cxnSp>
              <p:nvCxnSpPr>
                <p:cNvPr id="368" name="Google Shape;368;p7"/>
                <p:cNvCxnSpPr/>
                <p:nvPr/>
              </p:nvCxnSpPr>
              <p:spPr>
                <a:xfrm>
                  <a:off x="2219572" y="2993884"/>
                  <a:ext cx="0" cy="203750"/>
                </a:xfrm>
                <a:prstGeom prst="straightConnector1">
                  <a:avLst/>
                </a:prstGeom>
                <a:noFill/>
                <a:ln w="9525" cap="flat" cmpd="sng">
                  <a:solidFill>
                    <a:schemeClr val="dk1"/>
                  </a:solidFill>
                  <a:prstDash val="solid"/>
                  <a:round/>
                  <a:headEnd type="none" w="sm" len="sm"/>
                  <a:tailEnd type="triangle" w="med" len="med"/>
                </a:ln>
              </p:spPr>
            </p:cxnSp>
            <p:sp>
              <p:nvSpPr>
                <p:cNvPr id="369" name="Google Shape;369;p7"/>
                <p:cNvSpPr/>
                <p:nvPr/>
              </p:nvSpPr>
              <p:spPr>
                <a:xfrm>
                  <a:off x="1396933" y="1320762"/>
                  <a:ext cx="1761112" cy="3942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Twentieth Century"/>
                      <a:ea typeface="Twentieth Century"/>
                      <a:cs typeface="Twentieth Century"/>
                      <a:sym typeface="Twentieth Century"/>
                    </a:rPr>
                    <a:t>Mulai</a:t>
                  </a:r>
                  <a:endParaRPr sz="1200" b="0" i="0" u="none" strike="noStrike" cap="none">
                    <a:solidFill>
                      <a:schemeClr val="dk1"/>
                    </a:solidFill>
                    <a:latin typeface="Twentieth Century"/>
                    <a:ea typeface="Twentieth Century"/>
                    <a:cs typeface="Twentieth Century"/>
                    <a:sym typeface="Twentieth Century"/>
                  </a:endParaRPr>
                </a:p>
              </p:txBody>
            </p:sp>
            <p:cxnSp>
              <p:nvCxnSpPr>
                <p:cNvPr id="370" name="Google Shape;370;p7"/>
                <p:cNvCxnSpPr/>
                <p:nvPr/>
              </p:nvCxnSpPr>
              <p:spPr>
                <a:xfrm>
                  <a:off x="2219571" y="1722303"/>
                  <a:ext cx="0" cy="203750"/>
                </a:xfrm>
                <a:prstGeom prst="straightConnector1">
                  <a:avLst/>
                </a:prstGeom>
                <a:noFill/>
                <a:ln w="9525" cap="flat" cmpd="sng">
                  <a:solidFill>
                    <a:schemeClr val="dk1"/>
                  </a:solidFill>
                  <a:prstDash val="solid"/>
                  <a:round/>
                  <a:headEnd type="none" w="sm" len="sm"/>
                  <a:tailEnd type="triangle" w="med" len="med"/>
                </a:ln>
              </p:spPr>
            </p:cxnSp>
            <p:sp>
              <p:nvSpPr>
                <p:cNvPr id="371" name="Google Shape;371;p7"/>
                <p:cNvSpPr/>
                <p:nvPr/>
              </p:nvSpPr>
              <p:spPr>
                <a:xfrm>
                  <a:off x="1396933" y="3197053"/>
                  <a:ext cx="1641040" cy="482458"/>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Twentieth Century"/>
                      <a:ea typeface="Twentieth Century"/>
                      <a:cs typeface="Twentieth Century"/>
                      <a:sym typeface="Twentieth Century"/>
                    </a:rPr>
                    <a:t>Feature extraction</a:t>
                  </a:r>
                  <a:endParaRPr sz="1100" b="0" i="0" u="none" strike="noStrike" cap="none">
                    <a:solidFill>
                      <a:schemeClr val="dk1"/>
                    </a:solidFill>
                    <a:latin typeface="Twentieth Century"/>
                    <a:ea typeface="Twentieth Century"/>
                    <a:cs typeface="Twentieth Century"/>
                    <a:sym typeface="Twentieth Century"/>
                  </a:endParaRPr>
                </a:p>
              </p:txBody>
            </p:sp>
            <p:cxnSp>
              <p:nvCxnSpPr>
                <p:cNvPr id="372" name="Google Shape;372;p7"/>
                <p:cNvCxnSpPr/>
                <p:nvPr/>
              </p:nvCxnSpPr>
              <p:spPr>
                <a:xfrm>
                  <a:off x="2219572" y="3677302"/>
                  <a:ext cx="0" cy="203750"/>
                </a:xfrm>
                <a:prstGeom prst="straightConnector1">
                  <a:avLst/>
                </a:prstGeom>
                <a:noFill/>
                <a:ln w="9525" cap="flat" cmpd="sng">
                  <a:solidFill>
                    <a:schemeClr val="dk1"/>
                  </a:solidFill>
                  <a:prstDash val="solid"/>
                  <a:round/>
                  <a:headEnd type="none" w="sm" len="sm"/>
                  <a:tailEnd type="triangle" w="med" len="med"/>
                </a:ln>
              </p:spPr>
            </p:cxnSp>
            <p:sp>
              <p:nvSpPr>
                <p:cNvPr id="373" name="Google Shape;373;p7"/>
                <p:cNvSpPr/>
                <p:nvPr/>
              </p:nvSpPr>
              <p:spPr>
                <a:xfrm>
                  <a:off x="1396933" y="3880471"/>
                  <a:ext cx="1641041" cy="482457"/>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dk1"/>
                      </a:solidFill>
                      <a:latin typeface="Twentieth Century"/>
                      <a:ea typeface="Twentieth Century"/>
                      <a:cs typeface="Twentieth Century"/>
                      <a:sym typeface="Twentieth Century"/>
                    </a:rPr>
                    <a:t>Split data (80% and 20%)</a:t>
                  </a:r>
                  <a:endParaRPr sz="1050" b="0" i="0" u="none" strike="noStrike" cap="none">
                    <a:solidFill>
                      <a:schemeClr val="dk1"/>
                    </a:solidFill>
                    <a:latin typeface="Twentieth Century"/>
                    <a:ea typeface="Twentieth Century"/>
                    <a:cs typeface="Twentieth Century"/>
                    <a:sym typeface="Twentieth Century"/>
                  </a:endParaRPr>
                </a:p>
              </p:txBody>
            </p:sp>
          </p:grpSp>
          <p:sp>
            <p:nvSpPr>
              <p:cNvPr id="374" name="Google Shape;374;p7"/>
              <p:cNvSpPr/>
              <p:nvPr/>
            </p:nvSpPr>
            <p:spPr>
              <a:xfrm>
                <a:off x="2757900" y="2706688"/>
                <a:ext cx="1261364" cy="35325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dk1"/>
                    </a:solidFill>
                    <a:latin typeface="Twentieth Century"/>
                    <a:ea typeface="Twentieth Century"/>
                    <a:cs typeface="Twentieth Century"/>
                    <a:sym typeface="Twentieth Century"/>
                  </a:rPr>
                  <a:t>Training</a:t>
                </a:r>
                <a:endParaRPr sz="1050" b="0" i="0" u="none" strike="noStrike" cap="none">
                  <a:solidFill>
                    <a:schemeClr val="dk1"/>
                  </a:solidFill>
                  <a:latin typeface="Twentieth Century"/>
                  <a:ea typeface="Twentieth Century"/>
                  <a:cs typeface="Twentieth Century"/>
                  <a:sym typeface="Twentieth Century"/>
                </a:endParaRPr>
              </a:p>
            </p:txBody>
          </p:sp>
          <p:sp>
            <p:nvSpPr>
              <p:cNvPr id="375" name="Google Shape;375;p7"/>
              <p:cNvSpPr/>
              <p:nvPr/>
            </p:nvSpPr>
            <p:spPr>
              <a:xfrm>
                <a:off x="5948664" y="2669005"/>
                <a:ext cx="1261364" cy="35325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dk1"/>
                    </a:solidFill>
                    <a:latin typeface="Twentieth Century"/>
                    <a:ea typeface="Twentieth Century"/>
                    <a:cs typeface="Twentieth Century"/>
                    <a:sym typeface="Twentieth Century"/>
                  </a:rPr>
                  <a:t>Testing</a:t>
                </a:r>
                <a:endParaRPr sz="1050" b="0" i="0" u="none" strike="noStrike" cap="none">
                  <a:solidFill>
                    <a:schemeClr val="dk1"/>
                  </a:solidFill>
                  <a:latin typeface="Twentieth Century"/>
                  <a:ea typeface="Twentieth Century"/>
                  <a:cs typeface="Twentieth Century"/>
                  <a:sym typeface="Twentieth Century"/>
                </a:endParaRPr>
              </a:p>
            </p:txBody>
          </p:sp>
          <p:sp>
            <p:nvSpPr>
              <p:cNvPr id="376" name="Google Shape;376;p7"/>
              <p:cNvSpPr/>
              <p:nvPr/>
            </p:nvSpPr>
            <p:spPr>
              <a:xfrm>
                <a:off x="1080628" y="3367457"/>
                <a:ext cx="1261364" cy="35325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dk1"/>
                    </a:solidFill>
                    <a:latin typeface="Twentieth Century"/>
                    <a:ea typeface="Twentieth Century"/>
                    <a:cs typeface="Twentieth Century"/>
                    <a:sym typeface="Twentieth Century"/>
                  </a:rPr>
                  <a:t>Modeling with NN</a:t>
                </a:r>
                <a:endParaRPr sz="1050" b="0" i="0" u="none" strike="noStrike" cap="none">
                  <a:solidFill>
                    <a:schemeClr val="dk1"/>
                  </a:solidFill>
                  <a:latin typeface="Twentieth Century"/>
                  <a:ea typeface="Twentieth Century"/>
                  <a:cs typeface="Twentieth Century"/>
                  <a:sym typeface="Twentieth Century"/>
                </a:endParaRPr>
              </a:p>
            </p:txBody>
          </p:sp>
          <p:sp>
            <p:nvSpPr>
              <p:cNvPr id="377" name="Google Shape;377;p7"/>
              <p:cNvSpPr/>
              <p:nvPr/>
            </p:nvSpPr>
            <p:spPr>
              <a:xfrm>
                <a:off x="4224549" y="3342057"/>
                <a:ext cx="1261364" cy="35325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dk1"/>
                    </a:solidFill>
                    <a:latin typeface="Twentieth Century"/>
                    <a:ea typeface="Twentieth Century"/>
                    <a:cs typeface="Twentieth Century"/>
                    <a:sym typeface="Twentieth Century"/>
                  </a:rPr>
                  <a:t>Modeling with LSTM</a:t>
                </a:r>
                <a:endParaRPr sz="1050" b="0" i="0" u="none" strike="noStrike" cap="none">
                  <a:solidFill>
                    <a:schemeClr val="dk1"/>
                  </a:solidFill>
                  <a:latin typeface="Twentieth Century"/>
                  <a:ea typeface="Twentieth Century"/>
                  <a:cs typeface="Twentieth Century"/>
                  <a:sym typeface="Twentieth Century"/>
                </a:endParaRPr>
              </a:p>
            </p:txBody>
          </p:sp>
          <p:sp>
            <p:nvSpPr>
              <p:cNvPr id="378" name="Google Shape;378;p7"/>
              <p:cNvSpPr/>
              <p:nvPr/>
            </p:nvSpPr>
            <p:spPr>
              <a:xfrm>
                <a:off x="5977727" y="4148604"/>
                <a:ext cx="1261364" cy="35325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dk1"/>
                    </a:solidFill>
                    <a:latin typeface="Twentieth Century"/>
                    <a:ea typeface="Twentieth Century"/>
                    <a:cs typeface="Twentieth Century"/>
                    <a:sym typeface="Twentieth Century"/>
                  </a:rPr>
                  <a:t>Evaluation</a:t>
                </a:r>
                <a:endParaRPr sz="1050" b="0" i="0" u="none" strike="noStrike" cap="none">
                  <a:solidFill>
                    <a:schemeClr val="dk1"/>
                  </a:solidFill>
                  <a:latin typeface="Twentieth Century"/>
                  <a:ea typeface="Twentieth Century"/>
                  <a:cs typeface="Twentieth Century"/>
                  <a:sym typeface="Twentieth Century"/>
                </a:endParaRPr>
              </a:p>
            </p:txBody>
          </p:sp>
          <p:sp>
            <p:nvSpPr>
              <p:cNvPr id="379" name="Google Shape;379;p7"/>
              <p:cNvSpPr/>
              <p:nvPr/>
            </p:nvSpPr>
            <p:spPr>
              <a:xfrm>
                <a:off x="5977727" y="3673919"/>
                <a:ext cx="1261364" cy="35325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dk1"/>
                    </a:solidFill>
                    <a:latin typeface="Twentieth Century"/>
                    <a:ea typeface="Twentieth Century"/>
                    <a:cs typeface="Twentieth Century"/>
                    <a:sym typeface="Twentieth Century"/>
                  </a:rPr>
                  <a:t>Validation</a:t>
                </a:r>
                <a:endParaRPr sz="1050" b="0" i="0" u="none" strike="noStrike" cap="none">
                  <a:solidFill>
                    <a:schemeClr val="dk1"/>
                  </a:solidFill>
                  <a:latin typeface="Twentieth Century"/>
                  <a:ea typeface="Twentieth Century"/>
                  <a:cs typeface="Twentieth Century"/>
                  <a:sym typeface="Twentieth Century"/>
                </a:endParaRPr>
              </a:p>
            </p:txBody>
          </p:sp>
          <p:sp>
            <p:nvSpPr>
              <p:cNvPr id="380" name="Google Shape;380;p7"/>
              <p:cNvSpPr/>
              <p:nvPr/>
            </p:nvSpPr>
            <p:spPr>
              <a:xfrm>
                <a:off x="5977727" y="4623289"/>
                <a:ext cx="1261364" cy="35325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50" b="0" i="0" u="none" strike="noStrike" cap="none">
                    <a:solidFill>
                      <a:schemeClr val="dk1"/>
                    </a:solidFill>
                    <a:latin typeface="Twentieth Century"/>
                    <a:ea typeface="Twentieth Century"/>
                    <a:cs typeface="Twentieth Century"/>
                    <a:sym typeface="Twentieth Century"/>
                  </a:rPr>
                  <a:t>Predict</a:t>
                </a:r>
                <a:endParaRPr sz="1050" b="0" i="0" u="none" strike="noStrike" cap="none">
                  <a:solidFill>
                    <a:schemeClr val="dk1"/>
                  </a:solidFill>
                  <a:latin typeface="Twentieth Century"/>
                  <a:ea typeface="Twentieth Century"/>
                  <a:cs typeface="Twentieth Century"/>
                  <a:sym typeface="Twentieth Century"/>
                </a:endParaRPr>
              </a:p>
            </p:txBody>
          </p:sp>
          <p:cxnSp>
            <p:nvCxnSpPr>
              <p:cNvPr id="381" name="Google Shape;381;p7"/>
              <p:cNvCxnSpPr>
                <a:stCxn id="373" idx="2"/>
              </p:cNvCxnSpPr>
              <p:nvPr/>
            </p:nvCxnSpPr>
            <p:spPr>
              <a:xfrm>
                <a:off x="4834010" y="2467220"/>
                <a:ext cx="0" cy="108000"/>
              </a:xfrm>
              <a:prstGeom prst="straightConnector1">
                <a:avLst/>
              </a:prstGeom>
              <a:noFill/>
              <a:ln w="9525" cap="flat" cmpd="sng">
                <a:solidFill>
                  <a:srgbClr val="076173"/>
                </a:solidFill>
                <a:prstDash val="solid"/>
                <a:round/>
                <a:headEnd type="none" w="sm" len="sm"/>
                <a:tailEnd type="none" w="sm" len="sm"/>
              </a:ln>
            </p:spPr>
          </p:cxnSp>
          <p:cxnSp>
            <p:nvCxnSpPr>
              <p:cNvPr id="382" name="Google Shape;382;p7"/>
              <p:cNvCxnSpPr/>
              <p:nvPr/>
            </p:nvCxnSpPr>
            <p:spPr>
              <a:xfrm rot="10800000" flipH="1">
                <a:off x="3407285" y="2539393"/>
                <a:ext cx="3226488" cy="35827"/>
              </a:xfrm>
              <a:prstGeom prst="straightConnector1">
                <a:avLst/>
              </a:prstGeom>
              <a:noFill/>
              <a:ln w="9525" cap="flat" cmpd="sng">
                <a:solidFill>
                  <a:srgbClr val="603C0D"/>
                </a:solidFill>
                <a:prstDash val="solid"/>
                <a:round/>
                <a:headEnd type="none" w="sm" len="sm"/>
                <a:tailEnd type="none" w="sm" len="sm"/>
              </a:ln>
            </p:spPr>
          </p:cxnSp>
          <p:cxnSp>
            <p:nvCxnSpPr>
              <p:cNvPr id="383" name="Google Shape;383;p7"/>
              <p:cNvCxnSpPr/>
              <p:nvPr/>
            </p:nvCxnSpPr>
            <p:spPr>
              <a:xfrm>
                <a:off x="3413236" y="2583267"/>
                <a:ext cx="0" cy="149187"/>
              </a:xfrm>
              <a:prstGeom prst="straightConnector1">
                <a:avLst/>
              </a:prstGeom>
              <a:noFill/>
              <a:ln w="9525" cap="flat" cmpd="sng">
                <a:solidFill>
                  <a:schemeClr val="dk1"/>
                </a:solidFill>
                <a:prstDash val="solid"/>
                <a:round/>
                <a:headEnd type="none" w="sm" len="sm"/>
                <a:tailEnd type="triangle" w="med" len="med"/>
              </a:ln>
            </p:spPr>
          </p:cxnSp>
          <p:cxnSp>
            <p:nvCxnSpPr>
              <p:cNvPr id="384" name="Google Shape;384;p7"/>
              <p:cNvCxnSpPr/>
              <p:nvPr/>
            </p:nvCxnSpPr>
            <p:spPr>
              <a:xfrm>
                <a:off x="6630579" y="2532466"/>
                <a:ext cx="0" cy="149187"/>
              </a:xfrm>
              <a:prstGeom prst="straightConnector1">
                <a:avLst/>
              </a:prstGeom>
              <a:noFill/>
              <a:ln w="9525" cap="flat" cmpd="sng">
                <a:solidFill>
                  <a:schemeClr val="dk1"/>
                </a:solidFill>
                <a:prstDash val="solid"/>
                <a:round/>
                <a:headEnd type="none" w="sm" len="sm"/>
                <a:tailEnd type="triangle" w="med" len="med"/>
              </a:ln>
            </p:spPr>
          </p:cxnSp>
          <p:cxnSp>
            <p:nvCxnSpPr>
              <p:cNvPr id="385" name="Google Shape;385;p7"/>
              <p:cNvCxnSpPr/>
              <p:nvPr/>
            </p:nvCxnSpPr>
            <p:spPr>
              <a:xfrm rot="10800000" flipH="1">
                <a:off x="1674888" y="3191415"/>
                <a:ext cx="3226488" cy="35827"/>
              </a:xfrm>
              <a:prstGeom prst="straightConnector1">
                <a:avLst/>
              </a:prstGeom>
              <a:noFill/>
              <a:ln w="9525" cap="flat" cmpd="sng">
                <a:solidFill>
                  <a:srgbClr val="603C0D"/>
                </a:solidFill>
                <a:prstDash val="solid"/>
                <a:round/>
                <a:headEnd type="none" w="sm" len="sm"/>
                <a:tailEnd type="none" w="sm" len="sm"/>
              </a:ln>
            </p:spPr>
          </p:cxnSp>
          <p:cxnSp>
            <p:nvCxnSpPr>
              <p:cNvPr id="386" name="Google Shape;386;p7"/>
              <p:cNvCxnSpPr>
                <a:stCxn id="374" idx="2"/>
              </p:cNvCxnSpPr>
              <p:nvPr/>
            </p:nvCxnSpPr>
            <p:spPr>
              <a:xfrm>
                <a:off x="3388582" y="3059947"/>
                <a:ext cx="0" cy="149400"/>
              </a:xfrm>
              <a:prstGeom prst="straightConnector1">
                <a:avLst/>
              </a:prstGeom>
              <a:noFill/>
              <a:ln w="9525" cap="flat" cmpd="sng">
                <a:solidFill>
                  <a:srgbClr val="076173"/>
                </a:solidFill>
                <a:prstDash val="solid"/>
                <a:round/>
                <a:headEnd type="none" w="sm" len="sm"/>
                <a:tailEnd type="none" w="sm" len="sm"/>
              </a:ln>
            </p:spPr>
          </p:cxnSp>
          <p:cxnSp>
            <p:nvCxnSpPr>
              <p:cNvPr id="387" name="Google Shape;387;p7"/>
              <p:cNvCxnSpPr/>
              <p:nvPr/>
            </p:nvCxnSpPr>
            <p:spPr>
              <a:xfrm>
                <a:off x="1669099" y="3218270"/>
                <a:ext cx="0" cy="149187"/>
              </a:xfrm>
              <a:prstGeom prst="straightConnector1">
                <a:avLst/>
              </a:prstGeom>
              <a:noFill/>
              <a:ln w="9525" cap="flat" cmpd="sng">
                <a:solidFill>
                  <a:schemeClr val="dk1"/>
                </a:solidFill>
                <a:prstDash val="solid"/>
                <a:round/>
                <a:headEnd type="none" w="sm" len="sm"/>
                <a:tailEnd type="triangle" w="med" len="med"/>
              </a:ln>
            </p:spPr>
          </p:cxnSp>
          <p:cxnSp>
            <p:nvCxnSpPr>
              <p:cNvPr id="388" name="Google Shape;388;p7"/>
              <p:cNvCxnSpPr/>
              <p:nvPr/>
            </p:nvCxnSpPr>
            <p:spPr>
              <a:xfrm>
                <a:off x="4886442" y="3192870"/>
                <a:ext cx="0" cy="149187"/>
              </a:xfrm>
              <a:prstGeom prst="straightConnector1">
                <a:avLst/>
              </a:prstGeom>
              <a:noFill/>
              <a:ln w="9525" cap="flat" cmpd="sng">
                <a:solidFill>
                  <a:schemeClr val="dk1"/>
                </a:solidFill>
                <a:prstDash val="solid"/>
                <a:round/>
                <a:headEnd type="none" w="sm" len="sm"/>
                <a:tailEnd type="triangle" w="med" len="med"/>
              </a:ln>
            </p:spPr>
          </p:cxnSp>
          <p:cxnSp>
            <p:nvCxnSpPr>
              <p:cNvPr id="389" name="Google Shape;389;p7"/>
              <p:cNvCxnSpPr/>
              <p:nvPr/>
            </p:nvCxnSpPr>
            <p:spPr>
              <a:xfrm>
                <a:off x="1649698" y="3729184"/>
                <a:ext cx="0" cy="72000"/>
              </a:xfrm>
              <a:prstGeom prst="straightConnector1">
                <a:avLst/>
              </a:prstGeom>
              <a:noFill/>
              <a:ln w="9525" cap="flat" cmpd="sng">
                <a:solidFill>
                  <a:srgbClr val="076173"/>
                </a:solidFill>
                <a:prstDash val="solid"/>
                <a:round/>
                <a:headEnd type="none" w="sm" len="sm"/>
                <a:tailEnd type="none" w="sm" len="sm"/>
              </a:ln>
            </p:spPr>
          </p:cxnSp>
          <p:cxnSp>
            <p:nvCxnSpPr>
              <p:cNvPr id="390" name="Google Shape;390;p7"/>
              <p:cNvCxnSpPr/>
              <p:nvPr/>
            </p:nvCxnSpPr>
            <p:spPr>
              <a:xfrm>
                <a:off x="4883969" y="3703783"/>
                <a:ext cx="0" cy="72000"/>
              </a:xfrm>
              <a:prstGeom prst="straightConnector1">
                <a:avLst/>
              </a:prstGeom>
              <a:noFill/>
              <a:ln w="9525" cap="flat" cmpd="sng">
                <a:solidFill>
                  <a:srgbClr val="076173"/>
                </a:solidFill>
                <a:prstDash val="solid"/>
                <a:round/>
                <a:headEnd type="none" w="sm" len="sm"/>
                <a:tailEnd type="none" w="sm" len="sm"/>
              </a:ln>
            </p:spPr>
          </p:cxnSp>
          <p:cxnSp>
            <p:nvCxnSpPr>
              <p:cNvPr id="391" name="Google Shape;391;p7"/>
              <p:cNvCxnSpPr/>
              <p:nvPr/>
            </p:nvCxnSpPr>
            <p:spPr>
              <a:xfrm rot="10800000" flipH="1">
                <a:off x="1647363" y="3765324"/>
                <a:ext cx="3240000" cy="35827"/>
              </a:xfrm>
              <a:prstGeom prst="straightConnector1">
                <a:avLst/>
              </a:prstGeom>
              <a:noFill/>
              <a:ln w="9525" cap="flat" cmpd="sng">
                <a:solidFill>
                  <a:srgbClr val="603C0D"/>
                </a:solidFill>
                <a:prstDash val="solid"/>
                <a:round/>
                <a:headEnd type="none" w="sm" len="sm"/>
                <a:tailEnd type="none" w="sm" len="sm"/>
              </a:ln>
            </p:spPr>
          </p:cxnSp>
          <p:cxnSp>
            <p:nvCxnSpPr>
              <p:cNvPr id="392" name="Google Shape;392;p7"/>
              <p:cNvCxnSpPr/>
              <p:nvPr/>
            </p:nvCxnSpPr>
            <p:spPr>
              <a:xfrm>
                <a:off x="3413981" y="3796549"/>
                <a:ext cx="0" cy="108000"/>
              </a:xfrm>
              <a:prstGeom prst="straightConnector1">
                <a:avLst/>
              </a:prstGeom>
              <a:noFill/>
              <a:ln w="9525" cap="flat" cmpd="sng">
                <a:solidFill>
                  <a:srgbClr val="076173"/>
                </a:solidFill>
                <a:prstDash val="solid"/>
                <a:round/>
                <a:headEnd type="none" w="sm" len="sm"/>
                <a:tailEnd type="none" w="sm" len="sm"/>
              </a:ln>
            </p:spPr>
          </p:cxnSp>
          <p:cxnSp>
            <p:nvCxnSpPr>
              <p:cNvPr id="393" name="Google Shape;393;p7"/>
              <p:cNvCxnSpPr/>
              <p:nvPr/>
            </p:nvCxnSpPr>
            <p:spPr>
              <a:xfrm rot="10800000" flipH="1">
                <a:off x="3419704" y="3880139"/>
                <a:ext cx="2552874" cy="24412"/>
              </a:xfrm>
              <a:prstGeom prst="straightConnector1">
                <a:avLst/>
              </a:prstGeom>
              <a:noFill/>
              <a:ln w="9525" cap="flat" cmpd="sng">
                <a:solidFill>
                  <a:srgbClr val="603C0D"/>
                </a:solidFill>
                <a:prstDash val="solid"/>
                <a:round/>
                <a:headEnd type="none" w="sm" len="sm"/>
                <a:tailEnd type="none" w="sm" len="sm"/>
              </a:ln>
            </p:spPr>
          </p:cxnSp>
          <p:cxnSp>
            <p:nvCxnSpPr>
              <p:cNvPr id="394" name="Google Shape;394;p7"/>
              <p:cNvCxnSpPr/>
              <p:nvPr/>
            </p:nvCxnSpPr>
            <p:spPr>
              <a:xfrm>
                <a:off x="6630579" y="3029346"/>
                <a:ext cx="0" cy="612000"/>
              </a:xfrm>
              <a:prstGeom prst="straightConnector1">
                <a:avLst/>
              </a:prstGeom>
              <a:noFill/>
              <a:ln w="9525" cap="flat" cmpd="sng">
                <a:solidFill>
                  <a:srgbClr val="076173"/>
                </a:solidFill>
                <a:prstDash val="solid"/>
                <a:round/>
                <a:headEnd type="none" w="sm" len="sm"/>
                <a:tailEnd type="none" w="sm" len="sm"/>
              </a:ln>
            </p:spPr>
          </p:cxnSp>
          <p:cxnSp>
            <p:nvCxnSpPr>
              <p:cNvPr id="395" name="Google Shape;395;p7"/>
              <p:cNvCxnSpPr/>
              <p:nvPr/>
            </p:nvCxnSpPr>
            <p:spPr>
              <a:xfrm>
                <a:off x="6630576" y="4047410"/>
                <a:ext cx="0" cy="108000"/>
              </a:xfrm>
              <a:prstGeom prst="straightConnector1">
                <a:avLst/>
              </a:prstGeom>
              <a:noFill/>
              <a:ln w="9525" cap="flat" cmpd="sng">
                <a:solidFill>
                  <a:schemeClr val="dk1"/>
                </a:solidFill>
                <a:prstDash val="solid"/>
                <a:round/>
                <a:headEnd type="none" w="sm" len="sm"/>
                <a:tailEnd type="triangle" w="med" len="med"/>
              </a:ln>
            </p:spPr>
          </p:cxnSp>
          <p:cxnSp>
            <p:nvCxnSpPr>
              <p:cNvPr id="396" name="Google Shape;396;p7"/>
              <p:cNvCxnSpPr/>
              <p:nvPr/>
            </p:nvCxnSpPr>
            <p:spPr>
              <a:xfrm>
                <a:off x="6639037" y="4513082"/>
                <a:ext cx="0" cy="108000"/>
              </a:xfrm>
              <a:prstGeom prst="straightConnector1">
                <a:avLst/>
              </a:prstGeom>
              <a:noFill/>
              <a:ln w="9525" cap="flat" cmpd="sng">
                <a:solidFill>
                  <a:schemeClr val="dk1"/>
                </a:solidFill>
                <a:prstDash val="solid"/>
                <a:round/>
                <a:headEnd type="none" w="sm" len="sm"/>
                <a:tailEnd type="triangle" w="med" len="med"/>
              </a:ln>
            </p:spPr>
          </p:cxnSp>
        </p:grpSp>
        <p:sp>
          <p:nvSpPr>
            <p:cNvPr id="397" name="Google Shape;397;p7"/>
            <p:cNvSpPr/>
            <p:nvPr/>
          </p:nvSpPr>
          <p:spPr>
            <a:xfrm>
              <a:off x="5969936" y="4778575"/>
              <a:ext cx="1353655" cy="288691"/>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a:solidFill>
                    <a:schemeClr val="dk1"/>
                  </a:solidFill>
                  <a:latin typeface="Twentieth Century"/>
                  <a:ea typeface="Twentieth Century"/>
                  <a:cs typeface="Twentieth Century"/>
                  <a:sym typeface="Twentieth Century"/>
                </a:rPr>
                <a:t>Model</a:t>
              </a:r>
              <a:endParaRPr sz="1200" b="0" i="0" u="none" strike="noStrike" cap="none">
                <a:solidFill>
                  <a:schemeClr val="dk1"/>
                </a:solidFill>
                <a:latin typeface="Twentieth Century"/>
                <a:ea typeface="Twentieth Century"/>
                <a:cs typeface="Twentieth Century"/>
                <a:sym typeface="Twentieth Century"/>
              </a:endParaRPr>
            </a:p>
          </p:txBody>
        </p:sp>
        <p:cxnSp>
          <p:nvCxnSpPr>
            <p:cNvPr id="398" name="Google Shape;398;p7"/>
            <p:cNvCxnSpPr/>
            <p:nvPr/>
          </p:nvCxnSpPr>
          <p:spPr>
            <a:xfrm>
              <a:off x="6629946" y="4659275"/>
              <a:ext cx="0" cy="139379"/>
            </a:xfrm>
            <a:prstGeom prst="straightConnector1">
              <a:avLst/>
            </a:prstGeom>
            <a:noFill/>
            <a:ln w="9525" cap="flat" cmpd="sng">
              <a:solidFill>
                <a:schemeClr val="dk1"/>
              </a:solidFill>
              <a:prstDash val="solid"/>
              <a:round/>
              <a:headEnd type="none" w="sm" len="sm"/>
              <a:tailEnd type="triangl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8"/>
          <p:cNvSpPr txBox="1">
            <a:spLocks noGrp="1"/>
          </p:cNvSpPr>
          <p:nvPr>
            <p:ph type="title"/>
          </p:nvPr>
        </p:nvSpPr>
        <p:spPr>
          <a:xfrm>
            <a:off x="531292" y="165027"/>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a:t>Analytical Process</a:t>
            </a:r>
            <a:endParaRPr/>
          </a:p>
        </p:txBody>
      </p:sp>
      <p:pic>
        <p:nvPicPr>
          <p:cNvPr id="404" name="Google Shape;404;p8"/>
          <p:cNvPicPr preferRelativeResize="0"/>
          <p:nvPr/>
        </p:nvPicPr>
        <p:blipFill rotWithShape="1">
          <a:blip r:embed="rId3">
            <a:alphaModFix/>
          </a:blip>
          <a:srcRect/>
          <a:stretch/>
        </p:blipFill>
        <p:spPr>
          <a:xfrm>
            <a:off x="7561792" y="234462"/>
            <a:ext cx="1318933" cy="349633"/>
          </a:xfrm>
          <a:prstGeom prst="rect">
            <a:avLst/>
          </a:prstGeom>
          <a:noFill/>
          <a:ln>
            <a:noFill/>
          </a:ln>
        </p:spPr>
      </p:pic>
      <p:sp>
        <p:nvSpPr>
          <p:cNvPr id="405" name="Google Shape;405;p8"/>
          <p:cNvSpPr/>
          <p:nvPr/>
        </p:nvSpPr>
        <p:spPr>
          <a:xfrm>
            <a:off x="1587712" y="882263"/>
            <a:ext cx="1917192" cy="421334"/>
          </a:xfrm>
          <a:prstGeom prst="rect">
            <a:avLst/>
          </a:prstGeom>
          <a:solidFill>
            <a:srgbClr val="EEF4D9"/>
          </a:solid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2000" b="1" i="0" u="none" strike="noStrike" cap="none">
                <a:solidFill>
                  <a:srgbClr val="212529"/>
                </a:solidFill>
                <a:latin typeface="Twentieth Century"/>
                <a:ea typeface="Twentieth Century"/>
                <a:cs typeface="Twentieth Century"/>
                <a:sym typeface="Twentieth Century"/>
              </a:rPr>
              <a:t>Flow Processing</a:t>
            </a:r>
            <a:endParaRPr/>
          </a:p>
        </p:txBody>
      </p:sp>
      <p:sp>
        <p:nvSpPr>
          <p:cNvPr id="406" name="Google Shape;406;p8"/>
          <p:cNvSpPr/>
          <p:nvPr/>
        </p:nvSpPr>
        <p:spPr>
          <a:xfrm>
            <a:off x="275130" y="1683143"/>
            <a:ext cx="1796432" cy="728284"/>
          </a:xfrm>
          <a:prstGeom prst="rect">
            <a:avLst/>
          </a:prstGeom>
          <a:solidFill>
            <a:schemeClr val="accent1"/>
          </a:solidFill>
          <a:ln w="25400" cap="flat" cmpd="sng">
            <a:solidFill>
              <a:srgbClr val="0848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Twentieth Century"/>
                <a:ea typeface="Twentieth Century"/>
                <a:cs typeface="Twentieth Century"/>
                <a:sym typeface="Twentieth Century"/>
              </a:rPr>
              <a:t>Load </a:t>
            </a:r>
            <a:r>
              <a:rPr lang="en-US">
                <a:solidFill>
                  <a:schemeClr val="lt1"/>
                </a:solidFill>
                <a:latin typeface="Twentieth Century"/>
                <a:ea typeface="Twentieth Century"/>
                <a:cs typeface="Twentieth Century"/>
                <a:sym typeface="Twentieth Century"/>
              </a:rPr>
              <a:t>training dataset</a:t>
            </a:r>
            <a:r>
              <a:rPr lang="en-US" sz="1400" b="0" i="0" u="none" strike="noStrike" cap="none">
                <a:solidFill>
                  <a:schemeClr val="lt1"/>
                </a:solidFill>
                <a:latin typeface="Twentieth Century"/>
                <a:ea typeface="Twentieth Century"/>
                <a:cs typeface="Twentieth Century"/>
                <a:sym typeface="Twentieth Century"/>
              </a:rPr>
              <a:t> dengan label sentimen </a:t>
            </a:r>
            <a:endParaRPr sz="1400" b="0" i="0" u="none" strike="noStrike" cap="none">
              <a:solidFill>
                <a:schemeClr val="lt1"/>
              </a:solidFill>
              <a:latin typeface="Twentieth Century"/>
              <a:ea typeface="Twentieth Century"/>
              <a:cs typeface="Twentieth Century"/>
              <a:sym typeface="Twentieth Century"/>
            </a:endParaRPr>
          </a:p>
        </p:txBody>
      </p:sp>
      <p:cxnSp>
        <p:nvCxnSpPr>
          <p:cNvPr id="407" name="Google Shape;407;p8"/>
          <p:cNvCxnSpPr>
            <a:stCxn id="406" idx="3"/>
          </p:cNvCxnSpPr>
          <p:nvPr/>
        </p:nvCxnSpPr>
        <p:spPr>
          <a:xfrm>
            <a:off x="2071562" y="2047285"/>
            <a:ext cx="542100" cy="0"/>
          </a:xfrm>
          <a:prstGeom prst="straightConnector1">
            <a:avLst/>
          </a:prstGeom>
          <a:noFill/>
          <a:ln w="9525" cap="flat" cmpd="sng">
            <a:solidFill>
              <a:srgbClr val="076173"/>
            </a:solidFill>
            <a:prstDash val="solid"/>
            <a:round/>
            <a:headEnd type="none" w="sm" len="sm"/>
            <a:tailEnd type="triangle" w="med" len="med"/>
          </a:ln>
        </p:spPr>
      </p:cxnSp>
      <p:sp>
        <p:nvSpPr>
          <p:cNvPr id="408" name="Google Shape;408;p8"/>
          <p:cNvSpPr/>
          <p:nvPr/>
        </p:nvSpPr>
        <p:spPr>
          <a:xfrm>
            <a:off x="2613725" y="1416113"/>
            <a:ext cx="2897100" cy="1513192"/>
          </a:xfrm>
          <a:prstGeom prst="rect">
            <a:avLst/>
          </a:prstGeom>
          <a:solidFill>
            <a:schemeClr val="accent1"/>
          </a:solidFill>
          <a:ln w="25400" cap="flat" cmpd="sng">
            <a:solidFill>
              <a:srgbClr val="0848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err="1">
                <a:solidFill>
                  <a:schemeClr val="lt1"/>
                </a:solidFill>
                <a:latin typeface="Twentieth Century"/>
                <a:ea typeface="Twentieth Century"/>
                <a:cs typeface="Twentieth Century"/>
                <a:sym typeface="Twentieth Century"/>
              </a:rPr>
              <a:t>Melakukan</a:t>
            </a:r>
            <a:r>
              <a:rPr lang="en-US" sz="1400" b="0" i="0" u="none" strike="noStrike" cap="none" dirty="0">
                <a:solidFill>
                  <a:schemeClr val="lt1"/>
                </a:solidFill>
                <a:latin typeface="Twentieth Century"/>
                <a:ea typeface="Twentieth Century"/>
                <a:cs typeface="Twentieth Century"/>
                <a:sym typeface="Twentieth Century"/>
              </a:rPr>
              <a:t> cleansing</a:t>
            </a:r>
            <a:r>
              <a:rPr lang="en-US" dirty="0">
                <a:solidFill>
                  <a:schemeClr val="lt1"/>
                </a:solidFill>
                <a:latin typeface="Twentieth Century"/>
                <a:ea typeface="Twentieth Century"/>
                <a:cs typeface="Twentieth Century"/>
                <a:sym typeface="Twentieth Century"/>
              </a:rPr>
              <a:t>:</a:t>
            </a:r>
            <a:endParaRPr dirty="0">
              <a:solidFill>
                <a:schemeClr val="lt1"/>
              </a:solidFill>
              <a:latin typeface="Twentieth Century"/>
              <a:ea typeface="Twentieth Century"/>
              <a:cs typeface="Twentieth Century"/>
              <a:sym typeface="Twentieth Century"/>
            </a:endParaRPr>
          </a:p>
          <a:p>
            <a:pPr marL="342900" marR="0" lvl="0" indent="-260350" algn="l" rtl="0">
              <a:lnSpc>
                <a:spcPct val="100000"/>
              </a:lnSpc>
              <a:spcBef>
                <a:spcPts val="0"/>
              </a:spcBef>
              <a:spcAft>
                <a:spcPts val="0"/>
              </a:spcAft>
              <a:buClr>
                <a:schemeClr val="lt1"/>
              </a:buClr>
              <a:buSzPts val="1400"/>
              <a:buFont typeface="Twentieth Century"/>
              <a:buAutoNum type="arabicPeriod"/>
            </a:pPr>
            <a:r>
              <a:rPr lang="en-US" dirty="0">
                <a:solidFill>
                  <a:schemeClr val="lt1"/>
                </a:solidFill>
                <a:latin typeface="Twentieth Century"/>
                <a:ea typeface="Twentieth Century"/>
                <a:cs typeface="Twentieth Century"/>
                <a:sym typeface="Twentieth Century"/>
              </a:rPr>
              <a:t>Delete </a:t>
            </a:r>
            <a:r>
              <a:rPr lang="en-US" dirty="0" err="1">
                <a:solidFill>
                  <a:schemeClr val="lt1"/>
                </a:solidFill>
                <a:latin typeface="Twentieth Century"/>
                <a:ea typeface="Twentieth Century"/>
                <a:cs typeface="Twentieth Century"/>
                <a:sym typeface="Twentieth Century"/>
              </a:rPr>
              <a:t>duplikat</a:t>
            </a:r>
            <a:r>
              <a:rPr lang="en-US" dirty="0">
                <a:solidFill>
                  <a:schemeClr val="lt1"/>
                </a:solidFill>
                <a:latin typeface="Twentieth Century"/>
                <a:ea typeface="Twentieth Century"/>
                <a:cs typeface="Twentieth Century"/>
                <a:sym typeface="Twentieth Century"/>
              </a:rPr>
              <a:t> data</a:t>
            </a:r>
            <a:endParaRPr dirty="0">
              <a:solidFill>
                <a:schemeClr val="lt1"/>
              </a:solidFill>
              <a:latin typeface="Twentieth Century"/>
              <a:ea typeface="Twentieth Century"/>
              <a:cs typeface="Twentieth Century"/>
              <a:sym typeface="Twentieth Century"/>
            </a:endParaRPr>
          </a:p>
          <a:p>
            <a:pPr marL="342900" marR="0" lvl="0" indent="-260350" algn="l" rtl="0">
              <a:lnSpc>
                <a:spcPct val="100000"/>
              </a:lnSpc>
              <a:spcBef>
                <a:spcPts val="0"/>
              </a:spcBef>
              <a:spcAft>
                <a:spcPts val="0"/>
              </a:spcAft>
              <a:buClr>
                <a:schemeClr val="lt1"/>
              </a:buClr>
              <a:buSzPts val="1400"/>
              <a:buFont typeface="Twentieth Century"/>
              <a:buAutoNum type="arabicPeriod"/>
            </a:pPr>
            <a:r>
              <a:rPr lang="en-US" dirty="0">
                <a:solidFill>
                  <a:schemeClr val="lt1"/>
                </a:solidFill>
                <a:latin typeface="Twentieth Century"/>
                <a:ea typeface="Twentieth Century"/>
                <a:cs typeface="Twentieth Century"/>
                <a:sym typeface="Twentieth Century"/>
              </a:rPr>
              <a:t>R</a:t>
            </a:r>
            <a:r>
              <a:rPr lang="en-US" sz="1400" b="0" i="0" u="none" strike="noStrike" cap="none" dirty="0">
                <a:solidFill>
                  <a:schemeClr val="lt1"/>
                </a:solidFill>
                <a:latin typeface="Twentieth Century"/>
                <a:ea typeface="Twentieth Century"/>
                <a:cs typeface="Twentieth Century"/>
                <a:sym typeface="Twentieth Century"/>
              </a:rPr>
              <a:t>egex: remove emoji, remove link/</a:t>
            </a:r>
            <a:r>
              <a:rPr lang="en-US" sz="1400" b="0" i="0" u="none" strike="noStrike" cap="none" dirty="0" err="1">
                <a:solidFill>
                  <a:schemeClr val="lt1"/>
                </a:solidFill>
                <a:latin typeface="Twentieth Century"/>
                <a:ea typeface="Twentieth Century"/>
                <a:cs typeface="Twentieth Century"/>
                <a:sym typeface="Twentieth Century"/>
              </a:rPr>
              <a:t>url</a:t>
            </a:r>
            <a:r>
              <a:rPr lang="en-US" sz="1400" b="0" i="0" u="none" strike="noStrike" cap="none" dirty="0">
                <a:solidFill>
                  <a:schemeClr val="lt1"/>
                </a:solidFill>
                <a:latin typeface="Twentieth Century"/>
                <a:ea typeface="Twentieth Century"/>
                <a:cs typeface="Twentieth Century"/>
                <a:sym typeface="Twentieth Century"/>
              </a:rPr>
              <a:t>, remove words less than 3 char, remove user / @ / rt / number, delete </a:t>
            </a:r>
            <a:r>
              <a:rPr lang="en-US" sz="1400" b="0" i="0" u="none" strike="noStrike" cap="none" dirty="0" err="1">
                <a:solidFill>
                  <a:schemeClr val="lt1"/>
                </a:solidFill>
                <a:latin typeface="Twentieth Century"/>
                <a:ea typeface="Twentieth Century"/>
                <a:cs typeface="Twentieth Century"/>
                <a:sym typeface="Twentieth Century"/>
              </a:rPr>
              <a:t>stopwords</a:t>
            </a:r>
            <a:endParaRPr sz="1400" b="0" i="0" u="none" strike="noStrike" cap="none" dirty="0">
              <a:solidFill>
                <a:schemeClr val="lt1"/>
              </a:solidFill>
              <a:latin typeface="Twentieth Century"/>
              <a:ea typeface="Twentieth Century"/>
              <a:cs typeface="Twentieth Century"/>
              <a:sym typeface="Twentieth Century"/>
            </a:endParaRPr>
          </a:p>
        </p:txBody>
      </p:sp>
      <p:cxnSp>
        <p:nvCxnSpPr>
          <p:cNvPr id="409" name="Google Shape;409;p8"/>
          <p:cNvCxnSpPr/>
          <p:nvPr/>
        </p:nvCxnSpPr>
        <p:spPr>
          <a:xfrm>
            <a:off x="5510675" y="1997216"/>
            <a:ext cx="496733" cy="0"/>
          </a:xfrm>
          <a:prstGeom prst="straightConnector1">
            <a:avLst/>
          </a:prstGeom>
          <a:noFill/>
          <a:ln w="9525" cap="flat" cmpd="sng">
            <a:solidFill>
              <a:srgbClr val="076173"/>
            </a:solidFill>
            <a:prstDash val="solid"/>
            <a:round/>
            <a:headEnd type="none" w="sm" len="sm"/>
            <a:tailEnd type="triangle" w="med" len="med"/>
          </a:ln>
        </p:spPr>
      </p:cxnSp>
      <p:sp>
        <p:nvSpPr>
          <p:cNvPr id="410" name="Google Shape;410;p8"/>
          <p:cNvSpPr/>
          <p:nvPr/>
        </p:nvSpPr>
        <p:spPr>
          <a:xfrm>
            <a:off x="6052850" y="1748401"/>
            <a:ext cx="2654100" cy="612900"/>
          </a:xfrm>
          <a:prstGeom prst="rect">
            <a:avLst/>
          </a:prstGeom>
          <a:solidFill>
            <a:schemeClr val="accent1"/>
          </a:solidFill>
          <a:ln w="25400" cap="flat" cmpd="sng">
            <a:solidFill>
              <a:srgbClr val="0848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Twentieth Century"/>
                <a:ea typeface="Twentieth Century"/>
                <a:cs typeface="Twentieth Century"/>
                <a:sym typeface="Twentieth Century"/>
              </a:rPr>
              <a:t>Melakukan feature extraction </a:t>
            </a:r>
            <a:endParaRPr sz="1400" b="0" i="0" u="none" strike="noStrike" cap="none">
              <a:solidFill>
                <a:schemeClr val="lt1"/>
              </a:solidFill>
              <a:latin typeface="Twentieth Century"/>
              <a:ea typeface="Twentieth Century"/>
              <a:cs typeface="Twentieth Century"/>
              <a:sym typeface="Twentieth Century"/>
            </a:endParaRPr>
          </a:p>
        </p:txBody>
      </p:sp>
      <p:cxnSp>
        <p:nvCxnSpPr>
          <p:cNvPr id="411" name="Google Shape;411;p8"/>
          <p:cNvCxnSpPr>
            <a:stCxn id="410" idx="2"/>
          </p:cNvCxnSpPr>
          <p:nvPr/>
        </p:nvCxnSpPr>
        <p:spPr>
          <a:xfrm>
            <a:off x="7379900" y="2361301"/>
            <a:ext cx="0" cy="420900"/>
          </a:xfrm>
          <a:prstGeom prst="straightConnector1">
            <a:avLst/>
          </a:prstGeom>
          <a:noFill/>
          <a:ln w="9525" cap="flat" cmpd="sng">
            <a:solidFill>
              <a:srgbClr val="076173"/>
            </a:solidFill>
            <a:prstDash val="solid"/>
            <a:round/>
            <a:headEnd type="none" w="sm" len="sm"/>
            <a:tailEnd type="triangle" w="med" len="med"/>
          </a:ln>
        </p:spPr>
      </p:cxnSp>
      <p:sp>
        <p:nvSpPr>
          <p:cNvPr id="412" name="Google Shape;412;p8"/>
          <p:cNvSpPr/>
          <p:nvPr/>
        </p:nvSpPr>
        <p:spPr>
          <a:xfrm>
            <a:off x="6052839" y="2782143"/>
            <a:ext cx="2654191" cy="728284"/>
          </a:xfrm>
          <a:prstGeom prst="rect">
            <a:avLst/>
          </a:prstGeom>
          <a:solidFill>
            <a:schemeClr val="accent1"/>
          </a:solidFill>
          <a:ln w="25400" cap="flat" cmpd="sng">
            <a:solidFill>
              <a:srgbClr val="0848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lt1"/>
                </a:solidFill>
                <a:latin typeface="Twentieth Century"/>
                <a:ea typeface="Twentieth Century"/>
                <a:cs typeface="Twentieth Century"/>
                <a:sym typeface="Twentieth Century"/>
              </a:rPr>
              <a:t>Mempersiapkan dataset untuk training &amp; test</a:t>
            </a:r>
            <a:r>
              <a:rPr lang="en-US" sz="1400" b="0" i="0" u="none" strike="noStrike" cap="none">
                <a:solidFill>
                  <a:schemeClr val="lt1"/>
                </a:solidFill>
                <a:latin typeface="Twentieth Century"/>
                <a:ea typeface="Twentieth Century"/>
                <a:cs typeface="Twentieth Century"/>
                <a:sym typeface="Twentieth Century"/>
              </a:rPr>
              <a:t>:</a:t>
            </a:r>
            <a:endParaRPr/>
          </a:p>
          <a:p>
            <a:pPr marL="0" marR="0" lvl="0" indent="0" algn="ctr" rtl="0">
              <a:lnSpc>
                <a:spcPct val="100000"/>
              </a:lnSpc>
              <a:spcBef>
                <a:spcPts val="0"/>
              </a:spcBef>
              <a:spcAft>
                <a:spcPts val="0"/>
              </a:spcAft>
              <a:buNone/>
            </a:pPr>
            <a:r>
              <a:rPr lang="en-US" sz="1400" b="0" i="0" u="none" strike="noStrike" cap="none">
                <a:solidFill>
                  <a:schemeClr val="lt1"/>
                </a:solidFill>
                <a:latin typeface="Twentieth Century"/>
                <a:ea typeface="Twentieth Century"/>
                <a:cs typeface="Twentieth Century"/>
                <a:sym typeface="Twentieth Century"/>
              </a:rPr>
              <a:t>splitting dataset (80%</a:t>
            </a:r>
            <a:r>
              <a:rPr lang="en-US">
                <a:solidFill>
                  <a:schemeClr val="lt1"/>
                </a:solidFill>
                <a:latin typeface="Twentieth Century"/>
                <a:ea typeface="Twentieth Century"/>
                <a:cs typeface="Twentieth Century"/>
                <a:sym typeface="Twentieth Century"/>
              </a:rPr>
              <a:t>/</a:t>
            </a:r>
            <a:r>
              <a:rPr lang="en-US" sz="1400" b="0" i="0" u="none" strike="noStrike" cap="none">
                <a:solidFill>
                  <a:schemeClr val="lt1"/>
                </a:solidFill>
                <a:latin typeface="Twentieth Century"/>
                <a:ea typeface="Twentieth Century"/>
                <a:cs typeface="Twentieth Century"/>
                <a:sym typeface="Twentieth Century"/>
              </a:rPr>
              <a:t>20%)</a:t>
            </a:r>
            <a:endParaRPr/>
          </a:p>
        </p:txBody>
      </p:sp>
      <p:cxnSp>
        <p:nvCxnSpPr>
          <p:cNvPr id="413" name="Google Shape;413;p8"/>
          <p:cNvCxnSpPr/>
          <p:nvPr/>
        </p:nvCxnSpPr>
        <p:spPr>
          <a:xfrm>
            <a:off x="7379935" y="3510427"/>
            <a:ext cx="0" cy="420785"/>
          </a:xfrm>
          <a:prstGeom prst="straightConnector1">
            <a:avLst/>
          </a:prstGeom>
          <a:noFill/>
          <a:ln w="9525" cap="flat" cmpd="sng">
            <a:solidFill>
              <a:srgbClr val="076173"/>
            </a:solidFill>
            <a:prstDash val="solid"/>
            <a:round/>
            <a:headEnd type="none" w="sm" len="sm"/>
            <a:tailEnd type="triangle" w="med" len="med"/>
          </a:ln>
        </p:spPr>
      </p:cxnSp>
      <p:sp>
        <p:nvSpPr>
          <p:cNvPr id="414" name="Google Shape;414;p8"/>
          <p:cNvSpPr/>
          <p:nvPr/>
        </p:nvSpPr>
        <p:spPr>
          <a:xfrm>
            <a:off x="6052839" y="3931212"/>
            <a:ext cx="2654191" cy="728284"/>
          </a:xfrm>
          <a:prstGeom prst="rect">
            <a:avLst/>
          </a:prstGeom>
          <a:solidFill>
            <a:schemeClr val="accent1"/>
          </a:solidFill>
          <a:ln w="25400" cap="flat" cmpd="sng">
            <a:solidFill>
              <a:srgbClr val="0848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Twentieth Century"/>
                <a:ea typeface="Twentieth Century"/>
                <a:cs typeface="Twentieth Century"/>
                <a:sym typeface="Twentieth Century"/>
              </a:rPr>
              <a:t>Modeling dengan NN dan LSTM</a:t>
            </a:r>
            <a:endParaRPr/>
          </a:p>
        </p:txBody>
      </p:sp>
      <p:cxnSp>
        <p:nvCxnSpPr>
          <p:cNvPr id="415" name="Google Shape;415;p8"/>
          <p:cNvCxnSpPr/>
          <p:nvPr/>
        </p:nvCxnSpPr>
        <p:spPr>
          <a:xfrm rot="10800000">
            <a:off x="5510675" y="4342558"/>
            <a:ext cx="595691" cy="0"/>
          </a:xfrm>
          <a:prstGeom prst="straightConnector1">
            <a:avLst/>
          </a:prstGeom>
          <a:noFill/>
          <a:ln w="9525" cap="flat" cmpd="sng">
            <a:solidFill>
              <a:srgbClr val="076173"/>
            </a:solidFill>
            <a:prstDash val="solid"/>
            <a:round/>
            <a:headEnd type="none" w="sm" len="sm"/>
            <a:tailEnd type="triangle" w="med" len="med"/>
          </a:ln>
        </p:spPr>
      </p:cxnSp>
      <p:sp>
        <p:nvSpPr>
          <p:cNvPr id="416" name="Google Shape;416;p8"/>
          <p:cNvSpPr/>
          <p:nvPr/>
        </p:nvSpPr>
        <p:spPr>
          <a:xfrm>
            <a:off x="3859901" y="3978416"/>
            <a:ext cx="1650774" cy="728284"/>
          </a:xfrm>
          <a:prstGeom prst="rect">
            <a:avLst/>
          </a:prstGeom>
          <a:solidFill>
            <a:schemeClr val="accent1"/>
          </a:solidFill>
          <a:ln w="25400" cap="flat" cmpd="sng">
            <a:solidFill>
              <a:srgbClr val="0848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Twentieth Century"/>
                <a:ea typeface="Twentieth Century"/>
                <a:cs typeface="Twentieth Century"/>
                <a:sym typeface="Twentieth Century"/>
              </a:rPr>
              <a:t>Melakukan </a:t>
            </a:r>
            <a:r>
              <a:rPr lang="en-US">
                <a:solidFill>
                  <a:schemeClr val="lt1"/>
                </a:solidFill>
                <a:latin typeface="Twentieth Century"/>
                <a:ea typeface="Twentieth Century"/>
                <a:cs typeface="Twentieth Century"/>
                <a:sym typeface="Twentieth Century"/>
              </a:rPr>
              <a:t>K</a:t>
            </a:r>
            <a:r>
              <a:rPr lang="en-US" sz="1400" b="0" i="0" u="none" strike="noStrike" cap="none">
                <a:solidFill>
                  <a:schemeClr val="lt1"/>
                </a:solidFill>
                <a:latin typeface="Twentieth Century"/>
                <a:ea typeface="Twentieth Century"/>
                <a:cs typeface="Twentieth Century"/>
                <a:sym typeface="Twentieth Century"/>
              </a:rPr>
              <a:t>fold-</a:t>
            </a:r>
            <a:r>
              <a:rPr lang="en-US">
                <a:solidFill>
                  <a:schemeClr val="lt1"/>
                </a:solidFill>
                <a:latin typeface="Twentieth Century"/>
                <a:ea typeface="Twentieth Century"/>
                <a:cs typeface="Twentieth Century"/>
                <a:sym typeface="Twentieth Century"/>
              </a:rPr>
              <a:t>C</a:t>
            </a:r>
            <a:r>
              <a:rPr lang="en-US" sz="1400" b="0" i="0" u="none" strike="noStrike" cap="none">
                <a:solidFill>
                  <a:schemeClr val="lt1"/>
                </a:solidFill>
                <a:latin typeface="Twentieth Century"/>
                <a:ea typeface="Twentieth Century"/>
                <a:cs typeface="Twentieth Century"/>
                <a:sym typeface="Twentieth Century"/>
              </a:rPr>
              <a:t>ross validation (5-fol</a:t>
            </a:r>
            <a:r>
              <a:rPr lang="en-US">
                <a:solidFill>
                  <a:schemeClr val="lt1"/>
                </a:solidFill>
                <a:latin typeface="Twentieth Century"/>
                <a:ea typeface="Twentieth Century"/>
                <a:cs typeface="Twentieth Century"/>
                <a:sym typeface="Twentieth Century"/>
              </a:rPr>
              <a:t>d)</a:t>
            </a:r>
            <a:endParaRPr/>
          </a:p>
        </p:txBody>
      </p:sp>
      <p:cxnSp>
        <p:nvCxnSpPr>
          <p:cNvPr id="417" name="Google Shape;417;p8"/>
          <p:cNvCxnSpPr/>
          <p:nvPr/>
        </p:nvCxnSpPr>
        <p:spPr>
          <a:xfrm rot="10800000">
            <a:off x="3569640" y="4342558"/>
            <a:ext cx="595691" cy="0"/>
          </a:xfrm>
          <a:prstGeom prst="straightConnector1">
            <a:avLst/>
          </a:prstGeom>
          <a:noFill/>
          <a:ln w="9525" cap="flat" cmpd="sng">
            <a:solidFill>
              <a:srgbClr val="076173"/>
            </a:solidFill>
            <a:prstDash val="solid"/>
            <a:round/>
            <a:headEnd type="none" w="sm" len="sm"/>
            <a:tailEnd type="triangle" w="med" len="med"/>
          </a:ln>
        </p:spPr>
      </p:cxnSp>
      <p:sp>
        <p:nvSpPr>
          <p:cNvPr id="418" name="Google Shape;418;p8"/>
          <p:cNvSpPr/>
          <p:nvPr/>
        </p:nvSpPr>
        <p:spPr>
          <a:xfrm>
            <a:off x="1918866" y="3978416"/>
            <a:ext cx="1650774" cy="728284"/>
          </a:xfrm>
          <a:prstGeom prst="rect">
            <a:avLst/>
          </a:prstGeom>
          <a:solidFill>
            <a:schemeClr val="accent1"/>
          </a:solidFill>
          <a:ln w="25400" cap="flat" cmpd="sng">
            <a:solidFill>
              <a:srgbClr val="0848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Twentieth Century"/>
                <a:ea typeface="Twentieth Century"/>
                <a:cs typeface="Twentieth Century"/>
                <a:sym typeface="Twentieth Century"/>
              </a:rPr>
              <a:t>Melakukan evaluasi model (</a:t>
            </a:r>
            <a:r>
              <a:rPr lang="en-US">
                <a:solidFill>
                  <a:schemeClr val="lt1"/>
                </a:solidFill>
                <a:latin typeface="Twentieth Century"/>
                <a:ea typeface="Twentieth Century"/>
                <a:cs typeface="Twentieth Century"/>
                <a:sym typeface="Twentieth Century"/>
              </a:rPr>
              <a:t>a</a:t>
            </a:r>
            <a:r>
              <a:rPr lang="en-US" sz="1400" b="0" i="0" u="none" strike="noStrike" cap="none">
                <a:solidFill>
                  <a:schemeClr val="lt1"/>
                </a:solidFill>
                <a:latin typeface="Twentieth Century"/>
                <a:ea typeface="Twentieth Century"/>
                <a:cs typeface="Twentieth Century"/>
                <a:sym typeface="Twentieth Century"/>
              </a:rPr>
              <a:t>kurasi, </a:t>
            </a:r>
            <a:r>
              <a:rPr lang="en-US">
                <a:solidFill>
                  <a:schemeClr val="lt1"/>
                </a:solidFill>
                <a:latin typeface="Twentieth Century"/>
                <a:ea typeface="Twentieth Century"/>
                <a:cs typeface="Twentieth Century"/>
                <a:sym typeface="Twentieth Century"/>
              </a:rPr>
              <a:t>L</a:t>
            </a:r>
            <a:r>
              <a:rPr lang="en-US" sz="1400" b="0" i="0" u="none" strike="noStrike" cap="none">
                <a:solidFill>
                  <a:schemeClr val="lt1"/>
                </a:solidFill>
                <a:latin typeface="Twentieth Century"/>
                <a:ea typeface="Twentieth Century"/>
                <a:cs typeface="Twentieth Century"/>
                <a:sym typeface="Twentieth Century"/>
              </a:rPr>
              <a:t>oss)</a:t>
            </a:r>
            <a:endParaRPr/>
          </a:p>
        </p:txBody>
      </p:sp>
      <p:cxnSp>
        <p:nvCxnSpPr>
          <p:cNvPr id="419" name="Google Shape;419;p8"/>
          <p:cNvCxnSpPr/>
          <p:nvPr/>
        </p:nvCxnSpPr>
        <p:spPr>
          <a:xfrm rot="10800000">
            <a:off x="1715510" y="4342558"/>
            <a:ext cx="595691" cy="0"/>
          </a:xfrm>
          <a:prstGeom prst="straightConnector1">
            <a:avLst/>
          </a:prstGeom>
          <a:noFill/>
          <a:ln w="9525" cap="flat" cmpd="sng">
            <a:solidFill>
              <a:srgbClr val="076173"/>
            </a:solidFill>
            <a:prstDash val="solid"/>
            <a:round/>
            <a:headEnd type="none" w="sm" len="sm"/>
            <a:tailEnd type="triangle" w="med" len="med"/>
          </a:ln>
        </p:spPr>
      </p:cxnSp>
      <p:sp>
        <p:nvSpPr>
          <p:cNvPr id="420" name="Google Shape;420;p8"/>
          <p:cNvSpPr/>
          <p:nvPr/>
        </p:nvSpPr>
        <p:spPr>
          <a:xfrm>
            <a:off x="64736" y="3978416"/>
            <a:ext cx="1650774" cy="728284"/>
          </a:xfrm>
          <a:prstGeom prst="rect">
            <a:avLst/>
          </a:prstGeom>
          <a:solidFill>
            <a:schemeClr val="accent1"/>
          </a:solidFill>
          <a:ln w="25400" cap="flat" cmpd="sng">
            <a:solidFill>
              <a:srgbClr val="08485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Twentieth Century"/>
                <a:ea typeface="Twentieth Century"/>
                <a:cs typeface="Twentieth Century"/>
                <a:sym typeface="Twentieth Century"/>
              </a:rPr>
              <a:t>Melakukan prediksi sentimen</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2067</Words>
  <Application>Microsoft Office PowerPoint</Application>
  <PresentationFormat>On-screen Show (16:9)</PresentationFormat>
  <Paragraphs>346</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Nunito</vt:lpstr>
      <vt:lpstr>Courier New</vt:lpstr>
      <vt:lpstr>Poppins</vt:lpstr>
      <vt:lpstr>Arial</vt:lpstr>
      <vt:lpstr>Maven Pro</vt:lpstr>
      <vt:lpstr>Twentieth Century</vt:lpstr>
      <vt:lpstr>Tw Cen MT</vt:lpstr>
      <vt:lpstr>Momentum</vt:lpstr>
      <vt:lpstr>Sentiment analysis and modeling study: hate speech tweets detection on Twitter </vt:lpstr>
      <vt:lpstr>Background</vt:lpstr>
      <vt:lpstr>Problem identification</vt:lpstr>
      <vt:lpstr>Objective</vt:lpstr>
      <vt:lpstr>Analysis Methods</vt:lpstr>
      <vt:lpstr>Research Identification</vt:lpstr>
      <vt:lpstr>Methods</vt:lpstr>
      <vt:lpstr>Flowchart</vt:lpstr>
      <vt:lpstr>Analytical Process</vt:lpstr>
      <vt:lpstr>Data exploratory (before cleansing)</vt:lpstr>
      <vt:lpstr>Cleansing Process</vt:lpstr>
      <vt:lpstr>Cleansing Process</vt:lpstr>
      <vt:lpstr>Cleansing Process</vt:lpstr>
      <vt:lpstr>Identification problem with data</vt:lpstr>
      <vt:lpstr>Result and Analysis</vt:lpstr>
      <vt:lpstr>Exploratory Analysis with cleaned data</vt:lpstr>
      <vt:lpstr>Exploratory Analysis with cleaned data</vt:lpstr>
      <vt:lpstr>Exploratory Analysis with cleaned data</vt:lpstr>
      <vt:lpstr>Tampilan API keseluruhan</vt:lpstr>
      <vt:lpstr>Model Neural Network</vt:lpstr>
      <vt:lpstr>Model LSTM</vt:lpstr>
      <vt:lpstr>Simulasi Parameter Model</vt:lpstr>
      <vt:lpstr>Model Neural Network (Sklearn)</vt:lpstr>
      <vt:lpstr>Model Neural Network (Tensorflow)</vt:lpstr>
      <vt:lpstr>Evaluasi Model Neural Network (Tensorflow)</vt:lpstr>
      <vt:lpstr>Simulasi Parameter Model LSTM (Nilai f1-accuracy)</vt:lpstr>
      <vt:lpstr>Simulasi Parameter Model LSTM (Nilai Val_loss)</vt:lpstr>
      <vt:lpstr>Parameter Optimal Model LSTM</vt:lpstr>
      <vt:lpstr>Evaluasi Model LSTM</vt:lpstr>
      <vt:lpstr>Conclusion and Recommendation</vt:lpstr>
      <vt:lpstr>Conclusions</vt:lpstr>
      <vt:lpstr>Recommendation</vt:lpstr>
      <vt:lpstr>References &amp;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and modeling study: hate speech tweets detection on Twitter </dc:title>
  <cp:lastModifiedBy>BAPPENAS</cp:lastModifiedBy>
  <cp:revision>23</cp:revision>
  <dcterms:modified xsi:type="dcterms:W3CDTF">2022-12-05T14:26:06Z</dcterms:modified>
</cp:coreProperties>
</file>